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1" r:id="rId1"/>
    <p:sldMasterId id="2147483687" r:id="rId2"/>
  </p:sldMasterIdLst>
  <p:notesMasterIdLst>
    <p:notesMasterId r:id="rId35"/>
  </p:notesMasterIdLst>
  <p:handoutMasterIdLst>
    <p:handoutMasterId r:id="rId36"/>
  </p:handoutMasterIdLst>
  <p:sldIdLst>
    <p:sldId id="274" r:id="rId3"/>
    <p:sldId id="391" r:id="rId4"/>
    <p:sldId id="392" r:id="rId5"/>
    <p:sldId id="381" r:id="rId6"/>
    <p:sldId id="439" r:id="rId7"/>
    <p:sldId id="441" r:id="rId8"/>
    <p:sldId id="443" r:id="rId9"/>
    <p:sldId id="478" r:id="rId10"/>
    <p:sldId id="451" r:id="rId11"/>
    <p:sldId id="383" r:id="rId12"/>
    <p:sldId id="398" r:id="rId13"/>
    <p:sldId id="457" r:id="rId14"/>
    <p:sldId id="489" r:id="rId15"/>
    <p:sldId id="475" r:id="rId16"/>
    <p:sldId id="477" r:id="rId17"/>
    <p:sldId id="459" r:id="rId18"/>
    <p:sldId id="410" r:id="rId19"/>
    <p:sldId id="437" r:id="rId20"/>
    <p:sldId id="483" r:id="rId21"/>
    <p:sldId id="486" r:id="rId22"/>
    <p:sldId id="482" r:id="rId23"/>
    <p:sldId id="488" r:id="rId24"/>
    <p:sldId id="432" r:id="rId25"/>
    <p:sldId id="464" r:id="rId26"/>
    <p:sldId id="466" r:id="rId27"/>
    <p:sldId id="490" r:id="rId28"/>
    <p:sldId id="462" r:id="rId29"/>
    <p:sldId id="420" r:id="rId30"/>
    <p:sldId id="436" r:id="rId31"/>
    <p:sldId id="429" r:id="rId32"/>
    <p:sldId id="430" r:id="rId33"/>
    <p:sldId id="455" r:id="rId34"/>
  </p:sldIdLst>
  <p:sldSz cx="9144000" cy="5143500" type="screen16x9"/>
  <p:notesSz cx="6797675" cy="9928225"/>
  <p:defaultTextStyle>
    <a:defPPr>
      <a:defRPr lang="en-US"/>
    </a:defPPr>
    <a:lvl1pPr algn="l" rtl="0" fontAlgn="base">
      <a:spcBef>
        <a:spcPct val="0"/>
      </a:spcBef>
      <a:spcAft>
        <a:spcPct val="0"/>
      </a:spcAft>
      <a:defRPr kern="1200">
        <a:solidFill>
          <a:schemeClr val="tx1"/>
        </a:solidFill>
        <a:latin typeface="Korinna" pitchFamily="2" charset="0"/>
        <a:ea typeface="+mn-ea"/>
        <a:cs typeface="+mn-cs"/>
      </a:defRPr>
    </a:lvl1pPr>
    <a:lvl2pPr marL="457200" algn="l" rtl="0" fontAlgn="base">
      <a:spcBef>
        <a:spcPct val="0"/>
      </a:spcBef>
      <a:spcAft>
        <a:spcPct val="0"/>
      </a:spcAft>
      <a:defRPr kern="1200">
        <a:solidFill>
          <a:schemeClr val="tx1"/>
        </a:solidFill>
        <a:latin typeface="Korinna" pitchFamily="2" charset="0"/>
        <a:ea typeface="+mn-ea"/>
        <a:cs typeface="+mn-cs"/>
      </a:defRPr>
    </a:lvl2pPr>
    <a:lvl3pPr marL="914400" algn="l" rtl="0" fontAlgn="base">
      <a:spcBef>
        <a:spcPct val="0"/>
      </a:spcBef>
      <a:spcAft>
        <a:spcPct val="0"/>
      </a:spcAft>
      <a:defRPr kern="1200">
        <a:solidFill>
          <a:schemeClr val="tx1"/>
        </a:solidFill>
        <a:latin typeface="Korinna" pitchFamily="2" charset="0"/>
        <a:ea typeface="+mn-ea"/>
        <a:cs typeface="+mn-cs"/>
      </a:defRPr>
    </a:lvl3pPr>
    <a:lvl4pPr marL="1371600" algn="l" rtl="0" fontAlgn="base">
      <a:spcBef>
        <a:spcPct val="0"/>
      </a:spcBef>
      <a:spcAft>
        <a:spcPct val="0"/>
      </a:spcAft>
      <a:defRPr kern="1200">
        <a:solidFill>
          <a:schemeClr val="tx1"/>
        </a:solidFill>
        <a:latin typeface="Korinna" pitchFamily="2" charset="0"/>
        <a:ea typeface="+mn-ea"/>
        <a:cs typeface="+mn-cs"/>
      </a:defRPr>
    </a:lvl4pPr>
    <a:lvl5pPr marL="1828800" algn="l" rtl="0" fontAlgn="base">
      <a:spcBef>
        <a:spcPct val="0"/>
      </a:spcBef>
      <a:spcAft>
        <a:spcPct val="0"/>
      </a:spcAft>
      <a:defRPr kern="1200">
        <a:solidFill>
          <a:schemeClr val="tx1"/>
        </a:solidFill>
        <a:latin typeface="Korinna" pitchFamily="2" charset="0"/>
        <a:ea typeface="+mn-ea"/>
        <a:cs typeface="+mn-cs"/>
      </a:defRPr>
    </a:lvl5pPr>
    <a:lvl6pPr marL="2286000" algn="l" defTabSz="914400" rtl="0" eaLnBrk="1" latinLnBrk="0" hangingPunct="1">
      <a:defRPr kern="1200">
        <a:solidFill>
          <a:schemeClr val="tx1"/>
        </a:solidFill>
        <a:latin typeface="Korinna" pitchFamily="2" charset="0"/>
        <a:ea typeface="+mn-ea"/>
        <a:cs typeface="+mn-cs"/>
      </a:defRPr>
    </a:lvl6pPr>
    <a:lvl7pPr marL="2743200" algn="l" defTabSz="914400" rtl="0" eaLnBrk="1" latinLnBrk="0" hangingPunct="1">
      <a:defRPr kern="1200">
        <a:solidFill>
          <a:schemeClr val="tx1"/>
        </a:solidFill>
        <a:latin typeface="Korinna" pitchFamily="2" charset="0"/>
        <a:ea typeface="+mn-ea"/>
        <a:cs typeface="+mn-cs"/>
      </a:defRPr>
    </a:lvl7pPr>
    <a:lvl8pPr marL="3200400" algn="l" defTabSz="914400" rtl="0" eaLnBrk="1" latinLnBrk="0" hangingPunct="1">
      <a:defRPr kern="1200">
        <a:solidFill>
          <a:schemeClr val="tx1"/>
        </a:solidFill>
        <a:latin typeface="Korinna" pitchFamily="2" charset="0"/>
        <a:ea typeface="+mn-ea"/>
        <a:cs typeface="+mn-cs"/>
      </a:defRPr>
    </a:lvl8pPr>
    <a:lvl9pPr marL="3657600" algn="l" defTabSz="914400" rtl="0" eaLnBrk="1" latinLnBrk="0" hangingPunct="1">
      <a:defRPr kern="1200">
        <a:solidFill>
          <a:schemeClr val="tx1"/>
        </a:solidFill>
        <a:latin typeface="Korinna" pitchFamily="2" charset="0"/>
        <a:ea typeface="+mn-ea"/>
        <a:cs typeface="+mn-cs"/>
      </a:defRPr>
    </a:lvl9pPr>
  </p:defaultTextStyle>
  <p:extLst>
    <p:ext uri="{EFAFB233-063F-42B5-8137-9DF3F51BA10A}">
      <p15:sldGuideLst xmlns="" xmlns:p15="http://schemas.microsoft.com/office/powerpoint/2012/main">
        <p15:guide id="1" orient="horz" pos="2224">
          <p15:clr>
            <a:srgbClr val="A4A3A4"/>
          </p15:clr>
        </p15:guide>
        <p15:guide id="2" pos="2880">
          <p15:clr>
            <a:srgbClr val="A4A3A4"/>
          </p15:clr>
        </p15:guide>
      </p15:sldGuideLst>
    </p:ext>
    <p:ext uri="{2D200454-40CA-4A62-9FC3-DE9A4176ACB9}">
      <p15:notesGuideLst xmlns="" xmlns:p15="http://schemas.microsoft.com/office/powerpoint/2012/main">
        <p15:guide id="1" orient="horz" pos="3108">
          <p15:clr>
            <a:srgbClr val="A4A3A4"/>
          </p15:clr>
        </p15:guide>
        <p15:guide id="2" pos="211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953"/>
    <a:srgbClr val="6187FF"/>
    <a:srgbClr val="996633"/>
    <a:srgbClr val="7193FF"/>
    <a:srgbClr val="FFCC99"/>
    <a:srgbClr val="CC66FF"/>
    <a:srgbClr val="FFFF66"/>
    <a:srgbClr val="FF5050"/>
    <a:srgbClr val="FFFF99"/>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07" autoAdjust="0"/>
    <p:restoredTop sz="94660"/>
  </p:normalViewPr>
  <p:slideViewPr>
    <p:cSldViewPr snapToGrid="0" showGuides="1">
      <p:cViewPr varScale="1">
        <p:scale>
          <a:sx n="153" d="100"/>
          <a:sy n="153" d="100"/>
        </p:scale>
        <p:origin x="-390" y="-90"/>
      </p:cViewPr>
      <p:guideLst>
        <p:guide orient="horz" pos="166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83" d="100"/>
          <a:sy n="83" d="100"/>
        </p:scale>
        <p:origin x="-1956"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nmarkovic\AppData\Local\Microsoft\Windows\Temporary%20Internet%20Files\Content.Outlook\6CTHGRUO\Banke%20po%20visini%20aktive%2030.09.201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FF5050"/>
              </a:solidFill>
            </c:spPr>
          </c:dPt>
          <c:dPt>
            <c:idx val="1"/>
            <c:bubble3D val="0"/>
            <c:spPr>
              <a:solidFill>
                <a:srgbClr val="99CCFF"/>
              </a:solidFill>
            </c:spPr>
          </c:dPt>
          <c:dPt>
            <c:idx val="2"/>
            <c:bubble3D val="0"/>
            <c:spPr>
              <a:solidFill>
                <a:srgbClr val="FFFF66"/>
              </a:solidFill>
            </c:spPr>
          </c:dPt>
          <c:dPt>
            <c:idx val="3"/>
            <c:bubble3D val="0"/>
            <c:spPr>
              <a:solidFill>
                <a:srgbClr val="CC66FF"/>
              </a:solidFill>
            </c:spPr>
          </c:dPt>
          <c:dPt>
            <c:idx val="5"/>
            <c:bubble3D val="0"/>
            <c:spPr>
              <a:solidFill>
                <a:srgbClr val="FFA953"/>
              </a:solidFill>
            </c:spPr>
          </c:dPt>
          <c:dPt>
            <c:idx val="6"/>
            <c:bubble3D val="0"/>
            <c:spPr>
              <a:solidFill>
                <a:srgbClr val="00B050"/>
              </a:solidFill>
            </c:spPr>
          </c:dPt>
          <c:dPt>
            <c:idx val="7"/>
            <c:bubble3D val="0"/>
            <c:spPr>
              <a:solidFill>
                <a:srgbClr val="FFFF99"/>
              </a:solidFill>
            </c:spPr>
          </c:dPt>
          <c:dPt>
            <c:idx val="8"/>
            <c:bubble3D val="0"/>
            <c:spPr>
              <a:solidFill>
                <a:srgbClr val="CC99FF"/>
              </a:solidFill>
            </c:spPr>
          </c:dPt>
          <c:dPt>
            <c:idx val="9"/>
            <c:bubble3D val="0"/>
            <c:spPr>
              <a:solidFill>
                <a:srgbClr val="6187FF"/>
              </a:solidFill>
            </c:spPr>
          </c:dPt>
          <c:dPt>
            <c:idx val="10"/>
            <c:bubble3D val="0"/>
            <c:spPr>
              <a:solidFill>
                <a:srgbClr val="92D050"/>
              </a:solidFill>
            </c:spPr>
          </c:dPt>
          <c:dLbls>
            <c:dLbl>
              <c:idx val="0"/>
              <c:layout>
                <c:manualLayout>
                  <c:x val="-0.10474540015899979"/>
                  <c:y val="0.17327334686573789"/>
                </c:manualLayout>
              </c:layout>
              <c:showLegendKey val="0"/>
              <c:showVal val="0"/>
              <c:showCatName val="1"/>
              <c:showSerName val="0"/>
              <c:showPercent val="1"/>
              <c:showBubbleSize val="0"/>
            </c:dLbl>
            <c:dLbl>
              <c:idx val="1"/>
              <c:layout>
                <c:manualLayout>
                  <c:x val="-0.13670580252900572"/>
                  <c:y val="3.8326657038828343E-2"/>
                </c:manualLayout>
              </c:layout>
              <c:showLegendKey val="0"/>
              <c:showVal val="0"/>
              <c:showCatName val="1"/>
              <c:showSerName val="0"/>
              <c:showPercent val="1"/>
              <c:showBubbleSize val="0"/>
            </c:dLbl>
            <c:dLbl>
              <c:idx val="2"/>
              <c:layout>
                <c:manualLayout>
                  <c:x val="-0.12025104025656702"/>
                  <c:y val="-9.4177880735024325E-2"/>
                </c:manualLayout>
              </c:layout>
              <c:showLegendKey val="0"/>
              <c:showVal val="0"/>
              <c:showCatName val="1"/>
              <c:showSerName val="0"/>
              <c:showPercent val="1"/>
              <c:showBubbleSize val="0"/>
            </c:dLbl>
            <c:dLbl>
              <c:idx val="3"/>
              <c:layout>
                <c:manualLayout>
                  <c:x val="4.9836439729236785E-2"/>
                  <c:y val="-2.2240052346237625E-2"/>
                </c:manualLayout>
              </c:layout>
              <c:spPr/>
              <c:txPr>
                <a:bodyPr/>
                <a:lstStyle/>
                <a:p>
                  <a:pPr>
                    <a:defRPr>
                      <a:solidFill>
                        <a:schemeClr val="tx1"/>
                      </a:solidFill>
                    </a:defRPr>
                  </a:pPr>
                  <a:endParaRPr lang="en-US"/>
                </a:p>
              </c:txPr>
              <c:showLegendKey val="0"/>
              <c:showVal val="0"/>
              <c:showCatName val="1"/>
              <c:showSerName val="0"/>
              <c:showPercent val="1"/>
              <c:showBubbleSize val="0"/>
            </c:dLbl>
            <c:dLbl>
              <c:idx val="4"/>
              <c:layout>
                <c:manualLayout>
                  <c:x val="-3.8064224234854907E-2"/>
                  <c:y val="-2.7575999042353753E-3"/>
                </c:manualLayout>
              </c:layout>
              <c:showLegendKey val="0"/>
              <c:showVal val="0"/>
              <c:showCatName val="1"/>
              <c:showSerName val="0"/>
              <c:showPercent val="1"/>
              <c:showBubbleSize val="0"/>
            </c:dLbl>
            <c:dLbl>
              <c:idx val="5"/>
              <c:layout>
                <c:manualLayout>
                  <c:x val="-0.16465629164450393"/>
                  <c:y val="-4.2164691521285796E-2"/>
                </c:manualLayout>
              </c:layout>
              <c:showLegendKey val="0"/>
              <c:showVal val="0"/>
              <c:showCatName val="1"/>
              <c:showSerName val="0"/>
              <c:showPercent val="1"/>
              <c:showBubbleSize val="0"/>
            </c:dLbl>
            <c:dLbl>
              <c:idx val="6"/>
              <c:layout>
                <c:manualLayout>
                  <c:x val="-0.11462795042891111"/>
                  <c:y val="-0.15520059965917246"/>
                </c:manualLayout>
              </c:layout>
              <c:showLegendKey val="0"/>
              <c:showVal val="0"/>
              <c:showCatName val="1"/>
              <c:showSerName val="0"/>
              <c:showPercent val="1"/>
              <c:showBubbleSize val="0"/>
            </c:dLbl>
            <c:dLbl>
              <c:idx val="7"/>
              <c:layout>
                <c:manualLayout>
                  <c:x val="-6.9859967604018886E-2"/>
                  <c:y val="-0.15531388345589048"/>
                </c:manualLayout>
              </c:layout>
              <c:showLegendKey val="0"/>
              <c:showVal val="0"/>
              <c:showCatName val="1"/>
              <c:showSerName val="0"/>
              <c:showPercent val="1"/>
              <c:showBubbleSize val="0"/>
            </c:dLbl>
            <c:dLbl>
              <c:idx val="8"/>
              <c:layout>
                <c:manualLayout>
                  <c:x val="-3.7971659988494944E-2"/>
                  <c:y val="-0.20951234536504867"/>
                </c:manualLayout>
              </c:layout>
              <c:showLegendKey val="0"/>
              <c:showVal val="0"/>
              <c:showCatName val="1"/>
              <c:showSerName val="0"/>
              <c:showPercent val="1"/>
              <c:showBubbleSize val="0"/>
            </c:dLbl>
            <c:dLbl>
              <c:idx val="9"/>
              <c:layout>
                <c:manualLayout>
                  <c:x val="5.3879013864167463E-2"/>
                  <c:y val="-0.26617607846945113"/>
                </c:manualLayout>
              </c:layout>
              <c:showLegendKey val="0"/>
              <c:showVal val="0"/>
              <c:showCatName val="1"/>
              <c:showSerName val="0"/>
              <c:showPercent val="1"/>
              <c:showBubbleSize val="0"/>
            </c:dLbl>
            <c:dLbl>
              <c:idx val="10"/>
              <c:layout>
                <c:manualLayout>
                  <c:x val="0.12710997565635576"/>
                  <c:y val="0.16140291758453179"/>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'30.09.2018'!$A$1:$A$11</c:f>
              <c:strCache>
                <c:ptCount val="11"/>
                <c:pt idx="0">
                  <c:v>Banca Intesa a.d. Beograd</c:v>
                </c:pt>
                <c:pt idx="1">
                  <c:v>Unicredit Bank Srbija a.d. Beograd</c:v>
                </c:pt>
                <c:pt idx="2">
                  <c:v>Komercijalna banka a.d. Beograd</c:v>
                </c:pt>
                <c:pt idx="3">
                  <c:v>Société Générale banka Srbija a.d. Beograd</c:v>
                </c:pt>
                <c:pt idx="4">
                  <c:v>Raiffeisen banka a.d. Beograd</c:v>
                </c:pt>
                <c:pt idx="5">
                  <c:v>Agroindustrijsko komercijalna banka AIK banka a.d. Beograd</c:v>
                </c:pt>
                <c:pt idx="6">
                  <c:v>Erste Bank a.d. Novi Sad</c:v>
                </c:pt>
                <c:pt idx="7">
                  <c:v>Eurobank a.d. Beograd</c:v>
                </c:pt>
                <c:pt idx="8">
                  <c:v>Banka Poštanska štedionica a.d. Beograd</c:v>
                </c:pt>
                <c:pt idx="9">
                  <c:v>Vojvodjanska banka a.d. Novi Sad</c:v>
                </c:pt>
                <c:pt idx="10">
                  <c:v>Other banks</c:v>
                </c:pt>
              </c:strCache>
            </c:strRef>
          </c:cat>
          <c:val>
            <c:numRef>
              <c:f>'30.09.2018'!$B$1:$B$11</c:f>
              <c:numCache>
                <c:formatCode>#,##0</c:formatCode>
                <c:ptCount val="11"/>
                <c:pt idx="0">
                  <c:v>574218511</c:v>
                </c:pt>
                <c:pt idx="1">
                  <c:v>417137136</c:v>
                </c:pt>
                <c:pt idx="2">
                  <c:v>389695845</c:v>
                </c:pt>
                <c:pt idx="3">
                  <c:v>300960522</c:v>
                </c:pt>
                <c:pt idx="4">
                  <c:v>284249317</c:v>
                </c:pt>
                <c:pt idx="5">
                  <c:v>192579014</c:v>
                </c:pt>
                <c:pt idx="6">
                  <c:v>192538987</c:v>
                </c:pt>
                <c:pt idx="7">
                  <c:v>163028297</c:v>
                </c:pt>
                <c:pt idx="8">
                  <c:v>162545265</c:v>
                </c:pt>
                <c:pt idx="9">
                  <c:v>125353489</c:v>
                </c:pt>
                <c:pt idx="10">
                  <c:v>761028566</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39688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411"/>
          </a:xfrm>
          <a:prstGeom prst="rect">
            <a:avLst/>
          </a:prstGeom>
        </p:spPr>
        <p:txBody>
          <a:bodyPr vert="horz" lIns="92208" tIns="46104" rIns="92208" bIns="46104" rtlCol="0"/>
          <a:lstStyle>
            <a:lvl1pPr algn="l">
              <a:defRPr sz="1200"/>
            </a:lvl1pPr>
          </a:lstStyle>
          <a:p>
            <a:endParaRPr lang="en-US" dirty="0"/>
          </a:p>
        </p:txBody>
      </p:sp>
      <p:sp>
        <p:nvSpPr>
          <p:cNvPr id="3" name="Date Placeholder 2"/>
          <p:cNvSpPr>
            <a:spLocks noGrp="1"/>
          </p:cNvSpPr>
          <p:nvPr>
            <p:ph type="dt" idx="1"/>
          </p:nvPr>
        </p:nvSpPr>
        <p:spPr>
          <a:xfrm>
            <a:off x="3850443" y="1"/>
            <a:ext cx="2945659" cy="496411"/>
          </a:xfrm>
          <a:prstGeom prst="rect">
            <a:avLst/>
          </a:prstGeom>
        </p:spPr>
        <p:txBody>
          <a:bodyPr vert="horz" lIns="92208" tIns="46104" rIns="92208" bIns="46104" rtlCol="0"/>
          <a:lstStyle>
            <a:lvl1pPr algn="r">
              <a:defRPr sz="1200"/>
            </a:lvl1pPr>
          </a:lstStyle>
          <a:p>
            <a:fld id="{A9954ACE-A0DE-4D6E-84E9-F4AEB6B2FD53}" type="datetimeFigureOut">
              <a:rPr lang="en-US" smtClean="0"/>
              <a:pPr/>
              <a:t>10.05.2019</a:t>
            </a:fld>
            <a:endParaRPr lang="en-US"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2208" tIns="46104" rIns="92208" bIns="46104" rtlCol="0" anchor="ctr"/>
          <a:lstStyle/>
          <a:p>
            <a:endParaRPr lang="en-US" dirty="0"/>
          </a:p>
        </p:txBody>
      </p:sp>
      <p:sp>
        <p:nvSpPr>
          <p:cNvPr id="5" name="Notes Placeholder 4"/>
          <p:cNvSpPr>
            <a:spLocks noGrp="1"/>
          </p:cNvSpPr>
          <p:nvPr>
            <p:ph type="body" sz="quarter" idx="3"/>
          </p:nvPr>
        </p:nvSpPr>
        <p:spPr>
          <a:xfrm>
            <a:off x="679768" y="4715908"/>
            <a:ext cx="5438140" cy="4467701"/>
          </a:xfrm>
          <a:prstGeom prst="rect">
            <a:avLst/>
          </a:prstGeom>
        </p:spPr>
        <p:txBody>
          <a:bodyPr vert="horz" lIns="92208" tIns="46104" rIns="92208" bIns="461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2208" tIns="46104" rIns="92208" bIns="4610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2208" tIns="46104" rIns="92208" bIns="46104" rtlCol="0" anchor="b"/>
          <a:lstStyle>
            <a:lvl1pPr algn="r">
              <a:defRPr sz="1200"/>
            </a:lvl1pPr>
          </a:lstStyle>
          <a:p>
            <a:fld id="{A5AAFF03-0300-43BC-ABAD-25060A27C42D}" type="slidenum">
              <a:rPr lang="en-US" smtClean="0"/>
              <a:pPr/>
              <a:t>‹#›</a:t>
            </a:fld>
            <a:endParaRPr lang="en-US" dirty="0"/>
          </a:p>
        </p:txBody>
      </p:sp>
    </p:spTree>
    <p:extLst>
      <p:ext uri="{BB962C8B-B14F-4D97-AF65-F5344CB8AC3E}">
        <p14:creationId xmlns:p14="http://schemas.microsoft.com/office/powerpoint/2010/main" val="1892477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2" descr="new-4"/>
          <p:cNvPicPr>
            <a:picLocks noChangeAspect="1" noChangeArrowheads="1"/>
          </p:cNvPicPr>
          <p:nvPr userDrawn="1"/>
        </p:nvPicPr>
        <p:blipFill>
          <a:blip r:embed="rId2" cstate="print"/>
          <a:srcRect/>
          <a:stretch>
            <a:fillRect/>
          </a:stretch>
        </p:blipFill>
        <p:spPr bwMode="auto">
          <a:xfrm>
            <a:off x="5328520" y="2686202"/>
            <a:ext cx="3041650" cy="2332038"/>
          </a:xfrm>
          <a:prstGeom prst="rect">
            <a:avLst/>
          </a:prstGeom>
          <a:noFill/>
          <a:ln w="9525">
            <a:noFill/>
            <a:miter lim="800000"/>
            <a:headEnd/>
            <a:tailEnd/>
          </a:ln>
        </p:spPr>
      </p:pic>
      <p:sp>
        <p:nvSpPr>
          <p:cNvPr id="4" name="Rectangle 4"/>
          <p:cNvSpPr>
            <a:spLocks noChangeArrowheads="1"/>
          </p:cNvSpPr>
          <p:nvPr userDrawn="1"/>
        </p:nvSpPr>
        <p:spPr bwMode="auto">
          <a:xfrm>
            <a:off x="617538" y="847726"/>
            <a:ext cx="3244850" cy="44054"/>
          </a:xfrm>
          <a:prstGeom prst="rect">
            <a:avLst/>
          </a:prstGeom>
          <a:solidFill>
            <a:srgbClr val="035690"/>
          </a:solidFill>
          <a:ln w="9525">
            <a:noFill/>
            <a:miter lim="800000"/>
            <a:headEnd/>
            <a:tailEnd/>
          </a:ln>
          <a:effectLst/>
        </p:spPr>
        <p:txBody>
          <a:bodyPr wrap="none" anchor="ctr"/>
          <a:lstStyle/>
          <a:p>
            <a:pPr>
              <a:defRPr/>
            </a:pPr>
            <a:endParaRPr lang="en-US" dirty="0">
              <a:solidFill>
                <a:srgbClr val="000000"/>
              </a:solidFill>
              <a:latin typeface="Arial" charset="0"/>
            </a:endParaRPr>
          </a:p>
        </p:txBody>
      </p:sp>
      <p:sp>
        <p:nvSpPr>
          <p:cNvPr id="5" name="Rectangle 5"/>
          <p:cNvSpPr>
            <a:spLocks noChangeArrowheads="1"/>
          </p:cNvSpPr>
          <p:nvPr userDrawn="1"/>
        </p:nvSpPr>
        <p:spPr bwMode="auto">
          <a:xfrm>
            <a:off x="617538" y="817961"/>
            <a:ext cx="3244850" cy="32147"/>
          </a:xfrm>
          <a:prstGeom prst="rect">
            <a:avLst/>
          </a:prstGeom>
          <a:solidFill>
            <a:srgbClr val="0388D7"/>
          </a:solidFill>
          <a:ln w="9525">
            <a:noFill/>
            <a:miter lim="800000"/>
            <a:headEnd/>
            <a:tailEnd/>
          </a:ln>
          <a:effectLst/>
        </p:spPr>
        <p:txBody>
          <a:bodyPr wrap="none" anchor="ctr"/>
          <a:lstStyle/>
          <a:p>
            <a:pPr>
              <a:defRPr/>
            </a:pPr>
            <a:endParaRPr lang="en-US" dirty="0">
              <a:solidFill>
                <a:srgbClr val="000000"/>
              </a:solidFill>
              <a:latin typeface="Arial" charset="0"/>
            </a:endParaRPr>
          </a:p>
        </p:txBody>
      </p:sp>
      <p:sp>
        <p:nvSpPr>
          <p:cNvPr id="6" name="Rectangle 6"/>
          <p:cNvSpPr>
            <a:spLocks noChangeArrowheads="1"/>
          </p:cNvSpPr>
          <p:nvPr userDrawn="1"/>
        </p:nvSpPr>
        <p:spPr bwMode="auto">
          <a:xfrm>
            <a:off x="5289550" y="842962"/>
            <a:ext cx="3244850" cy="44054"/>
          </a:xfrm>
          <a:prstGeom prst="rect">
            <a:avLst/>
          </a:prstGeom>
          <a:solidFill>
            <a:srgbClr val="035690"/>
          </a:solidFill>
          <a:ln w="9525">
            <a:noFill/>
            <a:miter lim="800000"/>
            <a:headEnd/>
            <a:tailEnd/>
          </a:ln>
          <a:effectLst/>
        </p:spPr>
        <p:txBody>
          <a:bodyPr wrap="none" anchor="ctr"/>
          <a:lstStyle/>
          <a:p>
            <a:pPr>
              <a:defRPr/>
            </a:pPr>
            <a:endParaRPr lang="en-US" dirty="0">
              <a:solidFill>
                <a:srgbClr val="000000"/>
              </a:solidFill>
              <a:latin typeface="Arial" charset="0"/>
            </a:endParaRPr>
          </a:p>
        </p:txBody>
      </p:sp>
      <p:sp>
        <p:nvSpPr>
          <p:cNvPr id="7" name="Rectangle 7"/>
          <p:cNvSpPr>
            <a:spLocks noChangeArrowheads="1"/>
          </p:cNvSpPr>
          <p:nvPr userDrawn="1"/>
        </p:nvSpPr>
        <p:spPr bwMode="auto">
          <a:xfrm>
            <a:off x="5289550" y="813198"/>
            <a:ext cx="3244850" cy="32147"/>
          </a:xfrm>
          <a:prstGeom prst="rect">
            <a:avLst/>
          </a:prstGeom>
          <a:solidFill>
            <a:srgbClr val="0388D7"/>
          </a:solidFill>
          <a:ln w="9525">
            <a:noFill/>
            <a:miter lim="800000"/>
            <a:headEnd/>
            <a:tailEnd/>
          </a:ln>
          <a:effectLst/>
        </p:spPr>
        <p:txBody>
          <a:bodyPr wrap="none" anchor="ctr"/>
          <a:lstStyle/>
          <a:p>
            <a:pPr>
              <a:defRPr/>
            </a:pPr>
            <a:endParaRPr lang="en-US" dirty="0">
              <a:solidFill>
                <a:srgbClr val="000000"/>
              </a:solidFill>
              <a:latin typeface="Arial" charset="0"/>
            </a:endParaRPr>
          </a:p>
        </p:txBody>
      </p:sp>
      <p:sp>
        <p:nvSpPr>
          <p:cNvPr id="8" name="Rectangle 8"/>
          <p:cNvSpPr>
            <a:spLocks noChangeArrowheads="1"/>
          </p:cNvSpPr>
          <p:nvPr userDrawn="1"/>
        </p:nvSpPr>
        <p:spPr bwMode="auto">
          <a:xfrm>
            <a:off x="625475" y="4579145"/>
            <a:ext cx="7900988" cy="32147"/>
          </a:xfrm>
          <a:prstGeom prst="rect">
            <a:avLst/>
          </a:prstGeom>
          <a:solidFill>
            <a:srgbClr val="035690"/>
          </a:solidFill>
          <a:ln w="9525">
            <a:noFill/>
            <a:miter lim="800000"/>
            <a:headEnd/>
            <a:tailEnd/>
          </a:ln>
          <a:effectLst/>
        </p:spPr>
        <p:txBody>
          <a:bodyPr wrap="none" anchor="ctr"/>
          <a:lstStyle/>
          <a:p>
            <a:pPr>
              <a:defRPr/>
            </a:pPr>
            <a:endParaRPr lang="en-US" dirty="0">
              <a:solidFill>
                <a:srgbClr val="000000"/>
              </a:solidFill>
              <a:latin typeface="Arial" charset="0"/>
            </a:endParaRPr>
          </a:p>
        </p:txBody>
      </p:sp>
      <p:pic>
        <p:nvPicPr>
          <p:cNvPr id="9" name="Picture 4" descr="F:\UBS logo pu dvojezicni.png"/>
          <p:cNvPicPr>
            <a:picLocks noChangeAspect="1" noChangeArrowheads="1"/>
          </p:cNvPicPr>
          <p:nvPr userDrawn="1"/>
        </p:nvPicPr>
        <p:blipFill>
          <a:blip r:embed="rId3" cstate="print"/>
          <a:srcRect/>
          <a:stretch>
            <a:fillRect/>
          </a:stretch>
        </p:blipFill>
        <p:spPr bwMode="auto">
          <a:xfrm>
            <a:off x="3230679" y="182707"/>
            <a:ext cx="2670094" cy="1245599"/>
          </a:xfrm>
          <a:prstGeom prst="rect">
            <a:avLst/>
          </a:prstGeom>
          <a:noFill/>
          <a:effectLst>
            <a:innerShdw blurRad="38100" dist="38100" dir="13500000">
              <a:prstClr val="black">
                <a:alpha val="37000"/>
              </a:prstClr>
            </a:innerShdw>
          </a:effectLst>
        </p:spPr>
      </p:pic>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a:defRPr>
                <a:latin typeface="Korinna" pitchFamily="2" charset="0"/>
              </a:defRPr>
            </a:lvl1pPr>
          </a:lstStyle>
          <a:p>
            <a:pPr>
              <a:defRPr/>
            </a:pPr>
            <a:fld id="{D1B6B5B1-4B5D-48A3-A2AE-A1AF47FD465C}" type="slidenum">
              <a:rPr lang="en-US"/>
              <a:pPr>
                <a:defRPr/>
              </a:pPr>
              <a:t>‹#›</a:t>
            </a:fld>
            <a:endParaRPr lang="en-US" dirty="0"/>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65534"/>
            <a:ext cx="2057400" cy="41290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65534"/>
            <a:ext cx="6019800" cy="41290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a:defRPr>
                <a:latin typeface="Korinna" pitchFamily="2" charset="0"/>
              </a:defRPr>
            </a:lvl1pPr>
          </a:lstStyle>
          <a:p>
            <a:pPr>
              <a:defRPr/>
            </a:pPr>
            <a:fld id="{90570E1B-DBE8-40A9-8525-928D9A6CB6A6}" type="slidenum">
              <a:rPr lang="en-US"/>
              <a:pPr>
                <a:defRPr/>
              </a:pPr>
              <a:t>‹#›</a:t>
            </a:fld>
            <a:endParaRPr lang="en-US" dirty="0"/>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p:txBody>
          <a:bodyPr/>
          <a:lstStyle>
            <a:lvl1pPr>
              <a:defRPr>
                <a:latin typeface="Arial" pitchFamily="34" charset="0"/>
                <a:cs typeface="Arial" pitchFamily="34" charset="0"/>
              </a:defRPr>
            </a:lvl1pPr>
          </a:lstStyle>
          <a:p>
            <a:pPr>
              <a:defRPr/>
            </a:pPr>
            <a:fld id="{DF99BAB5-B68F-4E7C-9D88-F5EC6955E10A}" type="slidenum">
              <a:rPr lang="en-US" smtClean="0"/>
              <a:pPr>
                <a:defRPr/>
              </a:pPr>
              <a:t>‹#›</a:t>
            </a:fld>
            <a:endParaRPr lang="en-US" dirty="0"/>
          </a:p>
        </p:txBody>
      </p:sp>
    </p:spTree>
    <p:extLst>
      <p:ext uri="{BB962C8B-B14F-4D97-AF65-F5344CB8AC3E}">
        <p14:creationId xmlns:p14="http://schemas.microsoft.com/office/powerpoint/2010/main" val="209420419"/>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2" descr="new-4"/>
          <p:cNvPicPr>
            <a:picLocks noChangeAspect="1" noChangeArrowheads="1"/>
          </p:cNvPicPr>
          <p:nvPr userDrawn="1"/>
        </p:nvPicPr>
        <p:blipFill>
          <a:blip r:embed="rId2" cstate="print"/>
          <a:srcRect/>
          <a:stretch>
            <a:fillRect/>
          </a:stretch>
        </p:blipFill>
        <p:spPr bwMode="auto">
          <a:xfrm>
            <a:off x="5316538" y="3286126"/>
            <a:ext cx="3041650" cy="1749029"/>
          </a:xfrm>
          <a:prstGeom prst="rect">
            <a:avLst/>
          </a:prstGeom>
          <a:noFill/>
          <a:ln w="9525">
            <a:noFill/>
            <a:miter lim="800000"/>
            <a:headEnd/>
            <a:tailEnd/>
          </a:ln>
        </p:spPr>
      </p:pic>
      <p:sp>
        <p:nvSpPr>
          <p:cNvPr id="4" name="Rectangle 4"/>
          <p:cNvSpPr>
            <a:spLocks noChangeArrowheads="1"/>
          </p:cNvSpPr>
          <p:nvPr userDrawn="1"/>
        </p:nvSpPr>
        <p:spPr bwMode="auto">
          <a:xfrm>
            <a:off x="617538" y="847726"/>
            <a:ext cx="3244850" cy="44054"/>
          </a:xfrm>
          <a:prstGeom prst="rect">
            <a:avLst/>
          </a:prstGeom>
          <a:solidFill>
            <a:srgbClr val="035690"/>
          </a:solidFill>
          <a:ln w="9525">
            <a:noFill/>
            <a:miter lim="800000"/>
            <a:headEnd/>
            <a:tailEnd/>
          </a:ln>
          <a:effectLst/>
        </p:spPr>
        <p:txBody>
          <a:bodyPr wrap="none" anchor="ctr"/>
          <a:lstStyle/>
          <a:p>
            <a:pPr>
              <a:defRPr/>
            </a:pPr>
            <a:endParaRPr lang="en-US" dirty="0">
              <a:solidFill>
                <a:srgbClr val="000000"/>
              </a:solidFill>
              <a:latin typeface="Arial" charset="0"/>
            </a:endParaRPr>
          </a:p>
        </p:txBody>
      </p:sp>
      <p:sp>
        <p:nvSpPr>
          <p:cNvPr id="5" name="Rectangle 5"/>
          <p:cNvSpPr>
            <a:spLocks noChangeArrowheads="1"/>
          </p:cNvSpPr>
          <p:nvPr userDrawn="1"/>
        </p:nvSpPr>
        <p:spPr bwMode="auto">
          <a:xfrm>
            <a:off x="617538" y="817961"/>
            <a:ext cx="3244850" cy="32147"/>
          </a:xfrm>
          <a:prstGeom prst="rect">
            <a:avLst/>
          </a:prstGeom>
          <a:solidFill>
            <a:srgbClr val="0388D7"/>
          </a:solidFill>
          <a:ln w="9525">
            <a:noFill/>
            <a:miter lim="800000"/>
            <a:headEnd/>
            <a:tailEnd/>
          </a:ln>
          <a:effectLst/>
        </p:spPr>
        <p:txBody>
          <a:bodyPr wrap="none" anchor="ctr"/>
          <a:lstStyle/>
          <a:p>
            <a:pPr>
              <a:defRPr/>
            </a:pPr>
            <a:endParaRPr lang="en-US" dirty="0">
              <a:solidFill>
                <a:srgbClr val="000000"/>
              </a:solidFill>
              <a:latin typeface="Arial" charset="0"/>
            </a:endParaRPr>
          </a:p>
        </p:txBody>
      </p:sp>
      <p:sp>
        <p:nvSpPr>
          <p:cNvPr id="6" name="Rectangle 6"/>
          <p:cNvSpPr>
            <a:spLocks noChangeArrowheads="1"/>
          </p:cNvSpPr>
          <p:nvPr userDrawn="1"/>
        </p:nvSpPr>
        <p:spPr bwMode="auto">
          <a:xfrm>
            <a:off x="5289550" y="842962"/>
            <a:ext cx="3244850" cy="44054"/>
          </a:xfrm>
          <a:prstGeom prst="rect">
            <a:avLst/>
          </a:prstGeom>
          <a:solidFill>
            <a:srgbClr val="035690"/>
          </a:solidFill>
          <a:ln w="9525">
            <a:noFill/>
            <a:miter lim="800000"/>
            <a:headEnd/>
            <a:tailEnd/>
          </a:ln>
          <a:effectLst/>
        </p:spPr>
        <p:txBody>
          <a:bodyPr wrap="none" anchor="ctr"/>
          <a:lstStyle/>
          <a:p>
            <a:pPr>
              <a:defRPr/>
            </a:pPr>
            <a:endParaRPr lang="en-US" dirty="0">
              <a:solidFill>
                <a:srgbClr val="000000"/>
              </a:solidFill>
              <a:latin typeface="Arial" charset="0"/>
            </a:endParaRPr>
          </a:p>
        </p:txBody>
      </p:sp>
      <p:sp>
        <p:nvSpPr>
          <p:cNvPr id="7" name="Rectangle 7"/>
          <p:cNvSpPr>
            <a:spLocks noChangeArrowheads="1"/>
          </p:cNvSpPr>
          <p:nvPr userDrawn="1"/>
        </p:nvSpPr>
        <p:spPr bwMode="auto">
          <a:xfrm>
            <a:off x="5289550" y="813198"/>
            <a:ext cx="3244850" cy="32147"/>
          </a:xfrm>
          <a:prstGeom prst="rect">
            <a:avLst/>
          </a:prstGeom>
          <a:solidFill>
            <a:srgbClr val="0388D7"/>
          </a:solidFill>
          <a:ln w="9525">
            <a:noFill/>
            <a:miter lim="800000"/>
            <a:headEnd/>
            <a:tailEnd/>
          </a:ln>
          <a:effectLst/>
        </p:spPr>
        <p:txBody>
          <a:bodyPr wrap="none" anchor="ctr"/>
          <a:lstStyle/>
          <a:p>
            <a:pPr>
              <a:defRPr/>
            </a:pPr>
            <a:endParaRPr lang="en-US" dirty="0">
              <a:solidFill>
                <a:srgbClr val="000000"/>
              </a:solidFill>
              <a:latin typeface="Arial" charset="0"/>
            </a:endParaRPr>
          </a:p>
        </p:txBody>
      </p:sp>
      <p:sp>
        <p:nvSpPr>
          <p:cNvPr id="8" name="Rectangle 8"/>
          <p:cNvSpPr>
            <a:spLocks noChangeArrowheads="1"/>
          </p:cNvSpPr>
          <p:nvPr userDrawn="1"/>
        </p:nvSpPr>
        <p:spPr bwMode="auto">
          <a:xfrm>
            <a:off x="625475" y="4579145"/>
            <a:ext cx="7900988" cy="32147"/>
          </a:xfrm>
          <a:prstGeom prst="rect">
            <a:avLst/>
          </a:prstGeom>
          <a:solidFill>
            <a:srgbClr val="035690"/>
          </a:solidFill>
          <a:ln w="9525">
            <a:noFill/>
            <a:miter lim="800000"/>
            <a:headEnd/>
            <a:tailEnd/>
          </a:ln>
          <a:effectLst/>
        </p:spPr>
        <p:txBody>
          <a:bodyPr wrap="none" anchor="ctr"/>
          <a:lstStyle/>
          <a:p>
            <a:pPr>
              <a:defRPr/>
            </a:pPr>
            <a:endParaRPr lang="en-US" dirty="0">
              <a:solidFill>
                <a:srgbClr val="000000"/>
              </a:solidFill>
              <a:latin typeface="Arial" charset="0"/>
            </a:endParaRPr>
          </a:p>
        </p:txBody>
      </p:sp>
      <p:pic>
        <p:nvPicPr>
          <p:cNvPr id="9" name="Picture 4" descr="F:\UBS logo pu dvojezicni.png"/>
          <p:cNvPicPr>
            <a:picLocks noChangeAspect="1" noChangeArrowheads="1"/>
          </p:cNvPicPr>
          <p:nvPr userDrawn="1"/>
        </p:nvPicPr>
        <p:blipFill>
          <a:blip r:embed="rId3" cstate="print"/>
          <a:srcRect/>
          <a:stretch>
            <a:fillRect/>
          </a:stretch>
        </p:blipFill>
        <p:spPr bwMode="auto">
          <a:xfrm>
            <a:off x="3230679" y="381289"/>
            <a:ext cx="2670094" cy="934199"/>
          </a:xfrm>
          <a:prstGeom prst="rect">
            <a:avLst/>
          </a:prstGeom>
          <a:noFill/>
          <a:effectLst>
            <a:innerShdw blurRad="38100" dist="38100" dir="13500000">
              <a:prstClr val="black">
                <a:alpha val="37000"/>
              </a:prstClr>
            </a:innerShdw>
          </a:effectLst>
        </p:spPr>
      </p:pic>
    </p:spTree>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lvl1pPr marL="342900" indent="-342900">
              <a:buClr>
                <a:srgbClr val="004794"/>
              </a:buClr>
              <a:buFont typeface="Arial" panose="020B0604020202020204" pitchFamily="34" charset="0"/>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atin typeface="+mn-lt"/>
              </a:defRPr>
            </a:lvl1pPr>
          </a:lstStyle>
          <a:p>
            <a:pPr>
              <a:defRPr/>
            </a:pPr>
            <a:fld id="{57624493-49C0-49D5-B468-8A50BFEA3BC8}" type="slidenum">
              <a:rPr lang="en-US" smtClean="0"/>
              <a:pPr>
                <a:defRPr/>
              </a:pPr>
              <a:t>‹#›</a:t>
            </a:fld>
            <a:endParaRPr lang="en-US" dirty="0"/>
          </a:p>
        </p:txBody>
      </p:sp>
    </p:spTree>
  </p:cSld>
  <p:clrMapOvr>
    <a:masterClrMapping/>
  </p:clrMapOvr>
  <p:transition>
    <p:fade thruBlk="1"/>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p:txBody>
          <a:bodyPr/>
          <a:lstStyle>
            <a:lvl1pPr>
              <a:defRPr>
                <a:latin typeface="Arial" pitchFamily="34" charset="0"/>
                <a:cs typeface="Arial" pitchFamily="34" charset="0"/>
              </a:defRPr>
            </a:lvl1pPr>
          </a:lstStyle>
          <a:p>
            <a:pPr>
              <a:defRPr/>
            </a:pPr>
            <a:fld id="{1080A5F7-B88C-4EE9-BF7B-6A8E15B0CB8A}" type="slidenum">
              <a:rPr lang="en-US" smtClean="0"/>
              <a:pPr>
                <a:defRPr/>
              </a:pPr>
              <a:t>‹#›</a:t>
            </a:fld>
            <a:endParaRPr lang="en-US" dirty="0"/>
          </a:p>
        </p:txBody>
      </p:sp>
    </p:spTree>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a:defRPr>
                <a:latin typeface="Arial" pitchFamily="34" charset="0"/>
                <a:cs typeface="Arial" pitchFamily="34" charset="0"/>
              </a:defRPr>
            </a:lvl1pPr>
          </a:lstStyle>
          <a:p>
            <a:pPr>
              <a:defRPr/>
            </a:pPr>
            <a:fld id="{A7F5BA72-5E21-40DE-BA88-7AA5DE8F6C69}" type="slidenum">
              <a:rPr lang="en-US" smtClean="0"/>
              <a:pPr>
                <a:defRPr/>
              </a:pPr>
              <a:t>‹#›</a:t>
            </a:fld>
            <a:endParaRPr lang="en-US" dirty="0"/>
          </a:p>
        </p:txBody>
      </p:sp>
    </p:spTree>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a:latin typeface="Korinna" pitchFamily="2" charset="0"/>
              </a:defRPr>
            </a:lvl1pPr>
          </a:lstStyle>
          <a:p>
            <a:pPr>
              <a:defRPr/>
            </a:pPr>
            <a:fld id="{21C445D7-BABD-4E9B-8578-9FB8929F945E}" type="slidenum">
              <a:rPr lang="en-US"/>
              <a:pPr>
                <a:defRPr/>
              </a:pPr>
              <a:t>‹#›</a:t>
            </a:fld>
            <a:endParaRPr lang="en-US" dirty="0"/>
          </a:p>
        </p:txBody>
      </p:sp>
    </p:spTree>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p:txBody>
          <a:bodyPr/>
          <a:lstStyle>
            <a:lvl1pPr>
              <a:defRPr>
                <a:latin typeface="Korinna" pitchFamily="2" charset="0"/>
              </a:defRPr>
            </a:lvl1pPr>
          </a:lstStyle>
          <a:p>
            <a:pPr>
              <a:defRPr/>
            </a:pPr>
            <a:fld id="{B7F53FD5-54B2-4E6B-9FC7-D93643A0F776}" type="slidenum">
              <a:rPr lang="en-US"/>
              <a:pPr>
                <a:defRPr/>
              </a:pPr>
              <a:t>‹#›</a:t>
            </a:fld>
            <a:endParaRPr lang="en-US" dirty="0"/>
          </a:p>
        </p:txBody>
      </p:sp>
    </p:spTree>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a:defRPr>
                <a:latin typeface="Korinna" pitchFamily="2" charset="0"/>
              </a:defRPr>
            </a:lvl1pPr>
          </a:lstStyle>
          <a:p>
            <a:pPr>
              <a:defRPr/>
            </a:pPr>
            <a:fld id="{DA3BC273-80E2-4F34-965B-34D39E4FE9CA}" type="slidenum">
              <a:rPr lang="en-US"/>
              <a:pPr>
                <a:defRPr/>
              </a:pPr>
              <a:t>‹#›</a:t>
            </a:fld>
            <a:endParaRPr lang="en-US" dirty="0"/>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a:defRPr>
                <a:latin typeface="Arial" pitchFamily="34" charset="0"/>
                <a:cs typeface="Arial" pitchFamily="34" charset="0"/>
              </a:defRPr>
            </a:lvl1pPr>
          </a:lstStyle>
          <a:p>
            <a:pPr>
              <a:defRPr/>
            </a:pPr>
            <a:fld id="{D38DB276-705E-44F0-8736-8BF247823975}" type="slidenum">
              <a:rPr lang="en-US" smtClean="0"/>
              <a:pPr>
                <a:defRPr/>
              </a:pPr>
              <a:t>‹#›</a:t>
            </a:fld>
            <a:endParaRPr lang="en-US" dirty="0"/>
          </a:p>
        </p:txBody>
      </p:sp>
    </p:spTree>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7"/>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a:defRPr>
                <a:latin typeface="Korinna" pitchFamily="2" charset="0"/>
              </a:defRPr>
            </a:lvl1pPr>
          </a:lstStyle>
          <a:p>
            <a:pPr>
              <a:defRPr/>
            </a:pPr>
            <a:fld id="{08CCFE24-45AC-4AE2-8FED-6DF5438BBA92}" type="slidenum">
              <a:rPr lang="en-US"/>
              <a:pPr>
                <a:defRPr/>
              </a:pPr>
              <a:t>‹#›</a:t>
            </a:fld>
            <a:endParaRPr lang="en-US" dirty="0"/>
          </a:p>
        </p:txBody>
      </p:sp>
    </p:spTree>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4025504"/>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a:defRPr>
                <a:latin typeface="Korinna" pitchFamily="2" charset="0"/>
              </a:defRPr>
            </a:lvl1pPr>
          </a:lstStyle>
          <a:p>
            <a:pPr>
              <a:defRPr/>
            </a:pPr>
            <a:fld id="{19602780-AB01-4218-8633-FF6417D3B7E7}" type="slidenum">
              <a:rPr lang="en-US"/>
              <a:pPr>
                <a:defRPr/>
              </a:pPr>
              <a:t>‹#›</a:t>
            </a:fld>
            <a:endParaRPr lang="en-US" dirty="0"/>
          </a:p>
        </p:txBody>
      </p:sp>
    </p:spTree>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a:defRPr>
                <a:latin typeface="Arial" pitchFamily="34" charset="0"/>
                <a:cs typeface="Arial" pitchFamily="34" charset="0"/>
              </a:defRPr>
            </a:lvl1pPr>
          </a:lstStyle>
          <a:p>
            <a:pPr>
              <a:defRPr/>
            </a:pPr>
            <a:fld id="{83A1DA4F-62AE-4A44-9504-E6D7E671CF4F}" type="slidenum">
              <a:rPr lang="en-US" smtClean="0"/>
              <a:pPr>
                <a:defRPr/>
              </a:pPr>
              <a:t>‹#›</a:t>
            </a:fld>
            <a:endParaRPr lang="en-US" dirty="0"/>
          </a:p>
        </p:txBody>
      </p:sp>
    </p:spTree>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65534"/>
            <a:ext cx="2057400" cy="41290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65534"/>
            <a:ext cx="6019800" cy="41290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a:defRPr>
                <a:latin typeface="Arial" pitchFamily="34" charset="0"/>
                <a:cs typeface="Arial" pitchFamily="34" charset="0"/>
              </a:defRPr>
            </a:lvl1pPr>
          </a:lstStyle>
          <a:p>
            <a:pPr>
              <a:defRPr/>
            </a:pPr>
            <a:fld id="{87656F9D-C815-4318-A172-17BB201CC5BC}" type="slidenum">
              <a:rPr lang="en-US" smtClean="0"/>
              <a:pPr>
                <a:defRPr/>
              </a:pPr>
              <a:t>‹#›</a:t>
            </a:fld>
            <a:endParaRPr lang="en-US" dirty="0"/>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p:txBody>
          <a:bodyPr/>
          <a:lstStyle>
            <a:lvl1pPr>
              <a:defRPr>
                <a:latin typeface="Korinna" pitchFamily="2" charset="0"/>
              </a:defRPr>
            </a:lvl1pPr>
          </a:lstStyle>
          <a:p>
            <a:pPr>
              <a:defRPr/>
            </a:pPr>
            <a:fld id="{A6403D2E-CDAE-42E1-9A7E-E0F52AE0F78F}" type="slidenum">
              <a:rPr lang="en-US"/>
              <a:pPr>
                <a:defRPr/>
              </a:pPr>
              <a:t>‹#›</a:t>
            </a:fld>
            <a:endParaRPr lang="en-US" dirty="0"/>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a:defRPr>
                <a:latin typeface="Korinna" pitchFamily="2" charset="0"/>
              </a:defRPr>
            </a:lvl1pPr>
          </a:lstStyle>
          <a:p>
            <a:pPr>
              <a:defRPr/>
            </a:pPr>
            <a:fld id="{8C8F203B-9CB2-4420-B595-8CC9A96C7785}" type="slidenum">
              <a:rPr lang="en-US"/>
              <a:pPr>
                <a:defRPr/>
              </a:pPr>
              <a:t>‹#›</a:t>
            </a:fld>
            <a:endParaRPr lang="en-US" dirty="0"/>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a:latin typeface="Korinna" pitchFamily="2" charset="0"/>
              </a:defRPr>
            </a:lvl1pPr>
          </a:lstStyle>
          <a:p>
            <a:pPr>
              <a:defRPr/>
            </a:pPr>
            <a:fld id="{AEBCD44D-DEA2-45AA-A4D6-71302706406B}" type="slidenum">
              <a:rPr lang="en-US"/>
              <a:pPr>
                <a:defRPr/>
              </a:pPr>
              <a:t>‹#›</a:t>
            </a:fld>
            <a:endParaRPr lang="en-US" dirty="0"/>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p:txBody>
          <a:bodyPr/>
          <a:lstStyle>
            <a:lvl1pPr>
              <a:defRPr>
                <a:latin typeface="Korinna" pitchFamily="2" charset="0"/>
              </a:defRPr>
            </a:lvl1pPr>
          </a:lstStyle>
          <a:p>
            <a:pPr>
              <a:defRPr/>
            </a:pPr>
            <a:fld id="{BD610B96-55C4-4B43-A42A-D6C994E126DA}" type="slidenum">
              <a:rPr lang="en-US"/>
              <a:pPr>
                <a:defRPr/>
              </a:pPr>
              <a:t>‹#›</a:t>
            </a:fld>
            <a:endParaRPr lang="en-US" dirty="0"/>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a:defRPr>
                <a:latin typeface="Korinna" pitchFamily="2" charset="0"/>
              </a:defRPr>
            </a:lvl1pPr>
          </a:lstStyle>
          <a:p>
            <a:pPr>
              <a:defRPr/>
            </a:pPr>
            <a:fld id="{A2426579-1A08-4E56-AA5D-9CCE813B904E}" type="slidenum">
              <a:rPr lang="en-US"/>
              <a:pPr>
                <a:defRPr/>
              </a:pPr>
              <a:t>‹#›</a:t>
            </a:fld>
            <a:endParaRPr lang="en-US" dirty="0"/>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7"/>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a:defRPr>
                <a:latin typeface="Korinna" pitchFamily="2" charset="0"/>
              </a:defRPr>
            </a:lvl1pPr>
          </a:lstStyle>
          <a:p>
            <a:pPr>
              <a:defRPr/>
            </a:pPr>
            <a:fld id="{5BB4E670-8295-4E3A-AF23-EE4276DADCAA}" type="slidenum">
              <a:rPr lang="en-US"/>
              <a:pPr>
                <a:defRPr/>
              </a:pPr>
              <a:t>‹#›</a:t>
            </a:fld>
            <a:endParaRPr lang="en-US" dirty="0"/>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4025504"/>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a:defRPr>
                <a:latin typeface="Korinna" pitchFamily="2" charset="0"/>
              </a:defRPr>
            </a:lvl1pPr>
          </a:lstStyle>
          <a:p>
            <a:pPr>
              <a:defRPr/>
            </a:pPr>
            <a:fld id="{F4B34B66-7076-4313-B3B3-309B6CB098E1}" type="slidenum">
              <a:rPr lang="en-US"/>
              <a:pPr>
                <a:defRPr/>
              </a:pPr>
              <a:t>‹#›</a:t>
            </a:fld>
            <a:endParaRPr lang="en-US" dirty="0"/>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457200" y="465534"/>
            <a:ext cx="8229600" cy="594000"/>
          </a:xfrm>
          <a:prstGeom prst="rect">
            <a:avLst/>
          </a:prstGeom>
          <a:gradFill rotWithShape="1">
            <a:gsLst>
              <a:gs pos="0">
                <a:srgbClr val="B9B7C0">
                  <a:alpha val="78999"/>
                </a:srgbClr>
              </a:gs>
              <a:gs pos="50000">
                <a:srgbClr val="EAEAEA"/>
              </a:gs>
              <a:gs pos="100000">
                <a:srgbClr val="B9B7C0">
                  <a:alpha val="78999"/>
                </a:srgbClr>
              </a:gs>
            </a:gsLst>
            <a:lin ang="5400000" scaled="1"/>
          </a:grad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99331" name="Text Box 3"/>
          <p:cNvSpPr txBox="1">
            <a:spLocks noChangeArrowheads="1"/>
          </p:cNvSpPr>
          <p:nvPr userDrawn="1"/>
        </p:nvSpPr>
        <p:spPr bwMode="auto">
          <a:xfrm>
            <a:off x="458789" y="252414"/>
            <a:ext cx="8231187" cy="216694"/>
          </a:xfrm>
          <a:prstGeom prst="rect">
            <a:avLst/>
          </a:prstGeom>
          <a:gradFill rotWithShape="1">
            <a:gsLst>
              <a:gs pos="0">
                <a:srgbClr val="0388D7"/>
              </a:gs>
              <a:gs pos="100000">
                <a:srgbClr val="035690"/>
              </a:gs>
            </a:gsLst>
            <a:lin ang="0" scaled="1"/>
          </a:gradFill>
          <a:ln w="9525">
            <a:noFill/>
            <a:miter lim="800000"/>
            <a:headEnd/>
            <a:tailEnd/>
          </a:ln>
          <a:effectLst/>
        </p:spPr>
        <p:txBody>
          <a:bodyPr tIns="0"/>
          <a:lstStyle/>
          <a:p>
            <a:pPr>
              <a:spcBef>
                <a:spcPct val="50000"/>
              </a:spcBef>
              <a:defRPr/>
            </a:pPr>
            <a:r>
              <a:rPr lang="en-US" sz="1400" b="1" baseline="0" dirty="0" smtClean="0">
                <a:solidFill>
                  <a:srgbClr val="FFFFFF"/>
                </a:solidFill>
                <a:latin typeface="Arial Narrow" pitchFamily="34" charset="0"/>
              </a:rPr>
              <a:t>NPL Market and Credit </a:t>
            </a:r>
            <a:r>
              <a:rPr lang="en-US" sz="1400" b="1" baseline="0" dirty="0" smtClean="0">
                <a:solidFill>
                  <a:srgbClr val="FFFFFF"/>
                </a:solidFill>
                <a:latin typeface="Arial Narrow" pitchFamily="34" charset="0"/>
              </a:rPr>
              <a:t>Growth</a:t>
            </a:r>
            <a:endParaRPr lang="en-US" sz="1400" dirty="0">
              <a:solidFill>
                <a:srgbClr val="FFFFFF"/>
              </a:solidFill>
              <a:latin typeface="Arial Narrow" pitchFamily="34" charset="0"/>
            </a:endParaRPr>
          </a:p>
        </p:txBody>
      </p:sp>
      <p:sp>
        <p:nvSpPr>
          <p:cNvPr id="99335" name="Rectangle 7"/>
          <p:cNvSpPr>
            <a:spLocks noGrp="1" noChangeArrowheads="1"/>
          </p:cNvSpPr>
          <p:nvPr>
            <p:ph type="sldNum" sz="quarter" idx="4"/>
          </p:nvPr>
        </p:nvSpPr>
        <p:spPr bwMode="auto">
          <a:xfrm>
            <a:off x="392114" y="4698208"/>
            <a:ext cx="587375" cy="3024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600">
                <a:solidFill>
                  <a:srgbClr val="333399"/>
                </a:solidFill>
                <a:latin typeface="Arial" charset="0"/>
              </a:defRPr>
            </a:lvl1pPr>
          </a:lstStyle>
          <a:p>
            <a:pPr>
              <a:defRPr/>
            </a:pPr>
            <a:fld id="{110F8081-7B50-4D03-9D07-C65F9B7B59E5}" type="slidenum">
              <a:rPr lang="en-US"/>
              <a:pPr>
                <a:defRPr/>
              </a:pPr>
              <a:t>‹#›</a:t>
            </a:fld>
            <a:endParaRPr lang="en-US" dirty="0"/>
          </a:p>
        </p:txBody>
      </p:sp>
      <p:sp>
        <p:nvSpPr>
          <p:cNvPr id="9" name="Rectangle 5"/>
          <p:cNvSpPr>
            <a:spLocks noChangeArrowheads="1"/>
          </p:cNvSpPr>
          <p:nvPr userDrawn="1"/>
        </p:nvSpPr>
        <p:spPr bwMode="auto">
          <a:xfrm>
            <a:off x="855663" y="4842274"/>
            <a:ext cx="6840000" cy="44053"/>
          </a:xfrm>
          <a:prstGeom prst="rect">
            <a:avLst/>
          </a:prstGeom>
          <a:solidFill>
            <a:srgbClr val="035690"/>
          </a:solidFill>
          <a:ln w="9525">
            <a:noFill/>
            <a:miter lim="800000"/>
            <a:headEnd/>
            <a:tailEnd/>
          </a:ln>
          <a:effectLst/>
        </p:spPr>
        <p:txBody>
          <a:bodyPr wrap="none" anchor="ctr"/>
          <a:lstStyle/>
          <a:p>
            <a:pPr>
              <a:defRPr/>
            </a:pPr>
            <a:endParaRPr lang="en-US" dirty="0">
              <a:solidFill>
                <a:srgbClr val="000000"/>
              </a:solidFill>
              <a:latin typeface="Arial" charset="0"/>
            </a:endParaRPr>
          </a:p>
        </p:txBody>
      </p:sp>
      <p:sp>
        <p:nvSpPr>
          <p:cNvPr id="10" name="Rectangle 6"/>
          <p:cNvSpPr>
            <a:spLocks noChangeArrowheads="1"/>
          </p:cNvSpPr>
          <p:nvPr userDrawn="1"/>
        </p:nvSpPr>
        <p:spPr bwMode="auto">
          <a:xfrm>
            <a:off x="855663" y="4817270"/>
            <a:ext cx="6840000" cy="27385"/>
          </a:xfrm>
          <a:prstGeom prst="rect">
            <a:avLst/>
          </a:prstGeom>
          <a:solidFill>
            <a:srgbClr val="0388D7"/>
          </a:solidFill>
          <a:ln w="9525">
            <a:noFill/>
            <a:miter lim="800000"/>
            <a:headEnd/>
            <a:tailEnd/>
          </a:ln>
          <a:effectLst/>
        </p:spPr>
        <p:txBody>
          <a:bodyPr wrap="none" anchor="ctr"/>
          <a:lstStyle/>
          <a:p>
            <a:pPr>
              <a:defRPr/>
            </a:pPr>
            <a:endParaRPr lang="en-US" dirty="0">
              <a:solidFill>
                <a:srgbClr val="000000"/>
              </a:solidFill>
              <a:latin typeface="Arial" charset="0"/>
            </a:endParaRPr>
          </a:p>
        </p:txBody>
      </p:sp>
      <p:pic>
        <p:nvPicPr>
          <p:cNvPr id="8" name="Picture 2" descr="F:\logo.png"/>
          <p:cNvPicPr>
            <a:picLocks noChangeAspect="1" noChangeArrowheads="1"/>
          </p:cNvPicPr>
          <p:nvPr userDrawn="1"/>
        </p:nvPicPr>
        <p:blipFill>
          <a:blip r:embed="rId14" cstate="print"/>
          <a:srcRect/>
          <a:stretch>
            <a:fillRect/>
          </a:stretch>
        </p:blipFill>
        <p:spPr bwMode="auto">
          <a:xfrm>
            <a:off x="7271173" y="4336090"/>
            <a:ext cx="1791451" cy="721059"/>
          </a:xfrm>
          <a:prstGeom prst="rect">
            <a:avLst/>
          </a:prstGeom>
          <a:noFill/>
          <a:effectLst>
            <a:outerShdw blurRad="25400" dist="25400" dir="2700000" algn="tl" rotWithShape="0">
              <a:prstClr val="black">
                <a:alpha val="73000"/>
              </a:prstClr>
            </a:outerShdw>
          </a:effectLst>
        </p:spPr>
      </p:pic>
    </p:spTree>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31" r:id="rId12"/>
  </p:sldLayoutIdLst>
  <p:transition>
    <p:fade thruBlk="1"/>
  </p:transition>
  <p:timing>
    <p:tnLst>
      <p:par>
        <p:cTn id="1" dur="indefinite" restart="never" nodeType="tmRoot"/>
      </p:par>
    </p:tnLst>
  </p:timing>
  <p:hf hdr="0" ftr="0" dt="0"/>
  <p:txStyles>
    <p:titleStyle>
      <a:lvl1pPr algn="l" rtl="0" eaLnBrk="0" fontAlgn="base" hangingPunct="0">
        <a:lnSpc>
          <a:spcPct val="80000"/>
        </a:lnSpc>
        <a:spcBef>
          <a:spcPct val="0"/>
        </a:spcBef>
        <a:spcAft>
          <a:spcPct val="0"/>
        </a:spcAft>
        <a:defRPr sz="2700">
          <a:solidFill>
            <a:schemeClr val="tx2"/>
          </a:solidFill>
          <a:latin typeface="+mj-lt"/>
          <a:ea typeface="+mj-ea"/>
          <a:cs typeface="+mj-cs"/>
        </a:defRPr>
      </a:lvl1pPr>
      <a:lvl2pPr algn="l" rtl="0" eaLnBrk="0" fontAlgn="base" hangingPunct="0">
        <a:spcBef>
          <a:spcPct val="0"/>
        </a:spcBef>
        <a:spcAft>
          <a:spcPct val="0"/>
        </a:spcAft>
        <a:defRPr sz="2900">
          <a:solidFill>
            <a:schemeClr val="tx2"/>
          </a:solidFill>
          <a:latin typeface="Arial" charset="0"/>
        </a:defRPr>
      </a:lvl2pPr>
      <a:lvl3pPr algn="l" rtl="0" eaLnBrk="0" fontAlgn="base" hangingPunct="0">
        <a:spcBef>
          <a:spcPct val="0"/>
        </a:spcBef>
        <a:spcAft>
          <a:spcPct val="0"/>
        </a:spcAft>
        <a:defRPr sz="2900">
          <a:solidFill>
            <a:schemeClr val="tx2"/>
          </a:solidFill>
          <a:latin typeface="Arial" charset="0"/>
        </a:defRPr>
      </a:lvl3pPr>
      <a:lvl4pPr algn="l" rtl="0" eaLnBrk="0" fontAlgn="base" hangingPunct="0">
        <a:spcBef>
          <a:spcPct val="0"/>
        </a:spcBef>
        <a:spcAft>
          <a:spcPct val="0"/>
        </a:spcAft>
        <a:defRPr sz="2900">
          <a:solidFill>
            <a:schemeClr val="tx2"/>
          </a:solidFill>
          <a:latin typeface="Arial" charset="0"/>
        </a:defRPr>
      </a:lvl4pPr>
      <a:lvl5pPr algn="l" rtl="0" eaLnBrk="0" fontAlgn="base" hangingPunct="0">
        <a:spcBef>
          <a:spcPct val="0"/>
        </a:spcBef>
        <a:spcAft>
          <a:spcPct val="0"/>
        </a:spcAft>
        <a:defRPr sz="2900">
          <a:solidFill>
            <a:schemeClr val="tx2"/>
          </a:solidFill>
          <a:latin typeface="Arial" charset="0"/>
        </a:defRPr>
      </a:lvl5pPr>
      <a:lvl6pPr marL="457200" algn="l" rtl="0" fontAlgn="base">
        <a:spcBef>
          <a:spcPct val="0"/>
        </a:spcBef>
        <a:spcAft>
          <a:spcPct val="0"/>
        </a:spcAft>
        <a:defRPr sz="2900">
          <a:solidFill>
            <a:schemeClr val="tx2"/>
          </a:solidFill>
          <a:latin typeface="Arial" charset="0"/>
        </a:defRPr>
      </a:lvl6pPr>
      <a:lvl7pPr marL="914400" algn="l" rtl="0" fontAlgn="base">
        <a:spcBef>
          <a:spcPct val="0"/>
        </a:spcBef>
        <a:spcAft>
          <a:spcPct val="0"/>
        </a:spcAft>
        <a:defRPr sz="2900">
          <a:solidFill>
            <a:schemeClr val="tx2"/>
          </a:solidFill>
          <a:latin typeface="Arial" charset="0"/>
        </a:defRPr>
      </a:lvl7pPr>
      <a:lvl8pPr marL="1371600" algn="l" rtl="0" fontAlgn="base">
        <a:spcBef>
          <a:spcPct val="0"/>
        </a:spcBef>
        <a:spcAft>
          <a:spcPct val="0"/>
        </a:spcAft>
        <a:defRPr sz="2900">
          <a:solidFill>
            <a:schemeClr val="tx2"/>
          </a:solidFill>
          <a:latin typeface="Arial" charset="0"/>
        </a:defRPr>
      </a:lvl8pPr>
      <a:lvl9pPr marL="1828800" algn="l" rtl="0" fontAlgn="base">
        <a:spcBef>
          <a:spcPct val="0"/>
        </a:spcBef>
        <a:spcAft>
          <a:spcPct val="0"/>
        </a:spcAft>
        <a:defRPr sz="29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bwMode="auto">
          <a:xfrm>
            <a:off x="457200" y="465535"/>
            <a:ext cx="8229600" cy="522684"/>
          </a:xfrm>
          <a:prstGeom prst="rect">
            <a:avLst/>
          </a:prstGeom>
          <a:gradFill rotWithShape="1">
            <a:gsLst>
              <a:gs pos="0">
                <a:srgbClr val="B9B7C0">
                  <a:alpha val="78999"/>
                </a:srgbClr>
              </a:gs>
              <a:gs pos="50000">
                <a:srgbClr val="EAEAEA"/>
              </a:gs>
              <a:gs pos="100000">
                <a:srgbClr val="B9B7C0">
                  <a:alpha val="78999"/>
                </a:srgbClr>
              </a:gs>
            </a:gsLst>
            <a:lin ang="5400000" scaled="1"/>
          </a:grad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1379" name="Text Box 3"/>
          <p:cNvSpPr txBox="1">
            <a:spLocks noChangeArrowheads="1"/>
          </p:cNvSpPr>
          <p:nvPr userDrawn="1"/>
        </p:nvSpPr>
        <p:spPr bwMode="auto">
          <a:xfrm>
            <a:off x="458789" y="252414"/>
            <a:ext cx="8231187" cy="216694"/>
          </a:xfrm>
          <a:prstGeom prst="rect">
            <a:avLst/>
          </a:prstGeom>
          <a:gradFill rotWithShape="1">
            <a:gsLst>
              <a:gs pos="0">
                <a:srgbClr val="0388D7"/>
              </a:gs>
              <a:gs pos="100000">
                <a:srgbClr val="035690"/>
              </a:gs>
            </a:gsLst>
            <a:lin ang="0" scaled="1"/>
          </a:gradFill>
          <a:ln w="9525">
            <a:noFill/>
            <a:miter lim="800000"/>
            <a:headEnd/>
            <a:tailEnd/>
          </a:ln>
          <a:effectLst/>
        </p:spPr>
        <p:txBody>
          <a:bodyPr tIns="0"/>
          <a:lstStyle/>
          <a:p>
            <a:pPr>
              <a:spcBef>
                <a:spcPct val="50000"/>
              </a:spcBef>
              <a:defRPr/>
            </a:pPr>
            <a:r>
              <a:rPr lang="en-US" sz="1700" b="1" dirty="0" smtClean="0">
                <a:solidFill>
                  <a:srgbClr val="FFFFFF"/>
                </a:solidFill>
                <a:latin typeface="Arial Narrow" pitchFamily="34" charset="0"/>
              </a:rPr>
              <a:t>Association of Serbian Banks in 2018</a:t>
            </a:r>
            <a:endParaRPr lang="en-US" sz="1700" dirty="0">
              <a:solidFill>
                <a:srgbClr val="FFFFFF"/>
              </a:solidFill>
              <a:latin typeface="Arial Narrow" pitchFamily="34" charset="0"/>
            </a:endParaRPr>
          </a:p>
        </p:txBody>
      </p:sp>
      <p:sp>
        <p:nvSpPr>
          <p:cNvPr id="101381" name="Rectangle 5"/>
          <p:cNvSpPr>
            <a:spLocks noChangeArrowheads="1"/>
          </p:cNvSpPr>
          <p:nvPr userDrawn="1"/>
        </p:nvSpPr>
        <p:spPr bwMode="auto">
          <a:xfrm>
            <a:off x="855663" y="4842274"/>
            <a:ext cx="6840000" cy="44053"/>
          </a:xfrm>
          <a:prstGeom prst="rect">
            <a:avLst/>
          </a:prstGeom>
          <a:solidFill>
            <a:srgbClr val="035690"/>
          </a:solidFill>
          <a:ln w="9525">
            <a:noFill/>
            <a:miter lim="800000"/>
            <a:headEnd/>
            <a:tailEnd/>
          </a:ln>
          <a:effectLst/>
        </p:spPr>
        <p:txBody>
          <a:bodyPr wrap="none" anchor="ctr"/>
          <a:lstStyle/>
          <a:p>
            <a:pPr>
              <a:defRPr/>
            </a:pPr>
            <a:endParaRPr lang="en-US" dirty="0">
              <a:solidFill>
                <a:srgbClr val="000000"/>
              </a:solidFill>
              <a:latin typeface="Arial" charset="0"/>
            </a:endParaRPr>
          </a:p>
        </p:txBody>
      </p:sp>
      <p:sp>
        <p:nvSpPr>
          <p:cNvPr id="101382" name="Rectangle 6"/>
          <p:cNvSpPr>
            <a:spLocks noChangeArrowheads="1"/>
          </p:cNvSpPr>
          <p:nvPr userDrawn="1"/>
        </p:nvSpPr>
        <p:spPr bwMode="auto">
          <a:xfrm>
            <a:off x="855663" y="4817270"/>
            <a:ext cx="6840000" cy="27385"/>
          </a:xfrm>
          <a:prstGeom prst="rect">
            <a:avLst/>
          </a:prstGeom>
          <a:solidFill>
            <a:srgbClr val="0388D7"/>
          </a:solidFill>
          <a:ln w="9525">
            <a:noFill/>
            <a:miter lim="800000"/>
            <a:headEnd/>
            <a:tailEnd/>
          </a:ln>
          <a:effectLst/>
        </p:spPr>
        <p:txBody>
          <a:bodyPr wrap="none" anchor="ctr"/>
          <a:lstStyle/>
          <a:p>
            <a:pPr>
              <a:defRPr/>
            </a:pPr>
            <a:endParaRPr lang="en-US" dirty="0">
              <a:solidFill>
                <a:srgbClr val="000000"/>
              </a:solidFill>
              <a:latin typeface="Arial" charset="0"/>
            </a:endParaRPr>
          </a:p>
        </p:txBody>
      </p:sp>
      <p:sp>
        <p:nvSpPr>
          <p:cNvPr id="101383" name="Rectangle 7"/>
          <p:cNvSpPr>
            <a:spLocks noGrp="1" noChangeArrowheads="1"/>
          </p:cNvSpPr>
          <p:nvPr>
            <p:ph type="sldNum" sz="quarter" idx="4"/>
          </p:nvPr>
        </p:nvSpPr>
        <p:spPr bwMode="auto">
          <a:xfrm>
            <a:off x="392114" y="4698208"/>
            <a:ext cx="587375" cy="3024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600">
                <a:solidFill>
                  <a:srgbClr val="333399"/>
                </a:solidFill>
                <a:latin typeface="Arial" charset="0"/>
              </a:defRPr>
            </a:lvl1pPr>
          </a:lstStyle>
          <a:p>
            <a:pPr>
              <a:defRPr/>
            </a:pPr>
            <a:fld id="{979A8DE1-FEF5-4F17-A4FB-AE10C2644230}" type="slidenum">
              <a:rPr lang="en-US"/>
              <a:pPr>
                <a:defRPr/>
              </a:pPr>
              <a:t>‹#›</a:t>
            </a:fld>
            <a:endParaRPr lang="en-US" dirty="0"/>
          </a:p>
        </p:txBody>
      </p:sp>
      <p:pic>
        <p:nvPicPr>
          <p:cNvPr id="8" name="Picture 2" descr="F:\logo.png"/>
          <p:cNvPicPr>
            <a:picLocks noChangeAspect="1" noChangeArrowheads="1"/>
          </p:cNvPicPr>
          <p:nvPr userDrawn="1"/>
        </p:nvPicPr>
        <p:blipFill>
          <a:blip r:embed="rId13" cstate="print"/>
          <a:srcRect/>
          <a:stretch>
            <a:fillRect/>
          </a:stretch>
        </p:blipFill>
        <p:spPr bwMode="auto">
          <a:xfrm>
            <a:off x="7333804" y="4414063"/>
            <a:ext cx="1791451" cy="540794"/>
          </a:xfrm>
          <a:prstGeom prst="rect">
            <a:avLst/>
          </a:prstGeom>
          <a:noFill/>
          <a:effectLst>
            <a:outerShdw blurRad="25400" dist="25400" dir="2700000" algn="tl" rotWithShape="0">
              <a:prstClr val="black">
                <a:alpha val="73000"/>
              </a:prstClr>
            </a:outerShdw>
          </a:effectLst>
        </p:spPr>
      </p:pic>
    </p:spTree>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Lst>
  <p:transition>
    <p:fade thruBlk="1"/>
  </p:transition>
  <p:timing>
    <p:tnLst>
      <p:par>
        <p:cTn id="1" dur="indefinite" restart="never" nodeType="tmRoot"/>
      </p:par>
    </p:tnLst>
  </p:timing>
  <p:hf hdr="0" ftr="0" dt="0"/>
  <p:txStyles>
    <p:titleStyle>
      <a:lvl1pPr algn="l" rtl="0" eaLnBrk="0" fontAlgn="base" hangingPunct="0">
        <a:lnSpc>
          <a:spcPct val="80000"/>
        </a:lnSpc>
        <a:spcBef>
          <a:spcPct val="0"/>
        </a:spcBef>
        <a:spcAft>
          <a:spcPct val="0"/>
        </a:spcAft>
        <a:defRPr sz="27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Arial" charset="0"/>
          <a:cs typeface="Arial" charset="0"/>
        </a:defRPr>
      </a:lvl2pPr>
      <a:lvl3pPr algn="l" rtl="0" eaLnBrk="0" fontAlgn="base" hangingPunct="0">
        <a:spcBef>
          <a:spcPct val="0"/>
        </a:spcBef>
        <a:spcAft>
          <a:spcPct val="0"/>
        </a:spcAft>
        <a:defRPr sz="3000">
          <a:solidFill>
            <a:schemeClr val="tx2"/>
          </a:solidFill>
          <a:latin typeface="Arial" charset="0"/>
          <a:cs typeface="Arial" charset="0"/>
        </a:defRPr>
      </a:lvl3pPr>
      <a:lvl4pPr algn="l" rtl="0" eaLnBrk="0" fontAlgn="base" hangingPunct="0">
        <a:spcBef>
          <a:spcPct val="0"/>
        </a:spcBef>
        <a:spcAft>
          <a:spcPct val="0"/>
        </a:spcAft>
        <a:defRPr sz="3000">
          <a:solidFill>
            <a:schemeClr val="tx2"/>
          </a:solidFill>
          <a:latin typeface="Arial" charset="0"/>
          <a:cs typeface="Arial" charset="0"/>
        </a:defRPr>
      </a:lvl4pPr>
      <a:lvl5pPr algn="l" rtl="0" eaLnBrk="0" fontAlgn="base" hangingPunct="0">
        <a:spcBef>
          <a:spcPct val="0"/>
        </a:spcBef>
        <a:spcAft>
          <a:spcPct val="0"/>
        </a:spcAft>
        <a:defRPr sz="3000">
          <a:solidFill>
            <a:schemeClr val="tx2"/>
          </a:solidFill>
          <a:latin typeface="Arial" charset="0"/>
          <a:cs typeface="Arial" charset="0"/>
        </a:defRPr>
      </a:lvl5pPr>
      <a:lvl6pPr marL="457200" algn="l" rtl="0" fontAlgn="base">
        <a:spcBef>
          <a:spcPct val="0"/>
        </a:spcBef>
        <a:spcAft>
          <a:spcPct val="0"/>
        </a:spcAft>
        <a:defRPr sz="3000">
          <a:solidFill>
            <a:schemeClr val="tx2"/>
          </a:solidFill>
          <a:latin typeface="Arial" charset="0"/>
          <a:cs typeface="Arial" charset="0"/>
        </a:defRPr>
      </a:lvl6pPr>
      <a:lvl7pPr marL="914400" algn="l" rtl="0" fontAlgn="base">
        <a:spcBef>
          <a:spcPct val="0"/>
        </a:spcBef>
        <a:spcAft>
          <a:spcPct val="0"/>
        </a:spcAft>
        <a:defRPr sz="3000">
          <a:solidFill>
            <a:schemeClr val="tx2"/>
          </a:solidFill>
          <a:latin typeface="Arial" charset="0"/>
          <a:cs typeface="Arial" charset="0"/>
        </a:defRPr>
      </a:lvl7pPr>
      <a:lvl8pPr marL="1371600" algn="l" rtl="0" fontAlgn="base">
        <a:spcBef>
          <a:spcPct val="0"/>
        </a:spcBef>
        <a:spcAft>
          <a:spcPct val="0"/>
        </a:spcAft>
        <a:defRPr sz="3000">
          <a:solidFill>
            <a:schemeClr val="tx2"/>
          </a:solidFill>
          <a:latin typeface="Arial" charset="0"/>
          <a:cs typeface="Arial" charset="0"/>
        </a:defRPr>
      </a:lvl8pPr>
      <a:lvl9pPr marL="1828800" algn="l" rtl="0" fontAlgn="base">
        <a:spcBef>
          <a:spcPct val="0"/>
        </a:spcBef>
        <a:spcAft>
          <a:spcPct val="0"/>
        </a:spcAft>
        <a:defRPr sz="30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3"/>
          <p:cNvSpPr>
            <a:spLocks noGrp="1" noChangeArrowheads="1"/>
          </p:cNvSpPr>
          <p:nvPr>
            <p:ph type="subTitle" idx="4294967295"/>
          </p:nvPr>
        </p:nvSpPr>
        <p:spPr bwMode="auto">
          <a:xfrm>
            <a:off x="3228975" y="4616392"/>
            <a:ext cx="2686050" cy="239316"/>
          </a:xfrm>
          <a:prstGeom prst="rect">
            <a:avLst/>
          </a:prstGeom>
          <a:noFill/>
          <a:ln>
            <a:miter lim="800000"/>
            <a:headEnd/>
            <a:tailEnd/>
          </a:ln>
        </p:spPr>
        <p:txBody>
          <a:bodyPr/>
          <a:lstStyle/>
          <a:p>
            <a:pPr marL="0" indent="0" algn="ctr" eaLnBrk="1" hangingPunct="1">
              <a:lnSpc>
                <a:spcPct val="90000"/>
              </a:lnSpc>
              <a:buFontTx/>
              <a:buNone/>
            </a:pPr>
            <a:r>
              <a:rPr lang="en-US" sz="1600" dirty="0" smtClean="0"/>
              <a:t>Tirana, 14.05.2019</a:t>
            </a:r>
          </a:p>
        </p:txBody>
      </p:sp>
      <p:sp>
        <p:nvSpPr>
          <p:cNvPr id="4" name="TextBox 3"/>
          <p:cNvSpPr txBox="1"/>
          <p:nvPr/>
        </p:nvSpPr>
        <p:spPr>
          <a:xfrm>
            <a:off x="1246197" y="1703288"/>
            <a:ext cx="6576969" cy="1631216"/>
          </a:xfrm>
          <a:prstGeom prst="rect">
            <a:avLst/>
          </a:prstGeom>
          <a:noFill/>
        </p:spPr>
        <p:txBody>
          <a:bodyPr wrap="square" rtlCol="0">
            <a:spAutoFit/>
          </a:bodyPr>
          <a:lstStyle/>
          <a:p>
            <a:pPr algn="ctr"/>
            <a:r>
              <a:rPr lang="en-US" sz="5000" b="1" dirty="0" smtClean="0">
                <a:ln w="19050">
                  <a:noFill/>
                </a:ln>
                <a:solidFill>
                  <a:srgbClr val="004794"/>
                </a:solidFill>
                <a:latin typeface="Arial" pitchFamily="34" charset="0"/>
                <a:cs typeface="Arial" pitchFamily="34" charset="0"/>
              </a:rPr>
              <a:t>NPL MARKET AND CREDIT GROWTH</a:t>
            </a:r>
            <a:endParaRPr lang="en-US" sz="5000" b="1" dirty="0">
              <a:ln w="19050">
                <a:noFill/>
              </a:ln>
              <a:solidFill>
                <a:srgbClr val="004794"/>
              </a:solidFill>
              <a:latin typeface="Arial" pitchFamily="34" charset="0"/>
              <a:cs typeface="Arial" pitchFamily="34" charset="0"/>
            </a:endParaRPr>
          </a:p>
        </p:txBody>
      </p:sp>
      <p:sp>
        <p:nvSpPr>
          <p:cNvPr id="6" name="TextBox 5"/>
          <p:cNvSpPr txBox="1"/>
          <p:nvPr/>
        </p:nvSpPr>
        <p:spPr>
          <a:xfrm>
            <a:off x="4386804" y="3680392"/>
            <a:ext cx="3368980" cy="754053"/>
          </a:xfrm>
          <a:prstGeom prst="rect">
            <a:avLst/>
          </a:prstGeom>
          <a:noFill/>
          <a:ln>
            <a:noFill/>
          </a:ln>
        </p:spPr>
        <p:txBody>
          <a:bodyPr wrap="square" rtlCol="0">
            <a:spAutoFit/>
          </a:bodyPr>
          <a:lstStyle/>
          <a:p>
            <a:r>
              <a:rPr lang="en-US" sz="2400" b="1" dirty="0" smtClean="0">
                <a:ln w="19050">
                  <a:noFill/>
                </a:ln>
                <a:solidFill>
                  <a:srgbClr val="004794"/>
                </a:solidFill>
                <a:effectLst>
                  <a:outerShdw blurRad="50800" dist="38100" dir="2700000" algn="tl" rotWithShape="0">
                    <a:prstClr val="black">
                      <a:alpha val="47000"/>
                    </a:prstClr>
                  </a:outerShdw>
                </a:effectLst>
                <a:latin typeface="Arial" pitchFamily="34" charset="0"/>
                <a:cs typeface="Arial" pitchFamily="34" charset="0"/>
              </a:rPr>
              <a:t>Vladimir Vasic</a:t>
            </a:r>
          </a:p>
          <a:p>
            <a:r>
              <a:rPr lang="en-US" sz="1900" b="1" dirty="0" smtClean="0">
                <a:ln w="19050">
                  <a:noFill/>
                </a:ln>
                <a:solidFill>
                  <a:srgbClr val="004794"/>
                </a:solidFill>
                <a:effectLst>
                  <a:outerShdw blurRad="50800" dist="38100" dir="2700000" algn="tl" rotWithShape="0">
                    <a:prstClr val="black">
                      <a:alpha val="47000"/>
                    </a:prstClr>
                  </a:outerShdw>
                </a:effectLst>
                <a:latin typeface="Arial" pitchFamily="34" charset="0"/>
                <a:cs typeface="Arial" pitchFamily="34" charset="0"/>
              </a:rPr>
              <a:t>ASB </a:t>
            </a:r>
            <a:r>
              <a:rPr lang="sr-Latn-RS" sz="1900" b="1" dirty="0" smtClean="0">
                <a:ln w="19050">
                  <a:noFill/>
                </a:ln>
                <a:solidFill>
                  <a:srgbClr val="004794"/>
                </a:solidFill>
                <a:effectLst>
                  <a:outerShdw blurRad="50800" dist="38100" dir="2700000" algn="tl" rotWithShape="0">
                    <a:prstClr val="black">
                      <a:alpha val="47000"/>
                    </a:prstClr>
                  </a:outerShdw>
                </a:effectLst>
                <a:latin typeface="Arial" pitchFamily="34" charset="0"/>
                <a:cs typeface="Arial" pitchFamily="34" charset="0"/>
              </a:rPr>
              <a:t>Secretary General</a:t>
            </a:r>
            <a:endParaRPr lang="en-US" sz="1900" b="1" dirty="0">
              <a:ln w="19050">
                <a:noFill/>
              </a:ln>
              <a:solidFill>
                <a:srgbClr val="004794"/>
              </a:solidFill>
              <a:effectLst>
                <a:outerShdw blurRad="50800" dist="38100" dir="2700000" algn="tl" rotWithShape="0">
                  <a:prstClr val="black">
                    <a:alpha val="47000"/>
                  </a:prstClr>
                </a:outerShdw>
              </a:effectLst>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5534"/>
            <a:ext cx="8229600" cy="567000"/>
          </a:xfrm>
        </p:spPr>
        <p:txBody>
          <a:bodyPr/>
          <a:lstStyle/>
          <a:p>
            <a:r>
              <a:rPr lang="sr-Latn-RS" b="1" dirty="0" smtClean="0"/>
              <a:t/>
            </a:r>
            <a:br>
              <a:rPr lang="sr-Latn-RS" b="1" dirty="0" smtClean="0"/>
            </a:br>
            <a:r>
              <a:rPr lang="sr-Cyrl-RS" b="1" dirty="0" smtClean="0"/>
              <a:t>Rating </a:t>
            </a:r>
            <a:r>
              <a:rPr lang="sr-Cyrl-RS" b="1" dirty="0"/>
              <a:t>Outlook for Serbia Improved</a:t>
            </a:r>
            <a:r>
              <a:rPr lang="sr-Cyrl-RS" dirty="0"/>
              <a:t/>
            </a:r>
            <a:br>
              <a:rPr lang="sr-Cyrl-RS" dirty="0"/>
            </a:br>
            <a:endParaRPr lang="sr-Cyrl-RS" dirty="0"/>
          </a:p>
        </p:txBody>
      </p:sp>
      <p:sp>
        <p:nvSpPr>
          <p:cNvPr id="3" name="Content Placeholder 2"/>
          <p:cNvSpPr>
            <a:spLocks noGrp="1"/>
          </p:cNvSpPr>
          <p:nvPr>
            <p:ph idx="1"/>
          </p:nvPr>
        </p:nvSpPr>
        <p:spPr>
          <a:xfrm>
            <a:off x="450980" y="1399752"/>
            <a:ext cx="8229600" cy="2646565"/>
          </a:xfrm>
        </p:spPr>
        <p:txBody>
          <a:bodyPr/>
          <a:lstStyle/>
          <a:p>
            <a:endParaRPr lang="en-US" sz="1800" dirty="0" smtClean="0"/>
          </a:p>
          <a:p>
            <a:pPr marL="255588" indent="-255588"/>
            <a:r>
              <a:rPr lang="sr-Cyrl-RS" sz="1800" dirty="0"/>
              <a:t>Serbia’s risk premium remains among the lowest in the region</a:t>
            </a:r>
            <a:r>
              <a:rPr lang="en-US" sz="1800" dirty="0" smtClean="0"/>
              <a:t>,</a:t>
            </a:r>
            <a:r>
              <a:rPr lang="sr-Latn-RS" sz="1800" dirty="0" smtClean="0"/>
              <a:t> </a:t>
            </a:r>
            <a:r>
              <a:rPr lang="sr-Cyrl-RS" sz="1800" dirty="0" smtClean="0"/>
              <a:t>primarily </a:t>
            </a:r>
            <a:r>
              <a:rPr lang="sr-Cyrl-RS" sz="1800" dirty="0"/>
              <a:t>as a result of domestic factors, such as multiyear </a:t>
            </a:r>
            <a:r>
              <a:rPr lang="en-US" sz="1800" dirty="0"/>
              <a:t>  </a:t>
            </a:r>
            <a:r>
              <a:rPr lang="sr-Cyrl-RS" sz="1800" dirty="0" smtClean="0"/>
              <a:t>narrowing </a:t>
            </a:r>
            <a:r>
              <a:rPr lang="sr-Cyrl-RS" sz="1800" dirty="0"/>
              <a:t>in internal and external imbalances, and a favorable growth </a:t>
            </a:r>
            <a:r>
              <a:rPr lang="sr-Cyrl-RS" sz="1800" dirty="0" smtClean="0"/>
              <a:t>outlook</a:t>
            </a:r>
            <a:endParaRPr lang="en-US" sz="1800" dirty="0"/>
          </a:p>
          <a:p>
            <a:pPr marL="255588" indent="-255588"/>
            <a:endParaRPr lang="sr-Cyrl-RS" sz="1800" dirty="0"/>
          </a:p>
          <a:p>
            <a:pPr marL="255588" lvl="0" indent="-255588"/>
            <a:r>
              <a:rPr lang="sr-Cyrl-RS" sz="1800" dirty="0" smtClean="0"/>
              <a:t>In </a:t>
            </a:r>
            <a:r>
              <a:rPr lang="sr-Cyrl-RS" sz="1800" dirty="0"/>
              <a:t>December 2018 </a:t>
            </a:r>
            <a:r>
              <a:rPr lang="sr-Cyrl-RS" sz="1800" b="1" dirty="0"/>
              <a:t>S&amp;P improved outlook from</a:t>
            </a:r>
            <a:r>
              <a:rPr lang="sr-Cyrl-RS" sz="1800" dirty="0"/>
              <a:t> </a:t>
            </a:r>
            <a:r>
              <a:rPr lang="sr-Cyrl-RS" sz="1800" b="1" dirty="0"/>
              <a:t>’stable’</a:t>
            </a:r>
            <a:r>
              <a:rPr lang="sr-Cyrl-RS" sz="1800" dirty="0"/>
              <a:t> </a:t>
            </a:r>
            <a:r>
              <a:rPr lang="sr-Cyrl-RS" sz="1800" b="1" dirty="0" smtClean="0"/>
              <a:t>to</a:t>
            </a:r>
            <a:r>
              <a:rPr lang="en-US" sz="1800" b="1" dirty="0" smtClean="0"/>
              <a:t> </a:t>
            </a:r>
            <a:r>
              <a:rPr lang="sr-Cyrl-RS" sz="1800" dirty="0"/>
              <a:t> </a:t>
            </a:r>
            <a:r>
              <a:rPr lang="sr-Cyrl-RS" sz="1800" b="1" dirty="0" smtClean="0"/>
              <a:t>’positive</a:t>
            </a:r>
            <a:r>
              <a:rPr lang="sr-Cyrl-RS" sz="1800" b="1" dirty="0"/>
              <a:t>’ </a:t>
            </a:r>
            <a:r>
              <a:rPr lang="sr-Cyrl-RS" sz="1800" dirty="0"/>
              <a:t>and affirmed rating at</a:t>
            </a:r>
            <a:r>
              <a:rPr lang="sr-Cyrl-RS" sz="1800" b="1" dirty="0"/>
              <a:t> BB</a:t>
            </a:r>
            <a:r>
              <a:rPr lang="sr-Cyrl-RS" sz="1800" dirty="0"/>
              <a:t>, on the back of</a:t>
            </a:r>
            <a:r>
              <a:rPr lang="sr-Cyrl-RS" sz="1800" b="1" dirty="0"/>
              <a:t> </a:t>
            </a:r>
            <a:r>
              <a:rPr lang="sr-Cyrl-RS" sz="1800" dirty="0"/>
              <a:t>accelerated economic growth and maintenance of price and financial </a:t>
            </a:r>
            <a:r>
              <a:rPr lang="sr-Cyrl-RS" sz="1800" dirty="0" smtClean="0"/>
              <a:t>stability</a:t>
            </a:r>
            <a:endParaRPr lang="sr-Cyrl-RS" sz="1800" dirty="0"/>
          </a:p>
        </p:txBody>
      </p:sp>
      <p:sp>
        <p:nvSpPr>
          <p:cNvPr id="4" name="Slide Number Placeholder 3"/>
          <p:cNvSpPr>
            <a:spLocks noGrp="1"/>
          </p:cNvSpPr>
          <p:nvPr>
            <p:ph type="sldNum" sz="quarter" idx="10"/>
          </p:nvPr>
        </p:nvSpPr>
        <p:spPr/>
        <p:txBody>
          <a:bodyPr/>
          <a:lstStyle/>
          <a:p>
            <a:pPr>
              <a:defRPr/>
            </a:pPr>
            <a:fld id="{D38DB276-705E-44F0-8736-8BF247823975}" type="slidenum">
              <a:rPr lang="en-US" smtClean="0"/>
              <a:pPr>
                <a:defRPr/>
              </a:pPr>
              <a:t>10</a:t>
            </a:fld>
            <a:endParaRPr lang="en-US" dirty="0"/>
          </a:p>
        </p:txBody>
      </p:sp>
    </p:spTree>
    <p:extLst>
      <p:ext uri="{BB962C8B-B14F-4D97-AF65-F5344CB8AC3E}">
        <p14:creationId xmlns:p14="http://schemas.microsoft.com/office/powerpoint/2010/main" val="2086009800"/>
      </p:ext>
    </p:extLst>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513" y="353655"/>
            <a:ext cx="8229600" cy="3394472"/>
          </a:xfrm>
        </p:spPr>
        <p:txBody>
          <a:bodyPr/>
          <a:lstStyle/>
          <a:p>
            <a:endParaRPr lang="sr-Latn-RS" b="1" dirty="0" smtClean="0"/>
          </a:p>
          <a:p>
            <a:endParaRPr lang="sr-Latn-RS" b="1" dirty="0"/>
          </a:p>
          <a:p>
            <a:endParaRPr lang="sr-Latn-RS" b="1" dirty="0" smtClean="0"/>
          </a:p>
          <a:p>
            <a:pPr marL="0" indent="0">
              <a:buNone/>
            </a:pPr>
            <a:r>
              <a:rPr lang="sr-Latn-RS" b="1" dirty="0" smtClean="0"/>
              <a:t>Banking sector</a:t>
            </a:r>
            <a:r>
              <a:rPr lang="en-US" b="1" dirty="0" smtClean="0"/>
              <a:t> of Serbia in 2018 </a:t>
            </a:r>
            <a:endParaRPr lang="sr-Cyrl-RS" b="1" dirty="0"/>
          </a:p>
        </p:txBody>
      </p:sp>
      <p:sp>
        <p:nvSpPr>
          <p:cNvPr id="4" name="Slide Number Placeholder 3"/>
          <p:cNvSpPr>
            <a:spLocks noGrp="1"/>
          </p:cNvSpPr>
          <p:nvPr>
            <p:ph type="sldNum" sz="quarter" idx="10"/>
          </p:nvPr>
        </p:nvSpPr>
        <p:spPr/>
        <p:txBody>
          <a:bodyPr/>
          <a:lstStyle/>
          <a:p>
            <a:pPr>
              <a:defRPr/>
            </a:pPr>
            <a:fld id="{D38DB276-705E-44F0-8736-8BF247823975}" type="slidenum">
              <a:rPr lang="en-US" smtClean="0"/>
              <a:pPr>
                <a:defRPr/>
              </a:pPr>
              <a:t>11</a:t>
            </a:fld>
            <a:endParaRPr lang="en-US" dirty="0"/>
          </a:p>
        </p:txBody>
      </p:sp>
    </p:spTree>
    <p:extLst>
      <p:ext uri="{BB962C8B-B14F-4D97-AF65-F5344CB8AC3E}">
        <p14:creationId xmlns:p14="http://schemas.microsoft.com/office/powerpoint/2010/main" val="3475694309"/>
      </p:ext>
    </p:extLst>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t>Selected parameters of </a:t>
            </a:r>
            <a:r>
              <a:rPr lang="en-US" sz="2400" b="1" dirty="0" smtClean="0"/>
              <a:t>the</a:t>
            </a:r>
            <a:r>
              <a:rPr lang="sr-Latn-RS" sz="2400" b="1" dirty="0" smtClean="0"/>
              <a:t/>
            </a:r>
            <a:br>
              <a:rPr lang="sr-Latn-RS" sz="2400" b="1" dirty="0" smtClean="0"/>
            </a:br>
            <a:r>
              <a:rPr lang="en-US" sz="2400" b="1" dirty="0" smtClean="0"/>
              <a:t>Serbian </a:t>
            </a:r>
            <a:r>
              <a:rPr lang="en-US" sz="2400" b="1" dirty="0"/>
              <a:t>banking sector</a:t>
            </a:r>
            <a:endParaRPr lang="sr-Cyrl-RS" sz="2400" b="1" dirty="0"/>
          </a:p>
        </p:txBody>
      </p:sp>
      <p:sp>
        <p:nvSpPr>
          <p:cNvPr id="4" name="Slide Number Placeholder 3"/>
          <p:cNvSpPr>
            <a:spLocks noGrp="1"/>
          </p:cNvSpPr>
          <p:nvPr>
            <p:ph type="sldNum" sz="quarter" idx="10"/>
          </p:nvPr>
        </p:nvSpPr>
        <p:spPr/>
        <p:txBody>
          <a:bodyPr/>
          <a:lstStyle/>
          <a:p>
            <a:pPr>
              <a:defRPr/>
            </a:pPr>
            <a:fld id="{D38DB276-705E-44F0-8736-8BF247823975}" type="slidenum">
              <a:rPr lang="en-US" smtClean="0"/>
              <a:pPr>
                <a:defRPr/>
              </a:pPr>
              <a:t>12</a:t>
            </a:fld>
            <a:endParaRPr lang="en-US" dirty="0"/>
          </a:p>
        </p:txBody>
      </p:sp>
      <p:pic>
        <p:nvPicPr>
          <p:cNvPr id="4098" name="Picture 2" descr="F:\table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037" y="1178321"/>
            <a:ext cx="6707261" cy="349320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96792" y="4461261"/>
            <a:ext cx="3275215" cy="215444"/>
          </a:xfrm>
          <a:prstGeom prst="rect">
            <a:avLst/>
          </a:prstGeom>
          <a:solidFill>
            <a:schemeClr val="bg1"/>
          </a:solidFill>
        </p:spPr>
        <p:txBody>
          <a:bodyPr wrap="square" rtlCol="0">
            <a:spAutoFit/>
          </a:bodyPr>
          <a:lstStyle/>
          <a:p>
            <a:r>
              <a:rPr lang="en-US" sz="800" dirty="0" smtClean="0">
                <a:latin typeface="+mn-lt"/>
              </a:rPr>
              <a:t>Source</a:t>
            </a:r>
            <a:r>
              <a:rPr lang="sr-Latn-RS" sz="800" dirty="0" smtClean="0">
                <a:latin typeface="+mn-lt"/>
              </a:rPr>
              <a:t>: National Bank of Serbia, Q3</a:t>
            </a:r>
            <a:endParaRPr lang="en-US" sz="800" noProof="1">
              <a:latin typeface="+mn-lt"/>
            </a:endParaRPr>
          </a:p>
        </p:txBody>
      </p:sp>
    </p:spTree>
    <p:extLst>
      <p:ext uri="{BB962C8B-B14F-4D97-AF65-F5344CB8AC3E}">
        <p14:creationId xmlns:p14="http://schemas.microsoft.com/office/powerpoint/2010/main" val="3881166393"/>
      </p:ext>
    </p:extLst>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5534"/>
            <a:ext cx="8229600" cy="567000"/>
          </a:xfrm>
        </p:spPr>
        <p:txBody>
          <a:bodyPr/>
          <a:lstStyle/>
          <a:p>
            <a:r>
              <a:rPr lang="en-US" b="1" dirty="0" smtClean="0"/>
              <a:t>Banking sector - market share</a:t>
            </a:r>
            <a:endParaRPr lang="en-US" b="1" dirty="0"/>
          </a:p>
        </p:txBody>
      </p:sp>
      <p:sp>
        <p:nvSpPr>
          <p:cNvPr id="4" name="Slide Number Placeholder 3"/>
          <p:cNvSpPr>
            <a:spLocks noGrp="1"/>
          </p:cNvSpPr>
          <p:nvPr>
            <p:ph type="sldNum" sz="quarter" idx="10"/>
          </p:nvPr>
        </p:nvSpPr>
        <p:spPr/>
        <p:txBody>
          <a:bodyPr/>
          <a:lstStyle/>
          <a:p>
            <a:pPr>
              <a:defRPr/>
            </a:pPr>
            <a:fld id="{D38DB276-705E-44F0-8736-8BF247823975}" type="slidenum">
              <a:rPr lang="en-US" smtClean="0"/>
              <a:pPr>
                <a:defRPr/>
              </a:pPr>
              <a:t>13</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3134489171"/>
              </p:ext>
            </p:extLst>
          </p:nvPr>
        </p:nvGraphicFramePr>
        <p:xfrm>
          <a:off x="1406872" y="828412"/>
          <a:ext cx="6644034" cy="38928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28671265"/>
      </p:ext>
    </p:extLst>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57200" y="465534"/>
            <a:ext cx="8229600" cy="648000"/>
          </a:xfrm>
        </p:spPr>
        <p:txBody>
          <a:bodyPr/>
          <a:lstStyle/>
          <a:p>
            <a:pPr>
              <a:defRPr/>
            </a:pPr>
            <a:r>
              <a:rPr lang="en-US" sz="2400" b="1" dirty="0"/>
              <a:t>Indicators of Assets </a:t>
            </a:r>
            <a:r>
              <a:rPr lang="en-US" sz="2400" b="1" dirty="0" smtClean="0"/>
              <a:t>Quality,</a:t>
            </a:r>
            <a:r>
              <a:rPr lang="sr-Latn-RS" sz="2400" b="1" dirty="0"/>
              <a:t/>
            </a:r>
            <a:br>
              <a:rPr lang="sr-Latn-RS" sz="2400" b="1" dirty="0"/>
            </a:br>
            <a:r>
              <a:rPr lang="en-US" sz="2400" b="1" dirty="0" smtClean="0"/>
              <a:t>Safety </a:t>
            </a:r>
            <a:r>
              <a:rPr lang="en-US" sz="2400" b="1" dirty="0"/>
              <a:t>and Profitability</a:t>
            </a:r>
            <a:endParaRPr lang="ru-RU" sz="2400" b="1" dirty="0"/>
          </a:p>
        </p:txBody>
      </p:sp>
      <p:sp>
        <p:nvSpPr>
          <p:cNvPr id="49154" name="Slide Number Placeholder 3"/>
          <p:cNvSpPr>
            <a:spLocks noGrp="1"/>
          </p:cNvSpPr>
          <p:nvPr>
            <p:ph type="sldNum" sz="quarter" idx="10"/>
          </p:nvPr>
        </p:nvSpPr>
        <p:spPr>
          <a:noFill/>
        </p:spPr>
        <p:txBody>
          <a:bodyPr/>
          <a:lstStyle/>
          <a:p>
            <a:fld id="{9A100084-1C6B-4CB1-8A9E-D0B8780B8369}" type="slidenum">
              <a:rPr lang="en-US" smtClean="0"/>
              <a:pPr/>
              <a:t>14</a:t>
            </a:fld>
            <a:endParaRPr lang="en-US" dirty="0" smtClean="0"/>
          </a:p>
        </p:txBody>
      </p:sp>
      <p:sp>
        <p:nvSpPr>
          <p:cNvPr id="10" name="Rectangle 1"/>
          <p:cNvSpPr>
            <a:spLocks noChangeArrowheads="1"/>
          </p:cNvSpPr>
          <p:nvPr/>
        </p:nvSpPr>
        <p:spPr bwMode="auto">
          <a:xfrm>
            <a:off x="1561099" y="4330188"/>
            <a:ext cx="5906084" cy="230832"/>
          </a:xfrm>
          <a:prstGeom prst="rect">
            <a:avLst/>
          </a:prstGeom>
          <a:noFill/>
          <a:ln w="9525">
            <a:noFill/>
            <a:miter lim="800000"/>
            <a:headEnd/>
            <a:tailEnd/>
          </a:ln>
        </p:spPr>
        <p:txBody>
          <a:bodyPr wrap="square" anchor="ctr">
            <a:spAutoFit/>
          </a:bodyPr>
          <a:lstStyle/>
          <a:p>
            <a:pPr>
              <a:spcBef>
                <a:spcPts val="0"/>
              </a:spcBef>
            </a:pPr>
            <a:r>
              <a:rPr lang="en-US" sz="900" noProof="1" smtClean="0">
                <a:latin typeface="+mn-lt"/>
              </a:rPr>
              <a:t>Source</a:t>
            </a:r>
            <a:r>
              <a:rPr lang="en-US" sz="900" noProof="1">
                <a:latin typeface="+mn-lt"/>
              </a:rPr>
              <a:t>: National Bank of Serbia, www.nbs.rs</a:t>
            </a:r>
          </a:p>
        </p:txBody>
      </p:sp>
      <p:sp>
        <p:nvSpPr>
          <p:cNvPr id="9" name="Rectangle 1"/>
          <p:cNvSpPr>
            <a:spLocks noChangeArrowheads="1"/>
          </p:cNvSpPr>
          <p:nvPr/>
        </p:nvSpPr>
        <p:spPr bwMode="auto">
          <a:xfrm>
            <a:off x="6735021" y="1216499"/>
            <a:ext cx="409086" cy="230832"/>
          </a:xfrm>
          <a:prstGeom prst="rect">
            <a:avLst/>
          </a:prstGeom>
          <a:noFill/>
          <a:ln w="9525">
            <a:noFill/>
            <a:miter lim="800000"/>
            <a:headEnd/>
            <a:tailEnd/>
          </a:ln>
        </p:spPr>
        <p:txBody>
          <a:bodyPr wrap="none" anchor="ctr">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lang="en-US" sz="900" kern="0" dirty="0" smtClean="0">
                <a:solidFill>
                  <a:sysClr val="windowText" lastClr="000000"/>
                </a:solidFill>
                <a:latin typeface="+mn-lt"/>
                <a:cs typeface="Times New Roman" pitchFamily="18" charset="0"/>
              </a:rPr>
              <a:t>in</a:t>
            </a:r>
            <a:r>
              <a:rPr lang="sr-Cyrl-CS" sz="900" kern="0" dirty="0" smtClean="0">
                <a:solidFill>
                  <a:sysClr val="windowText" lastClr="000000"/>
                </a:solidFill>
                <a:latin typeface="+mn-lt"/>
                <a:cs typeface="Times New Roman" pitchFamily="18" charset="0"/>
              </a:rPr>
              <a:t> </a:t>
            </a:r>
            <a:r>
              <a:rPr lang="sr-Cyrl-CS" sz="900" kern="0" dirty="0">
                <a:solidFill>
                  <a:sysClr val="windowText" lastClr="000000"/>
                </a:solidFill>
                <a:latin typeface="+mn-lt"/>
                <a:cs typeface="Times New Roman" pitchFamily="18" charset="0"/>
              </a:rPr>
              <a:t>%</a:t>
            </a:r>
            <a:endParaRPr kumimoji="0" lang="en-US" sz="900" b="0" i="0" u="none" strike="noStrike" kern="0" cap="none" spc="0" normalizeH="0" baseline="0" noProof="0" dirty="0">
              <a:ln>
                <a:noFill/>
              </a:ln>
              <a:solidFill>
                <a:sysClr val="windowText" lastClr="000000"/>
              </a:solidFill>
              <a:effectLst/>
              <a:uLnTx/>
              <a:uFillTx/>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2278348441"/>
              </p:ext>
            </p:extLst>
          </p:nvPr>
        </p:nvGraphicFramePr>
        <p:xfrm>
          <a:off x="1652545" y="1416869"/>
          <a:ext cx="5410569" cy="2934898"/>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blPr>
              <a:tblGrid>
                <a:gridCol w="1431901"/>
                <a:gridCol w="753975"/>
                <a:gridCol w="800374"/>
                <a:gridCol w="800373"/>
                <a:gridCol w="811973"/>
                <a:gridCol w="811973"/>
              </a:tblGrid>
              <a:tr h="392290">
                <a:tc>
                  <a:txBody>
                    <a:bodyPr/>
                    <a:lstStyle/>
                    <a:p>
                      <a:pPr>
                        <a:lnSpc>
                          <a:spcPct val="80000"/>
                        </a:lnSpc>
                        <a:spcAft>
                          <a:spcPts val="0"/>
                        </a:spcAft>
                      </a:pPr>
                      <a:r>
                        <a:rPr lang="en-GB" sz="900" dirty="0">
                          <a:effectLst/>
                          <a:latin typeface="+mn-lt"/>
                          <a:ea typeface="Times New Roman"/>
                          <a:cs typeface="Times New Roman"/>
                        </a:rPr>
                        <a:t> </a:t>
                      </a:r>
                      <a:endParaRPr lang="en-US" sz="900" dirty="0">
                        <a:effectLst/>
                        <a:latin typeface="+mn-lt"/>
                        <a:ea typeface="Times New Roman"/>
                        <a:cs typeface="Times New Roman"/>
                      </a:endParaRPr>
                    </a:p>
                  </a:txBody>
                  <a:tcPr marL="68580" marR="68580" marT="0" marB="0"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a:txBody>
                    <a:bodyPr/>
                    <a:lstStyle/>
                    <a:p>
                      <a:pPr algn="ctr">
                        <a:lnSpc>
                          <a:spcPct val="80000"/>
                        </a:lnSpc>
                        <a:spcAft>
                          <a:spcPts val="0"/>
                        </a:spcAft>
                      </a:pPr>
                      <a:r>
                        <a:rPr lang="en-GB" sz="900" dirty="0" smtClean="0">
                          <a:effectLst/>
                          <a:latin typeface="+mn-lt"/>
                          <a:ea typeface="Times New Roman"/>
                          <a:cs typeface="Times New Roman"/>
                        </a:rPr>
                        <a:t>2014</a:t>
                      </a:r>
                      <a:r>
                        <a:rPr lang="sr-Latn-RS" sz="900" dirty="0" smtClean="0">
                          <a:effectLst/>
                          <a:latin typeface="+mn-lt"/>
                          <a:ea typeface="Times New Roman"/>
                          <a:cs typeface="Times New Roman"/>
                        </a:rPr>
                        <a:t>.</a:t>
                      </a:r>
                      <a:endParaRPr lang="en-US" sz="900" dirty="0">
                        <a:effectLst/>
                        <a:latin typeface="+mn-lt"/>
                        <a:ea typeface="Times New Roman"/>
                        <a:cs typeface="Times New Roman"/>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algn="ctr">
                        <a:lnSpc>
                          <a:spcPct val="80000"/>
                        </a:lnSpc>
                        <a:spcAft>
                          <a:spcPts val="0"/>
                        </a:spcAft>
                      </a:pPr>
                      <a:r>
                        <a:rPr lang="en-GB" sz="900" dirty="0" smtClean="0">
                          <a:effectLst/>
                          <a:latin typeface="+mn-lt"/>
                          <a:ea typeface="Times New Roman"/>
                          <a:cs typeface="Times New Roman"/>
                        </a:rPr>
                        <a:t>2015</a:t>
                      </a:r>
                      <a:r>
                        <a:rPr lang="sr-Latn-RS" sz="900" dirty="0" smtClean="0">
                          <a:effectLst/>
                          <a:latin typeface="+mn-lt"/>
                          <a:ea typeface="Times New Roman"/>
                          <a:cs typeface="Times New Roman"/>
                        </a:rPr>
                        <a:t>.</a:t>
                      </a:r>
                      <a:endParaRPr lang="en-US" sz="900" dirty="0">
                        <a:effectLst/>
                        <a:latin typeface="+mn-lt"/>
                        <a:ea typeface="Times New Roman"/>
                        <a:cs typeface="Times New Roman"/>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algn="ctr">
                        <a:lnSpc>
                          <a:spcPct val="80000"/>
                        </a:lnSpc>
                        <a:spcAft>
                          <a:spcPts val="0"/>
                        </a:spcAft>
                      </a:pPr>
                      <a:r>
                        <a:rPr lang="en-GB" sz="900" dirty="0" smtClean="0">
                          <a:effectLst/>
                          <a:latin typeface="+mn-lt"/>
                          <a:ea typeface="Times New Roman"/>
                          <a:cs typeface="Times New Roman"/>
                        </a:rPr>
                        <a:t>2016</a:t>
                      </a:r>
                      <a:r>
                        <a:rPr lang="sr-Latn-RS" sz="900" dirty="0" smtClean="0">
                          <a:effectLst/>
                          <a:latin typeface="+mn-lt"/>
                          <a:ea typeface="Times New Roman"/>
                          <a:cs typeface="Times New Roman"/>
                        </a:rPr>
                        <a:t>.</a:t>
                      </a:r>
                      <a:endParaRPr lang="en-US" sz="900" dirty="0">
                        <a:effectLst/>
                        <a:latin typeface="+mn-lt"/>
                        <a:ea typeface="Times New Roman"/>
                        <a:cs typeface="Times New Roman"/>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algn="ctr">
                        <a:lnSpc>
                          <a:spcPct val="80000"/>
                        </a:lnSpc>
                        <a:spcAft>
                          <a:spcPts val="0"/>
                        </a:spcAft>
                      </a:pPr>
                      <a:r>
                        <a:rPr lang="en-GB" sz="900" dirty="0" smtClean="0">
                          <a:effectLst/>
                          <a:latin typeface="+mn-lt"/>
                          <a:ea typeface="Times New Roman"/>
                          <a:cs typeface="Times New Roman"/>
                        </a:rPr>
                        <a:t>2017</a:t>
                      </a:r>
                      <a:r>
                        <a:rPr lang="sr-Latn-RS" sz="900" dirty="0" smtClean="0">
                          <a:effectLst/>
                          <a:latin typeface="+mn-lt"/>
                          <a:ea typeface="Times New Roman"/>
                          <a:cs typeface="Times New Roman"/>
                        </a:rPr>
                        <a:t>.</a:t>
                      </a:r>
                      <a:endParaRPr lang="en-US" sz="900" dirty="0">
                        <a:effectLst/>
                        <a:latin typeface="+mn-lt"/>
                        <a:ea typeface="Times New Roman"/>
                        <a:cs typeface="Times New Roman"/>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algn="ctr">
                        <a:lnSpc>
                          <a:spcPct val="80000"/>
                        </a:lnSpc>
                        <a:spcAft>
                          <a:spcPts val="0"/>
                        </a:spcAft>
                      </a:pPr>
                      <a:r>
                        <a:rPr lang="en-US" sz="900" dirty="0" smtClean="0">
                          <a:effectLst/>
                          <a:latin typeface="+mn-lt"/>
                          <a:ea typeface="Times New Roman"/>
                          <a:cs typeface="Times New Roman"/>
                        </a:rPr>
                        <a:t>2018</a:t>
                      </a:r>
                      <a:r>
                        <a:rPr lang="sr-Latn-RS" sz="900" dirty="0" smtClean="0">
                          <a:effectLst/>
                          <a:latin typeface="+mn-lt"/>
                          <a:ea typeface="Times New Roman"/>
                          <a:cs typeface="Times New Roman"/>
                        </a:rPr>
                        <a:t>.</a:t>
                      </a:r>
                      <a:endParaRPr lang="en-US" sz="900" dirty="0">
                        <a:effectLst/>
                        <a:latin typeface="+mn-lt"/>
                        <a:ea typeface="Times New Roman"/>
                        <a:cs typeface="Times New Roman"/>
                      </a:endParaRPr>
                    </a:p>
                  </a:txBody>
                  <a:tcPr marL="68580" marR="68580" marT="0" marB="0"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r>
              <a:tr h="398039">
                <a:tc>
                  <a:txBody>
                    <a:bodyPr/>
                    <a:lstStyle/>
                    <a:p>
                      <a:pPr>
                        <a:lnSpc>
                          <a:spcPct val="90000"/>
                        </a:lnSpc>
                        <a:spcAft>
                          <a:spcPts val="0"/>
                        </a:spcAft>
                      </a:pPr>
                      <a:r>
                        <a:rPr lang="en-GB" sz="900" dirty="0">
                          <a:effectLst/>
                          <a:latin typeface="+mn-lt"/>
                          <a:ea typeface="Times New Roman"/>
                          <a:cs typeface="Times New Roman"/>
                        </a:rPr>
                        <a:t>Standard NPLs </a:t>
                      </a:r>
                      <a:r>
                        <a:rPr lang="en-GB" sz="900" dirty="0" smtClean="0">
                          <a:effectLst/>
                          <a:latin typeface="+mn-lt"/>
                          <a:ea typeface="Times New Roman"/>
                          <a:cs typeface="Times New Roman"/>
                        </a:rPr>
                        <a:t>ratio, %</a:t>
                      </a:r>
                      <a:endParaRPr lang="en-US" sz="900" dirty="0">
                        <a:effectLst/>
                        <a:latin typeface="+mn-lt"/>
                        <a:ea typeface="Times New Roman"/>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spcAft>
                          <a:spcPts val="0"/>
                        </a:spcAft>
                      </a:pPr>
                      <a:r>
                        <a:rPr lang="en-GB" sz="900" dirty="0" smtClean="0">
                          <a:effectLst/>
                          <a:latin typeface="+mn-lt"/>
                          <a:ea typeface="Times New Roman"/>
                          <a:cs typeface="Times New Roman"/>
                        </a:rPr>
                        <a:t>21</a:t>
                      </a:r>
                      <a:r>
                        <a:rPr lang="sr-Latn-RS" sz="900" dirty="0" smtClean="0">
                          <a:effectLst/>
                          <a:latin typeface="+mn-lt"/>
                          <a:ea typeface="Times New Roman"/>
                          <a:cs typeface="Times New Roman"/>
                        </a:rPr>
                        <a:t>,</a:t>
                      </a:r>
                      <a:r>
                        <a:rPr lang="en-GB" sz="900" dirty="0" smtClean="0">
                          <a:effectLst/>
                          <a:latin typeface="+mn-lt"/>
                          <a:ea typeface="Times New Roman"/>
                          <a:cs typeface="Times New Roman"/>
                        </a:rPr>
                        <a:t>5</a:t>
                      </a:r>
                      <a:endParaRPr lang="en-US" sz="900" dirty="0">
                        <a:effectLst/>
                        <a:latin typeface="+mn-lt"/>
                        <a:ea typeface="Times New Roman"/>
                        <a:cs typeface="Times New Roman"/>
                      </a:endParaRPr>
                    </a:p>
                  </a:txBody>
                  <a:tcPr marL="68580" marR="68580" marT="0" marB="0"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spcAft>
                          <a:spcPts val="0"/>
                        </a:spcAft>
                      </a:pPr>
                      <a:r>
                        <a:rPr lang="en-GB" sz="900" dirty="0" smtClean="0">
                          <a:effectLst/>
                          <a:latin typeface="+mn-lt"/>
                          <a:ea typeface="Times New Roman"/>
                          <a:cs typeface="Times New Roman"/>
                        </a:rPr>
                        <a:t>21</a:t>
                      </a:r>
                      <a:r>
                        <a:rPr lang="sr-Latn-RS" sz="900" dirty="0" smtClean="0">
                          <a:effectLst/>
                          <a:latin typeface="+mn-lt"/>
                          <a:ea typeface="Times New Roman"/>
                          <a:cs typeface="Times New Roman"/>
                        </a:rPr>
                        <a:t>,6</a:t>
                      </a:r>
                      <a:endParaRPr lang="en-US" sz="900" dirty="0">
                        <a:effectLst/>
                        <a:latin typeface="+mn-lt"/>
                        <a:ea typeface="Times New Roman"/>
                        <a:cs typeface="Times New Roman"/>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spcAft>
                          <a:spcPts val="0"/>
                        </a:spcAft>
                      </a:pPr>
                      <a:r>
                        <a:rPr lang="en-GB" sz="900" dirty="0" smtClean="0">
                          <a:effectLst/>
                          <a:latin typeface="+mn-lt"/>
                          <a:ea typeface="Times New Roman"/>
                          <a:cs typeface="Times New Roman"/>
                        </a:rPr>
                        <a:t>17</a:t>
                      </a:r>
                      <a:r>
                        <a:rPr lang="sr-Latn-RS" sz="900" dirty="0" smtClean="0">
                          <a:effectLst/>
                          <a:latin typeface="+mn-lt"/>
                          <a:ea typeface="Times New Roman"/>
                          <a:cs typeface="Times New Roman"/>
                        </a:rPr>
                        <a:t>,0</a:t>
                      </a:r>
                      <a:endParaRPr lang="en-US" sz="900" dirty="0">
                        <a:effectLst/>
                        <a:latin typeface="+mn-lt"/>
                        <a:ea typeface="Times New Roman"/>
                        <a:cs typeface="Times New Roman"/>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spcAft>
                          <a:spcPts val="0"/>
                        </a:spcAft>
                      </a:pPr>
                      <a:r>
                        <a:rPr lang="sr-Latn-RS" sz="900" dirty="0" smtClean="0">
                          <a:effectLst/>
                          <a:latin typeface="+mn-lt"/>
                          <a:ea typeface="Times New Roman"/>
                          <a:cs typeface="Times New Roman"/>
                        </a:rPr>
                        <a:t>9,8</a:t>
                      </a:r>
                      <a:endParaRPr lang="en-US" sz="900" dirty="0">
                        <a:effectLst/>
                        <a:latin typeface="+mn-lt"/>
                        <a:ea typeface="Times New Roman"/>
                        <a:cs typeface="Times New Roman"/>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spcAft>
                          <a:spcPts val="0"/>
                        </a:spcAft>
                      </a:pPr>
                      <a:r>
                        <a:rPr lang="en-US" sz="900" dirty="0" smtClean="0">
                          <a:effectLst/>
                          <a:latin typeface="+mn-lt"/>
                          <a:ea typeface="Times New Roman"/>
                          <a:cs typeface="Times New Roman"/>
                        </a:rPr>
                        <a:t>6</a:t>
                      </a:r>
                      <a:r>
                        <a:rPr lang="sr-Latn-RS" sz="900" dirty="0" smtClean="0">
                          <a:effectLst/>
                          <a:latin typeface="+mn-lt"/>
                          <a:ea typeface="Times New Roman"/>
                          <a:cs typeface="Times New Roman"/>
                        </a:rPr>
                        <a:t>,</a:t>
                      </a:r>
                      <a:r>
                        <a:rPr lang="en-US" sz="900" dirty="0" smtClean="0">
                          <a:effectLst/>
                          <a:latin typeface="+mn-lt"/>
                          <a:ea typeface="Times New Roman"/>
                          <a:cs typeface="Times New Roman"/>
                        </a:rPr>
                        <a:t>4 </a:t>
                      </a:r>
                      <a:r>
                        <a:rPr lang="sr-Latn-RS" sz="900" dirty="0" smtClean="0">
                          <a:effectLst/>
                          <a:latin typeface="+mn-lt"/>
                          <a:ea typeface="Times New Roman"/>
                          <a:cs typeface="Times New Roman"/>
                        </a:rPr>
                        <a:t>(</a:t>
                      </a:r>
                      <a:r>
                        <a:rPr lang="en-US" sz="900" dirty="0" smtClean="0">
                          <a:effectLst/>
                          <a:latin typeface="+mn-lt"/>
                          <a:ea typeface="Times New Roman"/>
                          <a:cs typeface="Times New Roman"/>
                        </a:rPr>
                        <a:t>IV</a:t>
                      </a:r>
                      <a:r>
                        <a:rPr lang="sr-Latn-RS" sz="900" dirty="0" smtClean="0">
                          <a:effectLst/>
                          <a:latin typeface="+mn-lt"/>
                          <a:ea typeface="Times New Roman"/>
                          <a:cs typeface="Times New Roman"/>
                        </a:rPr>
                        <a:t>5,7)</a:t>
                      </a:r>
                      <a:endParaRPr lang="en-US" sz="900" dirty="0">
                        <a:effectLst/>
                        <a:latin typeface="+mn-lt"/>
                        <a:ea typeface="Times New Roman"/>
                        <a:cs typeface="Times New Roman"/>
                      </a:endParaRPr>
                    </a:p>
                  </a:txBody>
                  <a:tcPr marL="68580" marR="68580" marT="0" marB="0"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378619">
                <a:tc>
                  <a:txBody>
                    <a:bodyPr/>
                    <a:lstStyle/>
                    <a:p>
                      <a:pPr>
                        <a:lnSpc>
                          <a:spcPct val="80000"/>
                        </a:lnSpc>
                        <a:spcAft>
                          <a:spcPts val="0"/>
                        </a:spcAft>
                      </a:pPr>
                      <a:r>
                        <a:rPr lang="en-US" sz="900" dirty="0" smtClean="0">
                          <a:effectLst/>
                          <a:latin typeface="+mn-lt"/>
                          <a:ea typeface="Times New Roman"/>
                          <a:cs typeface="Times New Roman"/>
                        </a:rPr>
                        <a:t>IFRS</a:t>
                      </a:r>
                      <a:r>
                        <a:rPr lang="en-US" sz="900" baseline="0" dirty="0" smtClean="0">
                          <a:effectLst/>
                          <a:latin typeface="+mn-lt"/>
                          <a:ea typeface="Times New Roman"/>
                          <a:cs typeface="Times New Roman"/>
                        </a:rPr>
                        <a:t> impairment of NPLs,%</a:t>
                      </a:r>
                      <a:endParaRPr lang="en-US" sz="900" dirty="0">
                        <a:effectLst/>
                        <a:latin typeface="+mn-lt"/>
                        <a:ea typeface="Times New Roman"/>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spcAft>
                          <a:spcPts val="0"/>
                        </a:spcAft>
                      </a:pPr>
                      <a:r>
                        <a:rPr lang="en-US" sz="900" dirty="0" smtClean="0">
                          <a:effectLst/>
                          <a:latin typeface="+mn-lt"/>
                          <a:ea typeface="Times New Roman"/>
                          <a:cs typeface="Times New Roman"/>
                        </a:rPr>
                        <a:t>54,9</a:t>
                      </a:r>
                      <a:endParaRPr lang="en-US" sz="900" dirty="0">
                        <a:effectLst/>
                        <a:latin typeface="+mn-lt"/>
                        <a:ea typeface="Times New Roman"/>
                        <a:cs typeface="Times New Roman"/>
                      </a:endParaRPr>
                    </a:p>
                  </a:txBody>
                  <a:tcPr marL="68580" marR="68580" marT="0" marB="0"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spcAft>
                          <a:spcPts val="0"/>
                        </a:spcAft>
                      </a:pPr>
                      <a:r>
                        <a:rPr lang="en-US" sz="900" dirty="0" smtClean="0">
                          <a:effectLst/>
                          <a:latin typeface="+mn-lt"/>
                          <a:ea typeface="Times New Roman"/>
                          <a:cs typeface="Times New Roman"/>
                        </a:rPr>
                        <a:t>62,3</a:t>
                      </a:r>
                      <a:endParaRPr lang="en-US" sz="900" dirty="0">
                        <a:effectLst/>
                        <a:latin typeface="+mn-lt"/>
                        <a:ea typeface="Times New Roman"/>
                        <a:cs typeface="Times New Roman"/>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spcAft>
                          <a:spcPts val="0"/>
                        </a:spcAft>
                      </a:pPr>
                      <a:r>
                        <a:rPr lang="en-US" sz="900" dirty="0" smtClean="0">
                          <a:effectLst/>
                          <a:latin typeface="+mn-lt"/>
                          <a:ea typeface="Times New Roman"/>
                          <a:cs typeface="Times New Roman"/>
                        </a:rPr>
                        <a:t>67,8</a:t>
                      </a:r>
                      <a:endParaRPr lang="en-US" sz="900" dirty="0">
                        <a:effectLst/>
                        <a:latin typeface="+mn-lt"/>
                        <a:ea typeface="Times New Roman"/>
                        <a:cs typeface="Times New Roman"/>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spcAft>
                          <a:spcPts val="0"/>
                        </a:spcAft>
                      </a:pPr>
                      <a:r>
                        <a:rPr lang="en-US" sz="900" dirty="0" smtClean="0">
                          <a:effectLst/>
                          <a:latin typeface="+mn-lt"/>
                          <a:ea typeface="Times New Roman"/>
                          <a:cs typeface="Times New Roman"/>
                        </a:rPr>
                        <a:t>58,1</a:t>
                      </a:r>
                      <a:endParaRPr lang="en-US" sz="900" dirty="0">
                        <a:effectLst/>
                        <a:latin typeface="+mn-lt"/>
                        <a:ea typeface="Times New Roman"/>
                        <a:cs typeface="Times New Roman"/>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spcAft>
                          <a:spcPts val="0"/>
                        </a:spcAft>
                      </a:pPr>
                      <a:r>
                        <a:rPr lang="en-US" sz="900" dirty="0" smtClean="0">
                          <a:effectLst/>
                          <a:latin typeface="+mn-lt"/>
                          <a:ea typeface="Times New Roman"/>
                          <a:cs typeface="Times New Roman"/>
                        </a:rPr>
                        <a:t>60,2</a:t>
                      </a:r>
                      <a:endParaRPr lang="en-US" sz="900" dirty="0">
                        <a:effectLst/>
                        <a:latin typeface="+mn-lt"/>
                        <a:ea typeface="Times New Roman"/>
                        <a:cs typeface="Times New Roman"/>
                      </a:endParaRPr>
                    </a:p>
                  </a:txBody>
                  <a:tcPr marL="68580" marR="68580" marT="0" marB="0"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378619">
                <a:tc>
                  <a:txBody>
                    <a:bodyPr/>
                    <a:lstStyle/>
                    <a:p>
                      <a:pPr>
                        <a:lnSpc>
                          <a:spcPct val="80000"/>
                        </a:lnSpc>
                        <a:spcAft>
                          <a:spcPts val="0"/>
                        </a:spcAft>
                      </a:pPr>
                      <a:r>
                        <a:rPr lang="en-US" sz="900" dirty="0" smtClean="0">
                          <a:effectLst/>
                          <a:latin typeface="+mn-lt"/>
                          <a:ea typeface="Times New Roman"/>
                          <a:cs typeface="Times New Roman"/>
                        </a:rPr>
                        <a:t>Pretax </a:t>
                      </a:r>
                      <a:r>
                        <a:rPr lang="en-US" sz="900" noProof="1" smtClean="0">
                          <a:effectLst/>
                          <a:latin typeface="+mn-lt"/>
                          <a:ea typeface="Times New Roman"/>
                          <a:cs typeface="Times New Roman"/>
                        </a:rPr>
                        <a:t>income,EURm</a:t>
                      </a:r>
                      <a:endParaRPr lang="en-US" sz="900" noProof="1">
                        <a:effectLst/>
                        <a:latin typeface="+mn-lt"/>
                        <a:ea typeface="Times New Roman"/>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spcAft>
                          <a:spcPts val="0"/>
                        </a:spcAft>
                      </a:pPr>
                      <a:r>
                        <a:rPr lang="en-US" sz="900" dirty="0" smtClean="0">
                          <a:effectLst/>
                          <a:latin typeface="+mn-lt"/>
                          <a:ea typeface="Times New Roman"/>
                          <a:cs typeface="Times New Roman"/>
                        </a:rPr>
                        <a:t>29,0</a:t>
                      </a:r>
                      <a:endParaRPr lang="en-US" sz="900" dirty="0">
                        <a:effectLst/>
                        <a:latin typeface="+mn-lt"/>
                        <a:ea typeface="Times New Roman"/>
                        <a:cs typeface="Times New Roman"/>
                      </a:endParaRPr>
                    </a:p>
                  </a:txBody>
                  <a:tcPr marL="68580" marR="68580" marT="0" marB="0"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spcAft>
                          <a:spcPts val="0"/>
                        </a:spcAft>
                      </a:pPr>
                      <a:r>
                        <a:rPr lang="en-US" sz="900" dirty="0" smtClean="0">
                          <a:effectLst/>
                          <a:latin typeface="+mn-lt"/>
                          <a:ea typeface="Times New Roman"/>
                          <a:cs typeface="Times New Roman"/>
                        </a:rPr>
                        <a:t>80,0</a:t>
                      </a:r>
                      <a:endParaRPr lang="en-US" sz="900" dirty="0">
                        <a:effectLst/>
                        <a:latin typeface="+mn-lt"/>
                        <a:ea typeface="Times New Roman"/>
                        <a:cs typeface="Times New Roman"/>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spcAft>
                          <a:spcPts val="0"/>
                        </a:spcAft>
                      </a:pPr>
                      <a:r>
                        <a:rPr lang="en-US" sz="900" dirty="0" smtClean="0">
                          <a:effectLst/>
                          <a:latin typeface="+mn-lt"/>
                          <a:ea typeface="Times New Roman"/>
                          <a:cs typeface="Times New Roman"/>
                        </a:rPr>
                        <a:t>172,0</a:t>
                      </a:r>
                      <a:endParaRPr lang="en-US" sz="900" dirty="0">
                        <a:effectLst/>
                        <a:latin typeface="+mn-lt"/>
                        <a:ea typeface="Times New Roman"/>
                        <a:cs typeface="Times New Roman"/>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spcAft>
                          <a:spcPts val="0"/>
                        </a:spcAft>
                      </a:pPr>
                      <a:r>
                        <a:rPr lang="en-US" sz="900" dirty="0" smtClean="0">
                          <a:effectLst/>
                          <a:latin typeface="+mn-lt"/>
                          <a:ea typeface="Times New Roman"/>
                          <a:cs typeface="Times New Roman"/>
                        </a:rPr>
                        <a:t>579,8</a:t>
                      </a:r>
                      <a:endParaRPr lang="en-US" sz="900" dirty="0">
                        <a:effectLst/>
                        <a:latin typeface="+mn-lt"/>
                        <a:ea typeface="Times New Roman"/>
                        <a:cs typeface="Times New Roman"/>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spcAft>
                          <a:spcPts val="0"/>
                        </a:spcAft>
                      </a:pPr>
                      <a:r>
                        <a:rPr lang="en-US" sz="900" dirty="0" smtClean="0">
                          <a:effectLst/>
                          <a:latin typeface="+mn-lt"/>
                          <a:ea typeface="Times New Roman"/>
                          <a:cs typeface="Times New Roman"/>
                        </a:rPr>
                        <a:t>640,6</a:t>
                      </a:r>
                      <a:endParaRPr lang="en-US" sz="900" dirty="0">
                        <a:effectLst/>
                        <a:latin typeface="+mn-lt"/>
                        <a:ea typeface="Times New Roman"/>
                        <a:cs typeface="Times New Roman"/>
                      </a:endParaRPr>
                    </a:p>
                  </a:txBody>
                  <a:tcPr marL="68580" marR="68580" marT="0" marB="0"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359096">
                <a:tc>
                  <a:txBody>
                    <a:bodyPr/>
                    <a:lstStyle/>
                    <a:p>
                      <a:pPr>
                        <a:lnSpc>
                          <a:spcPct val="80000"/>
                        </a:lnSpc>
                        <a:spcAft>
                          <a:spcPts val="0"/>
                        </a:spcAft>
                      </a:pPr>
                      <a:r>
                        <a:rPr lang="en-GB" sz="900" dirty="0">
                          <a:effectLst/>
                          <a:latin typeface="+mn-lt"/>
                          <a:ea typeface="Times New Roman"/>
                          <a:cs typeface="Times New Roman"/>
                        </a:rPr>
                        <a:t>Capital adequacy </a:t>
                      </a:r>
                      <a:r>
                        <a:rPr lang="en-GB" sz="900" dirty="0" smtClean="0">
                          <a:effectLst/>
                          <a:latin typeface="+mn-lt"/>
                          <a:ea typeface="Times New Roman"/>
                          <a:cs typeface="Times New Roman"/>
                        </a:rPr>
                        <a:t>ratio,%</a:t>
                      </a:r>
                      <a:endParaRPr lang="en-US" sz="900" dirty="0">
                        <a:effectLst/>
                        <a:latin typeface="+mn-lt"/>
                        <a:ea typeface="Times New Roman"/>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spcAft>
                          <a:spcPts val="0"/>
                        </a:spcAft>
                      </a:pPr>
                      <a:r>
                        <a:rPr lang="en-GB" sz="900" dirty="0" smtClean="0">
                          <a:effectLst/>
                          <a:latin typeface="+mn-lt"/>
                          <a:ea typeface="Times New Roman"/>
                          <a:cs typeface="Times New Roman"/>
                        </a:rPr>
                        <a:t>20</a:t>
                      </a:r>
                      <a:r>
                        <a:rPr lang="sr-Latn-RS" sz="900" dirty="0" smtClean="0">
                          <a:effectLst/>
                          <a:latin typeface="+mn-lt"/>
                          <a:ea typeface="Times New Roman"/>
                          <a:cs typeface="Times New Roman"/>
                        </a:rPr>
                        <a:t>,</a:t>
                      </a:r>
                      <a:r>
                        <a:rPr lang="en-GB" sz="900" dirty="0" smtClean="0">
                          <a:effectLst/>
                          <a:latin typeface="+mn-lt"/>
                          <a:ea typeface="Times New Roman"/>
                          <a:cs typeface="Times New Roman"/>
                        </a:rPr>
                        <a:t>0</a:t>
                      </a:r>
                      <a:endParaRPr lang="en-US" sz="900" dirty="0">
                        <a:effectLst/>
                        <a:latin typeface="+mn-lt"/>
                        <a:ea typeface="Times New Roman"/>
                        <a:cs typeface="Times New Roman"/>
                      </a:endParaRPr>
                    </a:p>
                  </a:txBody>
                  <a:tcPr marL="68580" marR="68580" marT="0" marB="0"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spcAft>
                          <a:spcPts val="0"/>
                        </a:spcAft>
                      </a:pPr>
                      <a:r>
                        <a:rPr lang="en-GB" sz="900" dirty="0" smtClean="0">
                          <a:effectLst/>
                          <a:latin typeface="+mn-lt"/>
                          <a:ea typeface="Times New Roman"/>
                          <a:cs typeface="Times New Roman"/>
                        </a:rPr>
                        <a:t>20</a:t>
                      </a:r>
                      <a:r>
                        <a:rPr lang="sr-Latn-RS" sz="900" dirty="0" smtClean="0">
                          <a:effectLst/>
                          <a:latin typeface="+mn-lt"/>
                          <a:ea typeface="Times New Roman"/>
                          <a:cs typeface="Times New Roman"/>
                        </a:rPr>
                        <a:t>,</a:t>
                      </a:r>
                      <a:r>
                        <a:rPr lang="en-GB" sz="900" dirty="0" smtClean="0">
                          <a:effectLst/>
                          <a:latin typeface="+mn-lt"/>
                          <a:ea typeface="Times New Roman"/>
                          <a:cs typeface="Times New Roman"/>
                        </a:rPr>
                        <a:t>9</a:t>
                      </a:r>
                      <a:endParaRPr lang="en-US" sz="900" dirty="0">
                        <a:effectLst/>
                        <a:latin typeface="+mn-lt"/>
                        <a:ea typeface="Times New Roman"/>
                        <a:cs typeface="Times New Roman"/>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spcAft>
                          <a:spcPts val="0"/>
                        </a:spcAft>
                      </a:pPr>
                      <a:r>
                        <a:rPr lang="en-GB" sz="900" dirty="0" smtClean="0">
                          <a:effectLst/>
                          <a:latin typeface="+mn-lt"/>
                          <a:ea typeface="Times New Roman"/>
                          <a:cs typeface="Times New Roman"/>
                        </a:rPr>
                        <a:t>21</a:t>
                      </a:r>
                      <a:r>
                        <a:rPr lang="sr-Latn-RS" sz="900" dirty="0" smtClean="0">
                          <a:effectLst/>
                          <a:latin typeface="+mn-lt"/>
                          <a:ea typeface="Times New Roman"/>
                          <a:cs typeface="Times New Roman"/>
                        </a:rPr>
                        <a:t>,</a:t>
                      </a:r>
                      <a:r>
                        <a:rPr lang="en-GB" sz="900" dirty="0" smtClean="0">
                          <a:effectLst/>
                          <a:latin typeface="+mn-lt"/>
                          <a:ea typeface="Times New Roman"/>
                          <a:cs typeface="Times New Roman"/>
                        </a:rPr>
                        <a:t>8</a:t>
                      </a:r>
                      <a:endParaRPr lang="en-US" sz="900" dirty="0">
                        <a:effectLst/>
                        <a:latin typeface="+mn-lt"/>
                        <a:ea typeface="Times New Roman"/>
                        <a:cs typeface="Times New Roman"/>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spcAft>
                          <a:spcPts val="0"/>
                        </a:spcAft>
                      </a:pPr>
                      <a:r>
                        <a:rPr lang="en-GB" sz="900" dirty="0" smtClean="0">
                          <a:effectLst/>
                          <a:latin typeface="+mn-lt"/>
                          <a:ea typeface="Times New Roman"/>
                          <a:cs typeface="Times New Roman"/>
                        </a:rPr>
                        <a:t>22</a:t>
                      </a:r>
                      <a:r>
                        <a:rPr lang="sr-Latn-RS" sz="900" dirty="0" smtClean="0">
                          <a:effectLst/>
                          <a:latin typeface="+mn-lt"/>
                          <a:ea typeface="Times New Roman"/>
                          <a:cs typeface="Times New Roman"/>
                        </a:rPr>
                        <a:t>,</a:t>
                      </a:r>
                      <a:r>
                        <a:rPr lang="en-GB" sz="900" dirty="0" smtClean="0">
                          <a:effectLst/>
                          <a:latin typeface="+mn-lt"/>
                          <a:ea typeface="Times New Roman"/>
                          <a:cs typeface="Times New Roman"/>
                        </a:rPr>
                        <a:t>6</a:t>
                      </a:r>
                      <a:endParaRPr lang="en-US" sz="900" dirty="0">
                        <a:effectLst/>
                        <a:latin typeface="+mn-lt"/>
                        <a:ea typeface="Times New Roman"/>
                        <a:cs typeface="Times New Roman"/>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spcAft>
                          <a:spcPts val="0"/>
                        </a:spcAft>
                      </a:pPr>
                      <a:r>
                        <a:rPr lang="sr-Latn-RS" sz="900" dirty="0" smtClean="0">
                          <a:effectLst/>
                          <a:latin typeface="+mn-lt"/>
                          <a:ea typeface="Times New Roman"/>
                          <a:cs typeface="Times New Roman"/>
                        </a:rPr>
                        <a:t>22,3</a:t>
                      </a:r>
                      <a:endParaRPr lang="en-US" sz="900" dirty="0">
                        <a:effectLst/>
                        <a:latin typeface="+mn-lt"/>
                        <a:ea typeface="Times New Roman"/>
                        <a:cs typeface="Times New Roman"/>
                      </a:endParaRPr>
                    </a:p>
                  </a:txBody>
                  <a:tcPr marL="68580" marR="68580" marT="0" marB="0"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367546">
                <a:tc>
                  <a:txBody>
                    <a:bodyPr/>
                    <a:lstStyle/>
                    <a:p>
                      <a:pPr>
                        <a:lnSpc>
                          <a:spcPct val="90000"/>
                        </a:lnSpc>
                        <a:spcAft>
                          <a:spcPts val="0"/>
                        </a:spcAft>
                      </a:pPr>
                      <a:r>
                        <a:rPr lang="en-GB" sz="900" dirty="0">
                          <a:effectLst/>
                          <a:latin typeface="+mn-lt"/>
                          <a:ea typeface="Times New Roman"/>
                          <a:cs typeface="Times New Roman"/>
                        </a:rPr>
                        <a:t>Sector liquidity </a:t>
                      </a:r>
                      <a:r>
                        <a:rPr lang="en-GB" sz="900" dirty="0" smtClean="0">
                          <a:effectLst/>
                          <a:latin typeface="+mn-lt"/>
                          <a:ea typeface="Times New Roman"/>
                          <a:cs typeface="Times New Roman"/>
                        </a:rPr>
                        <a:t>indicator,%</a:t>
                      </a:r>
                      <a:endParaRPr lang="en-US" sz="900" dirty="0">
                        <a:effectLst/>
                        <a:latin typeface="+mn-lt"/>
                        <a:ea typeface="Times New Roman"/>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spcAft>
                          <a:spcPts val="0"/>
                        </a:spcAft>
                      </a:pPr>
                      <a:r>
                        <a:rPr lang="en-GB" sz="900" dirty="0" smtClean="0">
                          <a:effectLst/>
                          <a:latin typeface="+mn-lt"/>
                          <a:ea typeface="Times New Roman"/>
                          <a:cs typeface="Times New Roman"/>
                        </a:rPr>
                        <a:t>2</a:t>
                      </a:r>
                      <a:r>
                        <a:rPr lang="sr-Latn-RS" sz="900" dirty="0" smtClean="0">
                          <a:effectLst/>
                          <a:latin typeface="+mn-lt"/>
                          <a:ea typeface="Times New Roman"/>
                          <a:cs typeface="Times New Roman"/>
                        </a:rPr>
                        <a:t>,</a:t>
                      </a:r>
                      <a:r>
                        <a:rPr lang="en-GB" sz="900" dirty="0" smtClean="0">
                          <a:effectLst/>
                          <a:latin typeface="+mn-lt"/>
                          <a:ea typeface="Times New Roman"/>
                          <a:cs typeface="Times New Roman"/>
                        </a:rPr>
                        <a:t>2</a:t>
                      </a:r>
                      <a:endParaRPr lang="en-US" sz="900" dirty="0">
                        <a:effectLst/>
                        <a:latin typeface="+mn-lt"/>
                        <a:ea typeface="Times New Roman"/>
                        <a:cs typeface="Times New Roman"/>
                      </a:endParaRPr>
                    </a:p>
                  </a:txBody>
                  <a:tcPr marL="68580" marR="68580" marT="0" marB="0"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spcAft>
                          <a:spcPts val="0"/>
                        </a:spcAft>
                      </a:pPr>
                      <a:r>
                        <a:rPr lang="en-GB" sz="900" dirty="0" smtClean="0">
                          <a:effectLst/>
                          <a:latin typeface="+mn-lt"/>
                          <a:ea typeface="Times New Roman"/>
                          <a:cs typeface="Times New Roman"/>
                        </a:rPr>
                        <a:t>2</a:t>
                      </a:r>
                      <a:r>
                        <a:rPr lang="sr-Latn-RS" sz="900" dirty="0" smtClean="0">
                          <a:effectLst/>
                          <a:latin typeface="+mn-lt"/>
                          <a:ea typeface="Times New Roman"/>
                          <a:cs typeface="Times New Roman"/>
                        </a:rPr>
                        <a:t>,</a:t>
                      </a:r>
                      <a:r>
                        <a:rPr lang="en-GB" sz="900" dirty="0" smtClean="0">
                          <a:effectLst/>
                          <a:latin typeface="+mn-lt"/>
                          <a:ea typeface="Times New Roman"/>
                          <a:cs typeface="Times New Roman"/>
                        </a:rPr>
                        <a:t>1</a:t>
                      </a:r>
                      <a:endParaRPr lang="en-US" sz="900" dirty="0">
                        <a:effectLst/>
                        <a:latin typeface="+mn-lt"/>
                        <a:ea typeface="Times New Roman"/>
                        <a:cs typeface="Times New Roman"/>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spcAft>
                          <a:spcPts val="0"/>
                        </a:spcAft>
                      </a:pPr>
                      <a:r>
                        <a:rPr lang="en-GB" sz="900" dirty="0" smtClean="0">
                          <a:effectLst/>
                          <a:latin typeface="+mn-lt"/>
                          <a:ea typeface="Times New Roman"/>
                          <a:cs typeface="Times New Roman"/>
                        </a:rPr>
                        <a:t>2</a:t>
                      </a:r>
                      <a:r>
                        <a:rPr lang="sr-Latn-RS" sz="900" dirty="0" smtClean="0">
                          <a:effectLst/>
                          <a:latin typeface="+mn-lt"/>
                          <a:ea typeface="Times New Roman"/>
                          <a:cs typeface="Times New Roman"/>
                        </a:rPr>
                        <a:t>,</a:t>
                      </a:r>
                      <a:r>
                        <a:rPr lang="en-GB" sz="900" dirty="0" smtClean="0">
                          <a:effectLst/>
                          <a:latin typeface="+mn-lt"/>
                          <a:ea typeface="Times New Roman"/>
                          <a:cs typeface="Times New Roman"/>
                        </a:rPr>
                        <a:t>1</a:t>
                      </a:r>
                      <a:endParaRPr lang="en-US" sz="900" dirty="0">
                        <a:effectLst/>
                        <a:latin typeface="+mn-lt"/>
                        <a:ea typeface="Times New Roman"/>
                        <a:cs typeface="Times New Roman"/>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spcAft>
                          <a:spcPts val="0"/>
                        </a:spcAft>
                      </a:pPr>
                      <a:r>
                        <a:rPr lang="en-GB" sz="900" dirty="0" smtClean="0">
                          <a:effectLst/>
                          <a:latin typeface="+mn-lt"/>
                          <a:ea typeface="Times New Roman"/>
                          <a:cs typeface="Times New Roman"/>
                        </a:rPr>
                        <a:t>2</a:t>
                      </a:r>
                      <a:r>
                        <a:rPr lang="sr-Latn-RS" sz="900" dirty="0" smtClean="0">
                          <a:effectLst/>
                          <a:latin typeface="+mn-lt"/>
                          <a:ea typeface="Times New Roman"/>
                          <a:cs typeface="Times New Roman"/>
                        </a:rPr>
                        <a:t>,</a:t>
                      </a:r>
                      <a:r>
                        <a:rPr lang="en-GB" sz="900" dirty="0" smtClean="0">
                          <a:effectLst/>
                          <a:latin typeface="+mn-lt"/>
                          <a:ea typeface="Times New Roman"/>
                          <a:cs typeface="Times New Roman"/>
                        </a:rPr>
                        <a:t>0</a:t>
                      </a:r>
                      <a:endParaRPr lang="en-US" sz="900" dirty="0">
                        <a:effectLst/>
                        <a:latin typeface="+mn-lt"/>
                        <a:ea typeface="Times New Roman"/>
                        <a:cs typeface="Times New Roman"/>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spcAft>
                          <a:spcPts val="0"/>
                        </a:spcAft>
                      </a:pPr>
                      <a:r>
                        <a:rPr lang="sr-Latn-RS" sz="900" dirty="0" smtClean="0">
                          <a:effectLst/>
                          <a:latin typeface="+mn-lt"/>
                          <a:ea typeface="Times New Roman"/>
                          <a:cs typeface="Times New Roman"/>
                        </a:rPr>
                        <a:t>2,0</a:t>
                      </a:r>
                      <a:endParaRPr lang="en-US" sz="900" dirty="0">
                        <a:effectLst/>
                        <a:latin typeface="+mn-lt"/>
                        <a:ea typeface="Times New Roman"/>
                        <a:cs typeface="Times New Roman"/>
                      </a:endParaRPr>
                    </a:p>
                  </a:txBody>
                  <a:tcPr marL="68580" marR="68580" marT="0" marB="0"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343142">
                <a:tc>
                  <a:txBody>
                    <a:bodyPr/>
                    <a:lstStyle/>
                    <a:p>
                      <a:pPr>
                        <a:lnSpc>
                          <a:spcPct val="90000"/>
                        </a:lnSpc>
                        <a:spcAft>
                          <a:spcPts val="0"/>
                        </a:spcAft>
                      </a:pPr>
                      <a:r>
                        <a:rPr lang="sr-Latn-RS" sz="900" dirty="0" smtClean="0">
                          <a:effectLst/>
                          <a:latin typeface="+mn-lt"/>
                          <a:ea typeface="Times New Roman"/>
                          <a:cs typeface="Times New Roman"/>
                        </a:rPr>
                        <a:t>ROA</a:t>
                      </a:r>
                      <a:r>
                        <a:rPr lang="en-US" sz="900" dirty="0" smtClean="0">
                          <a:effectLst/>
                          <a:latin typeface="+mn-lt"/>
                          <a:ea typeface="Times New Roman"/>
                          <a:cs typeface="Times New Roman"/>
                        </a:rPr>
                        <a:t>,%</a:t>
                      </a:r>
                      <a:endParaRPr lang="en-US" sz="900" dirty="0">
                        <a:effectLst/>
                        <a:latin typeface="+mn-lt"/>
                        <a:ea typeface="Times New Roman"/>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spcAft>
                          <a:spcPts val="0"/>
                        </a:spcAft>
                      </a:pPr>
                      <a:r>
                        <a:rPr lang="en-US" sz="900" dirty="0" smtClean="0">
                          <a:effectLst/>
                          <a:latin typeface="+mn-lt"/>
                          <a:ea typeface="Times New Roman"/>
                          <a:cs typeface="Times New Roman"/>
                        </a:rPr>
                        <a:t>0,1</a:t>
                      </a:r>
                      <a:endParaRPr lang="en-US" sz="900" dirty="0">
                        <a:effectLst/>
                        <a:latin typeface="+mn-lt"/>
                        <a:ea typeface="Times New Roman"/>
                        <a:cs typeface="Times New Roman"/>
                      </a:endParaRPr>
                    </a:p>
                  </a:txBody>
                  <a:tcPr marL="68580" marR="68580" marT="0" marB="0"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spcAft>
                          <a:spcPts val="0"/>
                        </a:spcAft>
                      </a:pPr>
                      <a:r>
                        <a:rPr lang="en-US" sz="900" dirty="0" smtClean="0">
                          <a:effectLst/>
                          <a:latin typeface="+mn-lt"/>
                          <a:ea typeface="Times New Roman"/>
                          <a:cs typeface="Times New Roman"/>
                        </a:rPr>
                        <a:t>0,3</a:t>
                      </a:r>
                      <a:endParaRPr lang="en-US" sz="900" dirty="0">
                        <a:effectLst/>
                        <a:latin typeface="+mn-lt"/>
                        <a:ea typeface="Times New Roman"/>
                        <a:cs typeface="Times New Roman"/>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spcAft>
                          <a:spcPts val="0"/>
                        </a:spcAft>
                      </a:pPr>
                      <a:r>
                        <a:rPr lang="en-US" sz="900" dirty="0" smtClean="0">
                          <a:effectLst/>
                          <a:latin typeface="+mn-lt"/>
                          <a:ea typeface="Times New Roman"/>
                          <a:cs typeface="Times New Roman"/>
                        </a:rPr>
                        <a:t>0,7</a:t>
                      </a:r>
                      <a:endParaRPr lang="en-US" sz="900" dirty="0">
                        <a:effectLst/>
                        <a:latin typeface="+mn-lt"/>
                        <a:ea typeface="Times New Roman"/>
                        <a:cs typeface="Times New Roman"/>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spcAft>
                          <a:spcPts val="0"/>
                        </a:spcAft>
                      </a:pPr>
                      <a:r>
                        <a:rPr lang="en-US" sz="900" dirty="0" smtClean="0">
                          <a:effectLst/>
                          <a:latin typeface="+mn-lt"/>
                          <a:ea typeface="Times New Roman"/>
                          <a:cs typeface="Times New Roman"/>
                        </a:rPr>
                        <a:t>2,1</a:t>
                      </a:r>
                      <a:endParaRPr lang="en-US" sz="900" dirty="0">
                        <a:effectLst/>
                        <a:latin typeface="+mn-lt"/>
                        <a:ea typeface="Times New Roman"/>
                        <a:cs typeface="Times New Roman"/>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spcAft>
                          <a:spcPts val="0"/>
                        </a:spcAft>
                      </a:pPr>
                      <a:r>
                        <a:rPr lang="en-US" sz="900" dirty="0" smtClean="0">
                          <a:effectLst/>
                          <a:latin typeface="+mn-lt"/>
                          <a:ea typeface="Times New Roman"/>
                          <a:cs typeface="Times New Roman"/>
                        </a:rPr>
                        <a:t>2,1</a:t>
                      </a:r>
                      <a:endParaRPr lang="en-US" sz="900" dirty="0">
                        <a:effectLst/>
                        <a:latin typeface="+mn-lt"/>
                        <a:ea typeface="Times New Roman"/>
                        <a:cs typeface="Times New Roman"/>
                      </a:endParaRPr>
                    </a:p>
                  </a:txBody>
                  <a:tcPr marL="68580" marR="68580" marT="0" marB="0"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317547">
                <a:tc>
                  <a:txBody>
                    <a:bodyPr/>
                    <a:lstStyle/>
                    <a:p>
                      <a:pPr>
                        <a:lnSpc>
                          <a:spcPct val="90000"/>
                        </a:lnSpc>
                        <a:spcAft>
                          <a:spcPts val="0"/>
                        </a:spcAft>
                      </a:pPr>
                      <a:r>
                        <a:rPr lang="sr-Latn-RS" sz="900" dirty="0" smtClean="0">
                          <a:effectLst/>
                          <a:latin typeface="+mn-lt"/>
                          <a:ea typeface="Times New Roman"/>
                          <a:cs typeface="Times New Roman"/>
                        </a:rPr>
                        <a:t>ROE</a:t>
                      </a:r>
                      <a:r>
                        <a:rPr lang="en-US" sz="900" dirty="0" smtClean="0">
                          <a:effectLst/>
                          <a:latin typeface="+mn-lt"/>
                          <a:ea typeface="Times New Roman"/>
                          <a:cs typeface="Times New Roman"/>
                        </a:rPr>
                        <a:t>,%</a:t>
                      </a:r>
                      <a:endParaRPr lang="en-US" sz="900" dirty="0">
                        <a:effectLst/>
                        <a:latin typeface="+mn-lt"/>
                        <a:ea typeface="Times New Roman"/>
                        <a:cs typeface="Times New Roman"/>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spcAft>
                          <a:spcPts val="0"/>
                        </a:spcAft>
                      </a:pPr>
                      <a:r>
                        <a:rPr lang="en-US" sz="900" dirty="0" smtClean="0">
                          <a:effectLst/>
                          <a:latin typeface="+mn-lt"/>
                          <a:ea typeface="Times New Roman"/>
                          <a:cs typeface="Times New Roman"/>
                        </a:rPr>
                        <a:t>0,6</a:t>
                      </a:r>
                      <a:endParaRPr lang="en-US" sz="900" dirty="0">
                        <a:effectLst/>
                        <a:latin typeface="+mn-lt"/>
                        <a:ea typeface="Times New Roman"/>
                        <a:cs typeface="Times New Roman"/>
                      </a:endParaRPr>
                    </a:p>
                  </a:txBody>
                  <a:tcPr marL="68580" marR="68580" marT="0" marB="0"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spcAft>
                          <a:spcPts val="0"/>
                        </a:spcAft>
                      </a:pPr>
                      <a:r>
                        <a:rPr lang="en-US" sz="900" dirty="0" smtClean="0">
                          <a:effectLst/>
                          <a:latin typeface="+mn-lt"/>
                          <a:ea typeface="Times New Roman"/>
                          <a:cs typeface="Times New Roman"/>
                        </a:rPr>
                        <a:t>1,6</a:t>
                      </a:r>
                      <a:endParaRPr lang="en-US" sz="900" dirty="0">
                        <a:effectLst/>
                        <a:latin typeface="+mn-lt"/>
                        <a:ea typeface="Times New Roman"/>
                        <a:cs typeface="Times New Roman"/>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spcAft>
                          <a:spcPts val="0"/>
                        </a:spcAft>
                      </a:pPr>
                      <a:r>
                        <a:rPr lang="en-US" sz="900" dirty="0" smtClean="0">
                          <a:effectLst/>
                          <a:latin typeface="+mn-lt"/>
                          <a:ea typeface="Times New Roman"/>
                          <a:cs typeface="Times New Roman"/>
                        </a:rPr>
                        <a:t>3,4</a:t>
                      </a:r>
                      <a:endParaRPr lang="en-US" sz="900" dirty="0">
                        <a:effectLst/>
                        <a:latin typeface="+mn-lt"/>
                        <a:ea typeface="Times New Roman"/>
                        <a:cs typeface="Times New Roman"/>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spcAft>
                          <a:spcPts val="0"/>
                        </a:spcAft>
                      </a:pPr>
                      <a:r>
                        <a:rPr lang="en-US" sz="900" dirty="0" smtClean="0">
                          <a:effectLst/>
                          <a:latin typeface="+mn-lt"/>
                          <a:ea typeface="Times New Roman"/>
                          <a:cs typeface="Times New Roman"/>
                        </a:rPr>
                        <a:t>10,6</a:t>
                      </a:r>
                      <a:endParaRPr lang="en-US" sz="900" dirty="0">
                        <a:effectLst/>
                        <a:latin typeface="+mn-lt"/>
                        <a:ea typeface="Times New Roman"/>
                        <a:cs typeface="Times New Roman"/>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spcAft>
                          <a:spcPts val="0"/>
                        </a:spcAft>
                      </a:pPr>
                      <a:r>
                        <a:rPr lang="en-US" sz="900" dirty="0" smtClean="0">
                          <a:effectLst/>
                          <a:latin typeface="+mn-lt"/>
                          <a:ea typeface="Times New Roman"/>
                          <a:cs typeface="Times New Roman"/>
                        </a:rPr>
                        <a:t>10,6</a:t>
                      </a:r>
                      <a:endParaRPr lang="en-US" sz="900" dirty="0">
                        <a:effectLst/>
                        <a:latin typeface="+mn-lt"/>
                        <a:ea typeface="Times New Roman"/>
                        <a:cs typeface="Times New Roman"/>
                      </a:endParaRPr>
                    </a:p>
                  </a:txBody>
                  <a:tcPr marL="68580" marR="68580" marT="0" marB="0"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020281623"/>
      </p:ext>
    </p:extLst>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442" y="468652"/>
            <a:ext cx="8229600" cy="648000"/>
          </a:xfrm>
        </p:spPr>
        <p:txBody>
          <a:bodyPr/>
          <a:lstStyle/>
          <a:p>
            <a:pPr>
              <a:defRPr/>
            </a:pPr>
            <a:r>
              <a:rPr lang="en-US" sz="2400" b="1" dirty="0" smtClean="0"/>
              <a:t>Non-Performing </a:t>
            </a:r>
            <a:r>
              <a:rPr lang="en-US" sz="2400" b="1" dirty="0"/>
              <a:t>Loans (NPLs)</a:t>
            </a:r>
            <a:br>
              <a:rPr lang="en-US" sz="2400" b="1" dirty="0"/>
            </a:br>
            <a:r>
              <a:rPr lang="en-US" sz="2400" b="1" dirty="0"/>
              <a:t>(Gross Accounting Value)</a:t>
            </a:r>
          </a:p>
        </p:txBody>
      </p:sp>
      <p:sp>
        <p:nvSpPr>
          <p:cNvPr id="3" name="Slide Number Placeholder 2"/>
          <p:cNvSpPr>
            <a:spLocks noGrp="1"/>
          </p:cNvSpPr>
          <p:nvPr>
            <p:ph type="sldNum" sz="quarter" idx="10"/>
          </p:nvPr>
        </p:nvSpPr>
        <p:spPr/>
        <p:txBody>
          <a:bodyPr/>
          <a:lstStyle/>
          <a:p>
            <a:pPr>
              <a:defRPr/>
            </a:pPr>
            <a:fld id="{DF99BAB5-B68F-4E7C-9D88-F5EC6955E10A}" type="slidenum">
              <a:rPr lang="en-US" smtClean="0"/>
              <a:pPr>
                <a:defRPr/>
              </a:pPr>
              <a:t>15</a:t>
            </a:fld>
            <a:endParaRPr lang="en-US" dirty="0"/>
          </a:p>
        </p:txBody>
      </p:sp>
      <p:sp>
        <p:nvSpPr>
          <p:cNvPr id="7" name="Rectangle 2"/>
          <p:cNvSpPr>
            <a:spLocks noChangeArrowheads="1"/>
          </p:cNvSpPr>
          <p:nvPr/>
        </p:nvSpPr>
        <p:spPr bwMode="auto">
          <a:xfrm>
            <a:off x="875213" y="3694995"/>
            <a:ext cx="7314929"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92075" lvl="0" indent="-92075" algn="just" eaLnBrk="0" hangingPunct="0">
              <a:spcBef>
                <a:spcPts val="200"/>
              </a:spcBef>
            </a:pPr>
            <a:r>
              <a:rPr lang="en-US" altLang="en-US" sz="900" dirty="0" smtClean="0">
                <a:latin typeface="Arial" pitchFamily="34" charset="0"/>
                <a:ea typeface="Times New Roman" pitchFamily="18" charset="0"/>
                <a:cs typeface="Arial" pitchFamily="34" charset="0"/>
              </a:rPr>
              <a:t>Source</a:t>
            </a:r>
            <a:r>
              <a:rPr lang="en-US" altLang="en-US" sz="900" dirty="0">
                <a:latin typeface="Arial" pitchFamily="34" charset="0"/>
                <a:ea typeface="Times New Roman" pitchFamily="18" charset="0"/>
                <a:cs typeface="Arial" pitchFamily="34" charset="0"/>
              </a:rPr>
              <a:t>: </a:t>
            </a:r>
            <a:r>
              <a:rPr lang="en-US" altLang="en-US" sz="900" dirty="0" smtClean="0">
                <a:latin typeface="Arial" pitchFamily="34" charset="0"/>
                <a:ea typeface="Times New Roman" pitchFamily="18" charset="0"/>
                <a:cs typeface="Arial" pitchFamily="34" charset="0"/>
              </a:rPr>
              <a:t>NBS</a:t>
            </a:r>
            <a:endParaRPr lang="en-US" altLang="en-US" sz="900" dirty="0">
              <a:latin typeface="Arial" pitchFamily="34" charset="0"/>
              <a:ea typeface="Times New Roman" pitchFamily="18" charset="0"/>
              <a:cs typeface="Arial" pitchFamily="34" charset="0"/>
            </a:endParaRPr>
          </a:p>
        </p:txBody>
      </p:sp>
      <p:sp>
        <p:nvSpPr>
          <p:cNvPr id="8" name="Rectangle 2"/>
          <p:cNvSpPr>
            <a:spLocks noChangeArrowheads="1"/>
          </p:cNvSpPr>
          <p:nvPr/>
        </p:nvSpPr>
        <p:spPr bwMode="auto">
          <a:xfrm>
            <a:off x="7244570" y="1559993"/>
            <a:ext cx="100540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r"/>
            <a:r>
              <a:rPr lang="de-DE" altLang="en-US" sz="900" noProof="1">
                <a:latin typeface="Arial" pitchFamily="34" charset="0"/>
                <a:ea typeface="Times New Roman" pitchFamily="18" charset="0"/>
                <a:cs typeface="Arial" pitchFamily="34" charset="0"/>
              </a:rPr>
              <a:t>in </a:t>
            </a:r>
            <a:r>
              <a:rPr lang="de-DE" altLang="en-US" sz="900" noProof="1" smtClean="0">
                <a:latin typeface="Arial" pitchFamily="34" charset="0"/>
                <a:ea typeface="Times New Roman" pitchFamily="18" charset="0"/>
                <a:cs typeface="Arial" pitchFamily="34" charset="0"/>
              </a:rPr>
              <a:t> </a:t>
            </a:r>
            <a:r>
              <a:rPr lang="de-DE" altLang="en-US" sz="900" noProof="1">
                <a:latin typeface="Arial" pitchFamily="34" charset="0"/>
                <a:ea typeface="Times New Roman" pitchFamily="18" charset="0"/>
                <a:cs typeface="Arial" pitchFamily="34" charset="0"/>
              </a:rPr>
              <a:t>/ EUR million</a:t>
            </a:r>
            <a:endParaRPr kumimoji="0" lang="sr-Cyrl-RS" altLang="en-US" sz="900" b="0" i="0" u="none" strike="noStrike" cap="none" normalizeH="0" baseline="0" noProof="1" smtClean="0">
              <a:ln>
                <a:noFill/>
              </a:ln>
              <a:solidFill>
                <a:schemeClr val="tx1"/>
              </a:solidFill>
              <a:effectLst/>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926037286"/>
              </p:ext>
            </p:extLst>
          </p:nvPr>
        </p:nvGraphicFramePr>
        <p:xfrm>
          <a:off x="947651" y="1785052"/>
          <a:ext cx="7248701" cy="1928456"/>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blPr>
              <a:tblGrid>
                <a:gridCol w="1587736"/>
                <a:gridCol w="505605"/>
                <a:gridCol w="1288840"/>
                <a:gridCol w="1288840"/>
                <a:gridCol w="1288840"/>
                <a:gridCol w="1288840"/>
              </a:tblGrid>
              <a:tr h="446568">
                <a:tc>
                  <a:txBody>
                    <a:bodyPr/>
                    <a:lstStyle/>
                    <a:p>
                      <a:pPr algn="ctr">
                        <a:lnSpc>
                          <a:spcPct val="115000"/>
                        </a:lnSpc>
                        <a:spcAft>
                          <a:spcPts val="0"/>
                        </a:spcAft>
                      </a:pPr>
                      <a:r>
                        <a:rPr lang="en-GB" sz="900" kern="1200" dirty="0">
                          <a:solidFill>
                            <a:srgbClr val="000000"/>
                          </a:solidFill>
                          <a:effectLst/>
                          <a:latin typeface="+mn-lt"/>
                          <a:ea typeface="Times New Roman"/>
                          <a:cs typeface="Times New Roman"/>
                        </a:rPr>
                        <a:t>Item</a:t>
                      </a:r>
                      <a:endParaRPr lang="en-US" sz="900" dirty="0">
                        <a:effectLst/>
                        <a:latin typeface="+mn-lt"/>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a:lnSpc>
                          <a:spcPct val="115000"/>
                        </a:lnSpc>
                        <a:spcAft>
                          <a:spcPts val="0"/>
                        </a:spcAft>
                      </a:pPr>
                      <a:r>
                        <a:rPr lang="en-GB" sz="900" kern="1200" noProof="1" smtClean="0">
                          <a:solidFill>
                            <a:srgbClr val="000000"/>
                          </a:solidFill>
                          <a:effectLst/>
                          <a:latin typeface="+mn-lt"/>
                          <a:ea typeface="Times New Roman"/>
                          <a:cs typeface="Times New Roman"/>
                        </a:rPr>
                        <a:t>Curr</a:t>
                      </a:r>
                      <a:r>
                        <a:rPr lang="en-GB" sz="900" dirty="0" smtClean="0">
                          <a:effectLst/>
                          <a:latin typeface="+mn-lt"/>
                          <a:ea typeface="Times New Roman"/>
                          <a:cs typeface="Times New Roman"/>
                        </a:rPr>
                        <a:t>.</a:t>
                      </a:r>
                      <a:endParaRPr lang="en-US" sz="900" dirty="0">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a:lnSpc>
                          <a:spcPct val="115000"/>
                        </a:lnSpc>
                        <a:spcAft>
                          <a:spcPts val="0"/>
                        </a:spcAft>
                      </a:pPr>
                      <a:r>
                        <a:rPr lang="en-GB" sz="900" dirty="0" smtClean="0">
                          <a:effectLst/>
                          <a:latin typeface="+mn-lt"/>
                          <a:ea typeface="Times New Roman"/>
                          <a:cs typeface="Times New Roman"/>
                        </a:rPr>
                        <a:t>2015</a:t>
                      </a:r>
                      <a:r>
                        <a:rPr lang="sr-Latn-RS" sz="900" dirty="0" smtClean="0">
                          <a:effectLst/>
                          <a:latin typeface="+mn-lt"/>
                          <a:ea typeface="Times New Roman"/>
                          <a:cs typeface="Times New Roman"/>
                        </a:rPr>
                        <a:t>.</a:t>
                      </a:r>
                      <a:endParaRPr lang="en-US" sz="900" dirty="0">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9CCFF"/>
                    </a:solidFill>
                  </a:tcPr>
                </a:tc>
                <a:tc>
                  <a:txBody>
                    <a:bodyPr/>
                    <a:lstStyle/>
                    <a:p>
                      <a:pPr algn="ctr">
                        <a:lnSpc>
                          <a:spcPct val="115000"/>
                        </a:lnSpc>
                        <a:spcAft>
                          <a:spcPts val="0"/>
                        </a:spcAft>
                      </a:pPr>
                      <a:r>
                        <a:rPr lang="en-GB" sz="900" dirty="0" smtClean="0">
                          <a:effectLst/>
                          <a:latin typeface="+mn-lt"/>
                          <a:ea typeface="Times New Roman"/>
                          <a:cs typeface="Times New Roman"/>
                        </a:rPr>
                        <a:t>2016</a:t>
                      </a:r>
                      <a:r>
                        <a:rPr lang="sr-Latn-RS" sz="900" dirty="0" smtClean="0">
                          <a:effectLst/>
                          <a:latin typeface="+mn-lt"/>
                          <a:ea typeface="Times New Roman"/>
                          <a:cs typeface="Times New Roman"/>
                        </a:rPr>
                        <a:t>.</a:t>
                      </a:r>
                      <a:endParaRPr lang="en-US" sz="900" dirty="0">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9CCFF"/>
                    </a:solidFill>
                  </a:tcPr>
                </a:tc>
                <a:tc>
                  <a:txBody>
                    <a:bodyPr/>
                    <a:lstStyle/>
                    <a:p>
                      <a:pPr algn="ctr">
                        <a:lnSpc>
                          <a:spcPct val="115000"/>
                        </a:lnSpc>
                        <a:spcAft>
                          <a:spcPts val="0"/>
                        </a:spcAft>
                      </a:pPr>
                      <a:r>
                        <a:rPr lang="en-GB" sz="900" kern="1200" dirty="0" smtClean="0">
                          <a:solidFill>
                            <a:srgbClr val="000000"/>
                          </a:solidFill>
                          <a:effectLst/>
                          <a:latin typeface="+mn-lt"/>
                          <a:ea typeface="Times New Roman"/>
                          <a:cs typeface="Times New Roman"/>
                        </a:rPr>
                        <a:t>2017</a:t>
                      </a:r>
                      <a:r>
                        <a:rPr lang="sr-Latn-RS" sz="900" kern="1200" dirty="0" smtClean="0">
                          <a:solidFill>
                            <a:srgbClr val="000000"/>
                          </a:solidFill>
                          <a:effectLst/>
                          <a:latin typeface="+mn-lt"/>
                          <a:ea typeface="Times New Roman"/>
                          <a:cs typeface="Times New Roman"/>
                        </a:rPr>
                        <a:t>.</a:t>
                      </a:r>
                      <a:endParaRPr lang="en-US" sz="900" dirty="0">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9CCFF"/>
                    </a:solidFill>
                  </a:tcPr>
                </a:tc>
                <a:tc>
                  <a:txBody>
                    <a:bodyPr/>
                    <a:lstStyle/>
                    <a:p>
                      <a:pPr algn="ctr">
                        <a:lnSpc>
                          <a:spcPct val="115000"/>
                        </a:lnSpc>
                        <a:spcAft>
                          <a:spcPts val="0"/>
                        </a:spcAft>
                      </a:pPr>
                      <a:r>
                        <a:rPr lang="sr-Latn-RS" sz="900" dirty="0" smtClean="0">
                          <a:effectLst/>
                          <a:latin typeface="+mn-lt"/>
                          <a:ea typeface="Times New Roman"/>
                          <a:cs typeface="Times New Roman"/>
                        </a:rPr>
                        <a:t>2018.</a:t>
                      </a:r>
                      <a:endParaRPr lang="en-US" sz="900" dirty="0">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9CCFF"/>
                    </a:solidFill>
                  </a:tcPr>
                </a:tc>
              </a:tr>
              <a:tr h="523399">
                <a:tc>
                  <a:txBody>
                    <a:bodyPr/>
                    <a:lstStyle/>
                    <a:p>
                      <a:pPr>
                        <a:lnSpc>
                          <a:spcPct val="80000"/>
                        </a:lnSpc>
                        <a:spcAft>
                          <a:spcPts val="0"/>
                        </a:spcAft>
                      </a:pPr>
                      <a:r>
                        <a:rPr lang="en-GB" sz="900" kern="1200" dirty="0">
                          <a:solidFill>
                            <a:srgbClr val="000000"/>
                          </a:solidFill>
                          <a:effectLst/>
                          <a:latin typeface="+mn-lt"/>
                          <a:ea typeface="Calibri"/>
                          <a:cs typeface="Times New Roman"/>
                        </a:rPr>
                        <a:t>Total loans </a:t>
                      </a:r>
                      <a:endParaRPr lang="en-US" sz="900" dirty="0">
                        <a:effectLst/>
                        <a:latin typeface="+mn-lt"/>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80000"/>
                        </a:lnSpc>
                        <a:spcAft>
                          <a:spcPts val="0"/>
                        </a:spcAft>
                      </a:pPr>
                      <a:r>
                        <a:rPr lang="en-GB" sz="900" dirty="0">
                          <a:effectLst/>
                          <a:latin typeface="+mn-lt"/>
                          <a:ea typeface="Times New Roman"/>
                          <a:cs typeface="Times New Roman"/>
                        </a:rPr>
                        <a:t>EUR</a:t>
                      </a:r>
                      <a:endParaRPr lang="en-US" sz="900" dirty="0">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sr-Latn-RS" sz="900" dirty="0" smtClean="0">
                          <a:effectLst/>
                          <a:latin typeface="+mn-lt"/>
                          <a:ea typeface="Times New Roman"/>
                          <a:cs typeface="Times New Roman"/>
                        </a:rPr>
                        <a:t>16,175</a:t>
                      </a:r>
                      <a:endParaRPr lang="en-US" sz="900" dirty="0">
                        <a:effectLst/>
                        <a:latin typeface="+mn-lt"/>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sr-Latn-RS" sz="900" dirty="0" smtClean="0">
                          <a:effectLst/>
                          <a:latin typeface="+mn-lt"/>
                          <a:ea typeface="Times New Roman"/>
                          <a:cs typeface="Times New Roman"/>
                        </a:rPr>
                        <a:t>16,442</a:t>
                      </a:r>
                      <a:endParaRPr lang="en-US" sz="900" dirty="0">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109855" algn="ctr">
                        <a:lnSpc>
                          <a:spcPct val="115000"/>
                        </a:lnSpc>
                        <a:spcAft>
                          <a:spcPts val="0"/>
                        </a:spcAft>
                      </a:pPr>
                      <a:r>
                        <a:rPr lang="sr-Latn-RS" sz="900" dirty="0" smtClean="0">
                          <a:effectLst/>
                          <a:latin typeface="+mn-lt"/>
                          <a:ea typeface="Times New Roman"/>
                          <a:cs typeface="Times New Roman"/>
                        </a:rPr>
                        <a:t>17,565</a:t>
                      </a:r>
                      <a:endParaRPr lang="en-US" sz="900" dirty="0">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sr-Latn-RS" sz="900" dirty="0" smtClean="0">
                          <a:effectLst/>
                          <a:latin typeface="+mn-lt"/>
                          <a:ea typeface="Times New Roman"/>
                          <a:cs typeface="Times New Roman"/>
                        </a:rPr>
                        <a:t>19,406</a:t>
                      </a:r>
                      <a:endParaRPr lang="en-US" sz="900" dirty="0">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23399">
                <a:tc>
                  <a:txBody>
                    <a:bodyPr/>
                    <a:lstStyle/>
                    <a:p>
                      <a:pPr>
                        <a:lnSpc>
                          <a:spcPct val="80000"/>
                        </a:lnSpc>
                        <a:spcAft>
                          <a:spcPts val="0"/>
                        </a:spcAft>
                      </a:pPr>
                      <a:r>
                        <a:rPr lang="en-GB" sz="900" kern="1200" dirty="0">
                          <a:solidFill>
                            <a:srgbClr val="000000"/>
                          </a:solidFill>
                          <a:effectLst/>
                          <a:latin typeface="+mn-lt"/>
                          <a:ea typeface="Calibri"/>
                          <a:cs typeface="Times New Roman"/>
                        </a:rPr>
                        <a:t>NPLs</a:t>
                      </a:r>
                      <a:endParaRPr lang="en-US" sz="900" dirty="0">
                        <a:effectLst/>
                        <a:latin typeface="+mn-lt"/>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80000"/>
                        </a:lnSpc>
                        <a:spcAft>
                          <a:spcPts val="0"/>
                        </a:spcAft>
                      </a:pPr>
                      <a:r>
                        <a:rPr lang="en-GB" sz="900" dirty="0">
                          <a:effectLst/>
                          <a:latin typeface="+mn-lt"/>
                          <a:ea typeface="Times New Roman"/>
                          <a:cs typeface="Times New Roman"/>
                        </a:rPr>
                        <a:t>EUR</a:t>
                      </a:r>
                      <a:endParaRPr lang="en-US" sz="900" dirty="0">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sr-Latn-RS" sz="900" dirty="0" smtClean="0">
                          <a:effectLst/>
                          <a:latin typeface="+mn-lt"/>
                          <a:ea typeface="Times New Roman"/>
                          <a:cs typeface="Times New Roman"/>
                        </a:rPr>
                        <a:t>3,491</a:t>
                      </a:r>
                      <a:endParaRPr lang="en-US" sz="900" dirty="0">
                        <a:effectLst/>
                        <a:latin typeface="+mn-lt"/>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sr-Latn-RS" sz="900" dirty="0" smtClean="0">
                          <a:effectLst/>
                          <a:latin typeface="+mn-lt"/>
                          <a:ea typeface="Times New Roman"/>
                          <a:cs typeface="Times New Roman"/>
                        </a:rPr>
                        <a:t>2,800</a:t>
                      </a:r>
                      <a:endParaRPr lang="en-US" sz="900" dirty="0">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109855" algn="ctr">
                        <a:lnSpc>
                          <a:spcPct val="115000"/>
                        </a:lnSpc>
                        <a:spcAft>
                          <a:spcPts val="0"/>
                        </a:spcAft>
                      </a:pPr>
                      <a:r>
                        <a:rPr lang="sr-Latn-RS" sz="900" dirty="0" smtClean="0">
                          <a:effectLst/>
                          <a:latin typeface="+mn-lt"/>
                          <a:ea typeface="Times New Roman"/>
                          <a:cs typeface="Times New Roman"/>
                        </a:rPr>
                        <a:t>1,730</a:t>
                      </a:r>
                      <a:endParaRPr lang="en-US" sz="900" dirty="0">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sr-Latn-RS" sz="900" dirty="0" smtClean="0">
                          <a:effectLst/>
                          <a:latin typeface="+mn-lt"/>
                          <a:ea typeface="Times New Roman"/>
                          <a:cs typeface="Times New Roman"/>
                        </a:rPr>
                        <a:t>1,105</a:t>
                      </a:r>
                      <a:endParaRPr lang="en-US" sz="900" dirty="0">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35090">
                <a:tc gridSpan="2">
                  <a:txBody>
                    <a:bodyPr/>
                    <a:lstStyle/>
                    <a:p>
                      <a:pPr algn="ctr">
                        <a:lnSpc>
                          <a:spcPct val="80000"/>
                        </a:lnSpc>
                        <a:spcAft>
                          <a:spcPts val="0"/>
                        </a:spcAft>
                      </a:pPr>
                      <a:r>
                        <a:rPr lang="en-GB" sz="900" kern="1200" dirty="0">
                          <a:solidFill>
                            <a:srgbClr val="000000"/>
                          </a:solidFill>
                          <a:effectLst/>
                          <a:latin typeface="+mn-lt"/>
                          <a:ea typeface="Calibri"/>
                          <a:cs typeface="Times New Roman"/>
                        </a:rPr>
                        <a:t>% of share of NPLs in total loans</a:t>
                      </a:r>
                      <a:endParaRPr lang="en-US" sz="900" dirty="0">
                        <a:effectLst/>
                        <a:latin typeface="+mn-lt"/>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900" kern="1200" dirty="0" smtClean="0">
                          <a:solidFill>
                            <a:srgbClr val="000000"/>
                          </a:solidFill>
                          <a:effectLst/>
                          <a:latin typeface="+mn-lt"/>
                          <a:ea typeface="Times New Roman"/>
                          <a:cs typeface="Times New Roman"/>
                        </a:rPr>
                        <a:t>21</a:t>
                      </a:r>
                      <a:r>
                        <a:rPr lang="sr-Latn-RS" sz="900" kern="1200" dirty="0" smtClean="0">
                          <a:solidFill>
                            <a:srgbClr val="000000"/>
                          </a:solidFill>
                          <a:effectLst/>
                          <a:latin typeface="+mn-lt"/>
                          <a:ea typeface="Times New Roman"/>
                          <a:cs typeface="Times New Roman"/>
                        </a:rPr>
                        <a:t>,6</a:t>
                      </a:r>
                      <a:r>
                        <a:rPr lang="en-GB" sz="900" kern="1200" dirty="0" smtClean="0">
                          <a:solidFill>
                            <a:srgbClr val="000000"/>
                          </a:solidFill>
                          <a:effectLst/>
                          <a:latin typeface="+mn-lt"/>
                          <a:ea typeface="Times New Roman"/>
                          <a:cs typeface="Times New Roman"/>
                        </a:rPr>
                        <a:t>%</a:t>
                      </a:r>
                      <a:endParaRPr lang="en-US" sz="900" dirty="0">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900" dirty="0" smtClean="0">
                          <a:effectLst/>
                          <a:latin typeface="+mn-lt"/>
                          <a:ea typeface="Times New Roman"/>
                          <a:cs typeface="Times New Roman"/>
                        </a:rPr>
                        <a:t>17</a:t>
                      </a:r>
                      <a:r>
                        <a:rPr lang="sr-Latn-RS" sz="900" dirty="0" smtClean="0">
                          <a:effectLst/>
                          <a:latin typeface="+mn-lt"/>
                          <a:ea typeface="Times New Roman"/>
                          <a:cs typeface="Times New Roman"/>
                        </a:rPr>
                        <a:t>,0</a:t>
                      </a:r>
                      <a:r>
                        <a:rPr lang="en-GB" sz="900" dirty="0" smtClean="0">
                          <a:effectLst/>
                          <a:latin typeface="+mn-lt"/>
                          <a:ea typeface="Times New Roman"/>
                          <a:cs typeface="Times New Roman"/>
                        </a:rPr>
                        <a:t>%</a:t>
                      </a:r>
                      <a:endParaRPr lang="en-US" sz="900" dirty="0">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sr-Latn-RS" sz="900" dirty="0" smtClean="0">
                          <a:effectLst/>
                          <a:latin typeface="+mn-lt"/>
                          <a:ea typeface="Times New Roman"/>
                          <a:cs typeface="Times New Roman"/>
                        </a:rPr>
                        <a:t>9,8</a:t>
                      </a:r>
                      <a:r>
                        <a:rPr lang="en-GB" sz="900" dirty="0" smtClean="0">
                          <a:effectLst/>
                          <a:latin typeface="+mn-lt"/>
                          <a:ea typeface="Times New Roman"/>
                          <a:cs typeface="Times New Roman"/>
                        </a:rPr>
                        <a:t>%</a:t>
                      </a:r>
                      <a:endParaRPr lang="en-US" sz="900" dirty="0">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sr-Latn-RS" sz="900" dirty="0" smtClean="0">
                          <a:effectLst/>
                          <a:latin typeface="+mn-lt"/>
                          <a:ea typeface="Times New Roman"/>
                          <a:cs typeface="Times New Roman"/>
                        </a:rPr>
                        <a:t>5,7</a:t>
                      </a:r>
                      <a:endParaRPr lang="en-US" sz="900" dirty="0">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105162171"/>
      </p:ext>
    </p:extLst>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5534"/>
            <a:ext cx="8229600" cy="567000"/>
          </a:xfrm>
        </p:spPr>
        <p:txBody>
          <a:bodyPr/>
          <a:lstStyle/>
          <a:p>
            <a:pPr>
              <a:defRPr/>
            </a:pPr>
            <a:r>
              <a:rPr lang="sr-Cyrl-RS" b="1" dirty="0"/>
              <a:t>Banking sector stability</a:t>
            </a:r>
            <a:r>
              <a:rPr lang="en-US" b="1" dirty="0"/>
              <a:t> </a:t>
            </a:r>
            <a:endParaRPr lang="sr-Cyrl-RS" b="1" dirty="0"/>
          </a:p>
        </p:txBody>
      </p:sp>
      <p:sp>
        <p:nvSpPr>
          <p:cNvPr id="3" name="Content Placeholder 2"/>
          <p:cNvSpPr>
            <a:spLocks noGrp="1"/>
          </p:cNvSpPr>
          <p:nvPr>
            <p:ph idx="1"/>
          </p:nvPr>
        </p:nvSpPr>
        <p:spPr>
          <a:xfrm>
            <a:off x="457200" y="1181918"/>
            <a:ext cx="8229600" cy="3076748"/>
          </a:xfrm>
        </p:spPr>
        <p:txBody>
          <a:bodyPr/>
          <a:lstStyle/>
          <a:p>
            <a:pPr>
              <a:spcBef>
                <a:spcPts val="1200"/>
              </a:spcBef>
            </a:pPr>
            <a:r>
              <a:rPr lang="sr-Cyrl-RS" sz="1600" dirty="0" smtClean="0"/>
              <a:t>Encouraged by the NBS measures, the share of NPLs in total loans declined to 5.6% at February 2019, which is the lowest level since 2008 when this indicator of portfolio quality was introduced</a:t>
            </a:r>
            <a:r>
              <a:rPr lang="en-US" sz="1600" dirty="0" smtClean="0"/>
              <a:t> </a:t>
            </a:r>
            <a:r>
              <a:rPr lang="sr-Cyrl-RS" sz="1600" dirty="0" smtClean="0"/>
              <a:t>with the maintenance of relatively high coverage by IFRS provisions (60.4</a:t>
            </a:r>
            <a:r>
              <a:rPr lang="sr-Cyrl-RS" sz="1600" dirty="0" smtClean="0"/>
              <a:t>%)</a:t>
            </a:r>
            <a:endParaRPr lang="en-US" sz="1600" dirty="0" smtClean="0"/>
          </a:p>
          <a:p>
            <a:pPr>
              <a:spcBef>
                <a:spcPts val="1200"/>
              </a:spcBef>
            </a:pPr>
            <a:r>
              <a:rPr lang="sr-Cyrl-RS" sz="1600" dirty="0" smtClean="0"/>
              <a:t>Capital </a:t>
            </a:r>
            <a:r>
              <a:rPr lang="sr-Cyrl-RS" sz="1600" dirty="0"/>
              <a:t>adequacy indicators are even stronger after the application of Basel III standards in </a:t>
            </a:r>
            <a:r>
              <a:rPr lang="sr-Cyrl-RS" sz="1600" dirty="0" smtClean="0"/>
              <a:t>Serbia</a:t>
            </a:r>
            <a:endParaRPr lang="en-US" sz="1600" dirty="0" smtClean="0"/>
          </a:p>
          <a:p>
            <a:pPr>
              <a:spcBef>
                <a:spcPts val="1200"/>
              </a:spcBef>
            </a:pPr>
            <a:r>
              <a:rPr lang="en-US" sz="1600" dirty="0" smtClean="0"/>
              <a:t>Liquidity </a:t>
            </a:r>
            <a:r>
              <a:rPr lang="en-US" sz="1600" dirty="0"/>
              <a:t>ratios are constantly at levels significantly higher than the regulatory </a:t>
            </a:r>
            <a:r>
              <a:rPr lang="en-US" sz="1600" dirty="0" smtClean="0"/>
              <a:t>minimum</a:t>
            </a:r>
            <a:endParaRPr lang="en-US" sz="1600" dirty="0" smtClean="0"/>
          </a:p>
          <a:p>
            <a:pPr>
              <a:spcBef>
                <a:spcPts val="1200"/>
              </a:spcBef>
            </a:pPr>
            <a:r>
              <a:rPr lang="en-US" sz="1600" dirty="0" smtClean="0"/>
              <a:t>The preserved profitability  of the banking sector at end 2018. resulted in the following profitability indicators ROA – 2,1% and ROE – 10,6</a:t>
            </a:r>
            <a:r>
              <a:rPr lang="en-US" sz="1600" dirty="0" smtClean="0"/>
              <a:t>%</a:t>
            </a:r>
            <a:endParaRPr lang="sr-Cyrl-RS" sz="1600" dirty="0"/>
          </a:p>
          <a:p>
            <a:pPr>
              <a:spcBef>
                <a:spcPts val="1200"/>
              </a:spcBef>
            </a:pPr>
            <a:r>
              <a:rPr lang="sr-Cyrl-RS" sz="1600" dirty="0"/>
              <a:t>Banking sector stability has been preserved and further </a:t>
            </a:r>
            <a:r>
              <a:rPr lang="sr-Cyrl-RS" sz="1600" dirty="0" smtClean="0"/>
              <a:t>reinforced </a:t>
            </a:r>
            <a:endParaRPr lang="en-US" sz="1600" dirty="0"/>
          </a:p>
          <a:p>
            <a:pPr>
              <a:spcBef>
                <a:spcPts val="1200"/>
              </a:spcBef>
            </a:pPr>
            <a:endParaRPr lang="sr-Cyrl-RS" sz="1600" dirty="0"/>
          </a:p>
        </p:txBody>
      </p:sp>
      <p:sp>
        <p:nvSpPr>
          <p:cNvPr id="4" name="Slide Number Placeholder 3"/>
          <p:cNvSpPr>
            <a:spLocks noGrp="1"/>
          </p:cNvSpPr>
          <p:nvPr>
            <p:ph type="sldNum" sz="quarter" idx="10"/>
          </p:nvPr>
        </p:nvSpPr>
        <p:spPr/>
        <p:txBody>
          <a:bodyPr/>
          <a:lstStyle/>
          <a:p>
            <a:pPr>
              <a:defRPr/>
            </a:pPr>
            <a:fld id="{D38DB276-705E-44F0-8736-8BF247823975}" type="slidenum">
              <a:rPr lang="en-US" smtClean="0"/>
              <a:pPr>
                <a:defRPr/>
              </a:pPr>
              <a:t>16</a:t>
            </a:fld>
            <a:endParaRPr lang="en-US" dirty="0"/>
          </a:p>
        </p:txBody>
      </p:sp>
    </p:spTree>
    <p:extLst>
      <p:ext uri="{BB962C8B-B14F-4D97-AF65-F5344CB8AC3E}">
        <p14:creationId xmlns:p14="http://schemas.microsoft.com/office/powerpoint/2010/main" val="1564548732"/>
      </p:ext>
    </p:extLst>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3787"/>
            <a:ext cx="8229600" cy="3394472"/>
          </a:xfrm>
        </p:spPr>
        <p:txBody>
          <a:bodyPr/>
          <a:lstStyle/>
          <a:p>
            <a:pPr marL="0" indent="0">
              <a:buNone/>
            </a:pPr>
            <a:endParaRPr lang="en-US" dirty="0" smtClean="0"/>
          </a:p>
          <a:p>
            <a:endParaRPr lang="en-US" dirty="0" smtClean="0"/>
          </a:p>
          <a:p>
            <a:pPr marL="0" indent="0">
              <a:buNone/>
            </a:pPr>
            <a:r>
              <a:rPr lang="en-US" b="1" dirty="0" smtClean="0"/>
              <a:t>Efforts </a:t>
            </a:r>
            <a:r>
              <a:rPr lang="en-US" b="1" dirty="0"/>
              <a:t>on NPL Resolution</a:t>
            </a:r>
            <a:r>
              <a:rPr lang="sr-Latn-RS" b="1" dirty="0"/>
              <a:t> </a:t>
            </a:r>
            <a:endParaRPr lang="en-US" b="1" dirty="0" smtClean="0"/>
          </a:p>
          <a:p>
            <a:pPr marL="0" indent="0">
              <a:buNone/>
            </a:pPr>
            <a:r>
              <a:rPr lang="en-US" b="1" dirty="0" smtClean="0"/>
              <a:t>(NPL Strategy/</a:t>
            </a:r>
            <a:r>
              <a:rPr lang="sr-Latn-RS" b="1" dirty="0"/>
              <a:t>2015-2018)</a:t>
            </a:r>
            <a:endParaRPr lang="en-US" b="1" dirty="0"/>
          </a:p>
          <a:p>
            <a:endParaRPr lang="en-US" dirty="0"/>
          </a:p>
        </p:txBody>
      </p:sp>
      <p:sp>
        <p:nvSpPr>
          <p:cNvPr id="4" name="Slide Number Placeholder 3"/>
          <p:cNvSpPr>
            <a:spLocks noGrp="1"/>
          </p:cNvSpPr>
          <p:nvPr>
            <p:ph type="sldNum" sz="quarter" idx="10"/>
          </p:nvPr>
        </p:nvSpPr>
        <p:spPr/>
        <p:txBody>
          <a:bodyPr/>
          <a:lstStyle/>
          <a:p>
            <a:pPr>
              <a:defRPr/>
            </a:pPr>
            <a:fld id="{D38DB276-705E-44F0-8736-8BF247823975}" type="slidenum">
              <a:rPr lang="en-US" smtClean="0"/>
              <a:pPr>
                <a:defRPr/>
              </a:pPr>
              <a:t>17</a:t>
            </a:fld>
            <a:endParaRPr lang="en-US" dirty="0"/>
          </a:p>
        </p:txBody>
      </p:sp>
    </p:spTree>
    <p:extLst>
      <p:ext uri="{BB962C8B-B14F-4D97-AF65-F5344CB8AC3E}">
        <p14:creationId xmlns:p14="http://schemas.microsoft.com/office/powerpoint/2010/main" val="1331734903"/>
      </p:ext>
    </p:extLst>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F:\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5668" y="2413518"/>
            <a:ext cx="4933543" cy="23739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465534"/>
            <a:ext cx="8229600" cy="567000"/>
          </a:xfrm>
        </p:spPr>
        <p:txBody>
          <a:bodyPr/>
          <a:lstStyle/>
          <a:p>
            <a:pPr lvl="1">
              <a:lnSpc>
                <a:spcPct val="80000"/>
              </a:lnSpc>
              <a:defRPr/>
            </a:pPr>
            <a:r>
              <a:rPr lang="en-US" sz="2700" b="1" dirty="0" smtClean="0">
                <a:latin typeface="+mj-lt"/>
                <a:ea typeface="+mj-ea"/>
                <a:cs typeface="+mj-cs"/>
              </a:rPr>
              <a:t>Movements and structure </a:t>
            </a:r>
            <a:r>
              <a:rPr lang="en-US" sz="2700" b="1" dirty="0">
                <a:latin typeface="+mj-lt"/>
                <a:ea typeface="+mj-ea"/>
                <a:cs typeface="+mj-cs"/>
              </a:rPr>
              <a:t>of NPLs </a:t>
            </a:r>
            <a:endParaRPr lang="sr-Cyrl-RS" sz="2700" b="1" dirty="0">
              <a:latin typeface="+mj-lt"/>
              <a:ea typeface="+mj-ea"/>
              <a:cs typeface="+mj-cs"/>
            </a:endParaRPr>
          </a:p>
        </p:txBody>
      </p:sp>
      <p:sp>
        <p:nvSpPr>
          <p:cNvPr id="3" name="Content Placeholder 2"/>
          <p:cNvSpPr>
            <a:spLocks noGrp="1"/>
          </p:cNvSpPr>
          <p:nvPr>
            <p:ph idx="1"/>
          </p:nvPr>
        </p:nvSpPr>
        <p:spPr>
          <a:xfrm>
            <a:off x="479850" y="1106629"/>
            <a:ext cx="8135415" cy="1974944"/>
          </a:xfrm>
        </p:spPr>
        <p:txBody>
          <a:bodyPr/>
          <a:lstStyle/>
          <a:p>
            <a:pPr marL="180975" indent="-161925">
              <a:spcBef>
                <a:spcPts val="600"/>
              </a:spcBef>
            </a:pPr>
            <a:r>
              <a:rPr lang="en-US" sz="1300" dirty="0"/>
              <a:t>At the outset of the global financial downturn, Serbia’s NPL stock was already large compared to other countries (11.3% gross in late 2008</a:t>
            </a:r>
            <a:r>
              <a:rPr lang="en-US" sz="1300" dirty="0" smtClean="0"/>
              <a:t>) and had </a:t>
            </a:r>
            <a:r>
              <a:rPr lang="en-US" sz="1300" dirty="0"/>
              <a:t>reached a historic high </a:t>
            </a:r>
            <a:r>
              <a:rPr lang="en-US" sz="1300" dirty="0" smtClean="0"/>
              <a:t>of 21,6 % at </a:t>
            </a:r>
            <a:r>
              <a:rPr lang="en-US" sz="1300" dirty="0"/>
              <a:t>the time the Strategy was being </a:t>
            </a:r>
            <a:r>
              <a:rPr lang="en-US" sz="1300" dirty="0" smtClean="0"/>
              <a:t>developed in 2015. </a:t>
            </a:r>
            <a:endParaRPr lang="sr-Cyrl-RS" sz="1300" dirty="0"/>
          </a:p>
          <a:p>
            <a:pPr marL="180975" lvl="0" indent="-161925">
              <a:spcBef>
                <a:spcPts val="600"/>
              </a:spcBef>
            </a:pPr>
            <a:r>
              <a:rPr lang="sr-Cyrl-RS" sz="1300" dirty="0" smtClean="0"/>
              <a:t>On </a:t>
            </a:r>
            <a:r>
              <a:rPr lang="sr-Cyrl-RS" sz="1300" dirty="0"/>
              <a:t>13 August 2015, the Government adopted the national NPL Resolution Strategy. </a:t>
            </a:r>
            <a:endParaRPr lang="en-US" sz="1300" dirty="0" smtClean="0"/>
          </a:p>
          <a:p>
            <a:pPr marL="180975" lvl="0" indent="-161925">
              <a:spcBef>
                <a:spcPts val="600"/>
              </a:spcBef>
            </a:pPr>
            <a:r>
              <a:rPr lang="sr-Cyrl-RS" sz="1300" dirty="0" smtClean="0"/>
              <a:t>In addition, both the Government and the National Bank of Serbia adopted action plans in order to fulfil strategic objectives</a:t>
            </a:r>
            <a:endParaRPr lang="sr-Cyrl-RS" sz="1300" dirty="0"/>
          </a:p>
        </p:txBody>
      </p:sp>
      <p:sp>
        <p:nvSpPr>
          <p:cNvPr id="4" name="Slide Number Placeholder 3"/>
          <p:cNvSpPr>
            <a:spLocks noGrp="1"/>
          </p:cNvSpPr>
          <p:nvPr>
            <p:ph type="sldNum" sz="quarter" idx="10"/>
          </p:nvPr>
        </p:nvSpPr>
        <p:spPr/>
        <p:txBody>
          <a:bodyPr/>
          <a:lstStyle/>
          <a:p>
            <a:pPr>
              <a:defRPr/>
            </a:pPr>
            <a:fld id="{D38DB276-705E-44F0-8736-8BF247823975}" type="slidenum">
              <a:rPr lang="en-US" smtClean="0"/>
              <a:pPr>
                <a:defRPr/>
              </a:pPr>
              <a:t>18</a:t>
            </a:fld>
            <a:endParaRPr lang="en-US" dirty="0"/>
          </a:p>
        </p:txBody>
      </p:sp>
    </p:spTree>
    <p:extLst>
      <p:ext uri="{BB962C8B-B14F-4D97-AF65-F5344CB8AC3E}">
        <p14:creationId xmlns:p14="http://schemas.microsoft.com/office/powerpoint/2010/main" val="2108500631"/>
      </p:ext>
    </p:extLst>
  </p:cSld>
  <p:clrMapOvr>
    <a:overrideClrMapping bg1="lt1" tx1="dk1" bg2="lt2" tx2="dk2" accent1="accent1" accent2="accent2" accent3="accent3" accent4="accent4" accent5="accent5" accent6="accent6" hlink="hlink" folHlink="folHlink"/>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5534"/>
            <a:ext cx="8229600" cy="567000"/>
          </a:xfrm>
        </p:spPr>
        <p:txBody>
          <a:bodyPr/>
          <a:lstStyle/>
          <a:p>
            <a:pPr lvl="1">
              <a:lnSpc>
                <a:spcPct val="80000"/>
              </a:lnSpc>
              <a:defRPr/>
            </a:pPr>
            <a:r>
              <a:rPr lang="en-US" sz="2700" b="1" dirty="0" smtClean="0">
                <a:latin typeface="+mj-lt"/>
                <a:ea typeface="+mj-ea"/>
                <a:cs typeface="+mj-cs"/>
              </a:rPr>
              <a:t/>
            </a:r>
            <a:br>
              <a:rPr lang="en-US" sz="2700" b="1" dirty="0" smtClean="0">
                <a:latin typeface="+mj-lt"/>
                <a:ea typeface="+mj-ea"/>
                <a:cs typeface="+mj-cs"/>
              </a:rPr>
            </a:br>
            <a:r>
              <a:rPr lang="en-US" sz="2700" b="1" dirty="0" smtClean="0">
                <a:latin typeface="+mj-lt"/>
                <a:ea typeface="+mj-ea"/>
                <a:cs typeface="+mj-cs"/>
              </a:rPr>
              <a:t>Standard </a:t>
            </a:r>
            <a:r>
              <a:rPr lang="en-US" sz="2700" b="1" dirty="0">
                <a:latin typeface="+mj-lt"/>
                <a:ea typeface="+mj-ea"/>
                <a:cs typeface="+mj-cs"/>
              </a:rPr>
              <a:t>NPL </a:t>
            </a:r>
            <a:r>
              <a:rPr lang="en-US" sz="2700" b="1" dirty="0" smtClean="0">
                <a:latin typeface="+mj-lt"/>
                <a:ea typeface="+mj-ea"/>
                <a:cs typeface="+mj-cs"/>
              </a:rPr>
              <a:t>Ratio in the Region</a:t>
            </a:r>
            <a:r>
              <a:rPr lang="sr-Cyrl-RS" sz="2700" b="1" dirty="0">
                <a:latin typeface="+mj-lt"/>
                <a:ea typeface="+mj-ea"/>
                <a:cs typeface="+mj-cs"/>
              </a:rPr>
              <a:t/>
            </a:r>
            <a:br>
              <a:rPr lang="sr-Cyrl-RS" sz="2700" b="1" dirty="0">
                <a:latin typeface="+mj-lt"/>
                <a:ea typeface="+mj-ea"/>
                <a:cs typeface="+mj-cs"/>
              </a:rPr>
            </a:br>
            <a:endParaRPr lang="sr-Cyrl-RS" sz="2700" b="1" dirty="0">
              <a:latin typeface="+mj-lt"/>
              <a:ea typeface="+mj-ea"/>
              <a:cs typeface="+mj-cs"/>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25634651"/>
              </p:ext>
            </p:extLst>
          </p:nvPr>
        </p:nvGraphicFramePr>
        <p:xfrm>
          <a:off x="1123437" y="1614752"/>
          <a:ext cx="6688455" cy="2195111"/>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1823720"/>
                <a:gridCol w="1216025"/>
                <a:gridCol w="1216025"/>
                <a:gridCol w="1216025"/>
                <a:gridCol w="1216660"/>
              </a:tblGrid>
              <a:tr h="448887">
                <a:tc>
                  <a:txBody>
                    <a:bodyPr/>
                    <a:lstStyle/>
                    <a:p>
                      <a:pPr>
                        <a:lnSpc>
                          <a:spcPct val="115000"/>
                        </a:lnSpc>
                        <a:spcAft>
                          <a:spcPts val="0"/>
                        </a:spcAft>
                      </a:pPr>
                      <a:r>
                        <a:rPr lang="en-US" sz="900" dirty="0">
                          <a:effectLst/>
                        </a:rPr>
                        <a:t> </a:t>
                      </a:r>
                      <a:endParaRPr lang="sr-Cyrl-RS" sz="8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algn="ctr">
                        <a:lnSpc>
                          <a:spcPct val="115000"/>
                        </a:lnSpc>
                        <a:spcAft>
                          <a:spcPts val="0"/>
                        </a:spcAft>
                      </a:pPr>
                      <a:r>
                        <a:rPr lang="en-US" sz="1100" dirty="0">
                          <a:solidFill>
                            <a:schemeClr val="tx1"/>
                          </a:solidFill>
                          <a:effectLst/>
                        </a:rPr>
                        <a:t>2015</a:t>
                      </a:r>
                      <a:endParaRPr lang="sr-Cyrl-RS" sz="11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algn="ctr">
                        <a:lnSpc>
                          <a:spcPct val="115000"/>
                        </a:lnSpc>
                        <a:spcAft>
                          <a:spcPts val="0"/>
                        </a:spcAft>
                      </a:pPr>
                      <a:r>
                        <a:rPr lang="en-US" sz="1100" dirty="0">
                          <a:solidFill>
                            <a:schemeClr val="tx1"/>
                          </a:solidFill>
                          <a:effectLst/>
                        </a:rPr>
                        <a:t>2016</a:t>
                      </a:r>
                      <a:endParaRPr lang="sr-Cyrl-RS" sz="11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algn="ctr">
                        <a:lnSpc>
                          <a:spcPct val="115000"/>
                        </a:lnSpc>
                        <a:spcAft>
                          <a:spcPts val="0"/>
                        </a:spcAft>
                      </a:pPr>
                      <a:r>
                        <a:rPr lang="en-US" sz="1100" dirty="0">
                          <a:solidFill>
                            <a:schemeClr val="tx1"/>
                          </a:solidFill>
                          <a:effectLst/>
                        </a:rPr>
                        <a:t>2017</a:t>
                      </a:r>
                      <a:endParaRPr lang="sr-Cyrl-RS" sz="11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algn="ctr">
                        <a:lnSpc>
                          <a:spcPct val="115000"/>
                        </a:lnSpc>
                        <a:spcAft>
                          <a:spcPts val="0"/>
                        </a:spcAft>
                      </a:pPr>
                      <a:r>
                        <a:rPr lang="en-US" sz="1100" dirty="0">
                          <a:solidFill>
                            <a:schemeClr val="tx1"/>
                          </a:solidFill>
                          <a:effectLst/>
                        </a:rPr>
                        <a:t>2018</a:t>
                      </a:r>
                      <a:endParaRPr lang="sr-Cyrl-RS" sz="11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r>
              <a:tr h="208660">
                <a:tc>
                  <a:txBody>
                    <a:bodyPr/>
                    <a:lstStyle/>
                    <a:p>
                      <a:pPr>
                        <a:lnSpc>
                          <a:spcPct val="115000"/>
                        </a:lnSpc>
                        <a:spcAft>
                          <a:spcPts val="0"/>
                        </a:spcAft>
                      </a:pPr>
                      <a:r>
                        <a:rPr lang="en-US" sz="900" dirty="0">
                          <a:solidFill>
                            <a:schemeClr val="tx1"/>
                          </a:solidFill>
                          <a:effectLst/>
                        </a:rPr>
                        <a:t>Serbia</a:t>
                      </a:r>
                      <a:endParaRPr lang="sr-Cyrl-RS" sz="8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900" dirty="0">
                          <a:effectLst/>
                          <a:latin typeface="+mn-lt"/>
                        </a:rPr>
                        <a:t>21.6</a:t>
                      </a:r>
                      <a:endParaRPr lang="sr-Cyrl-RS" sz="9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900" dirty="0">
                          <a:effectLst/>
                          <a:latin typeface="+mn-lt"/>
                        </a:rPr>
                        <a:t>17.0</a:t>
                      </a:r>
                      <a:endParaRPr lang="sr-Cyrl-RS" sz="9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900" dirty="0">
                          <a:effectLst/>
                          <a:latin typeface="+mn-lt"/>
                        </a:rPr>
                        <a:t>10.0</a:t>
                      </a:r>
                      <a:endParaRPr lang="sr-Cyrl-RS" sz="90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900" dirty="0" smtClean="0">
                          <a:effectLst/>
                          <a:latin typeface="+mn-lt"/>
                          <a:ea typeface="Calibri"/>
                          <a:cs typeface="Times New Roman"/>
                        </a:rPr>
                        <a:t>5,7</a:t>
                      </a:r>
                      <a:endParaRPr lang="sr-Cyrl-RS" sz="9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8660">
                <a:tc>
                  <a:txBody>
                    <a:bodyPr/>
                    <a:lstStyle/>
                    <a:p>
                      <a:pPr>
                        <a:lnSpc>
                          <a:spcPct val="115000"/>
                        </a:lnSpc>
                        <a:spcAft>
                          <a:spcPts val="0"/>
                        </a:spcAft>
                      </a:pPr>
                      <a:r>
                        <a:rPr lang="en-US" sz="900" dirty="0">
                          <a:solidFill>
                            <a:schemeClr val="tx1"/>
                          </a:solidFill>
                          <a:effectLst/>
                        </a:rPr>
                        <a:t>Croatia</a:t>
                      </a:r>
                      <a:endParaRPr lang="sr-Cyrl-RS" sz="8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900" dirty="0">
                          <a:effectLst/>
                          <a:latin typeface="+mn-lt"/>
                        </a:rPr>
                        <a:t>16.3</a:t>
                      </a:r>
                      <a:endParaRPr lang="sr-Cyrl-RS" sz="90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900" dirty="0">
                          <a:effectLst/>
                          <a:latin typeface="+mn-lt"/>
                        </a:rPr>
                        <a:t>13.6</a:t>
                      </a:r>
                      <a:endParaRPr lang="sr-Cyrl-RS" sz="9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900" dirty="0">
                          <a:effectLst/>
                          <a:latin typeface="+mn-lt"/>
                        </a:rPr>
                        <a:t>12.3</a:t>
                      </a:r>
                      <a:endParaRPr lang="sr-Cyrl-RS" sz="90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900" dirty="0">
                          <a:effectLst/>
                          <a:latin typeface="+mn-lt"/>
                        </a:rPr>
                        <a:t>9.7</a:t>
                      </a:r>
                      <a:endParaRPr lang="sr-Cyrl-RS" sz="9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5604">
                <a:tc>
                  <a:txBody>
                    <a:bodyPr/>
                    <a:lstStyle/>
                    <a:p>
                      <a:pPr>
                        <a:lnSpc>
                          <a:spcPct val="90000"/>
                        </a:lnSpc>
                        <a:spcAft>
                          <a:spcPts val="0"/>
                        </a:spcAft>
                      </a:pPr>
                      <a:r>
                        <a:rPr lang="en-US" sz="900" dirty="0">
                          <a:solidFill>
                            <a:schemeClr val="tx1"/>
                          </a:solidFill>
                          <a:effectLst/>
                        </a:rPr>
                        <a:t>Bosnia and Herzegovina</a:t>
                      </a:r>
                      <a:endParaRPr lang="sr-Cyrl-RS" sz="8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900" dirty="0">
                          <a:effectLst/>
                          <a:latin typeface="+mn-lt"/>
                        </a:rPr>
                        <a:t>13.7</a:t>
                      </a:r>
                      <a:endParaRPr lang="sr-Cyrl-RS" sz="90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900" dirty="0">
                          <a:effectLst/>
                          <a:latin typeface="+mn-lt"/>
                        </a:rPr>
                        <a:t>11.8</a:t>
                      </a:r>
                      <a:endParaRPr lang="sr-Cyrl-RS" sz="9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900" dirty="0">
                          <a:effectLst/>
                          <a:latin typeface="+mn-lt"/>
                        </a:rPr>
                        <a:t>11.0</a:t>
                      </a:r>
                      <a:endParaRPr lang="sr-Cyrl-RS" sz="9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900" dirty="0">
                          <a:effectLst/>
                          <a:latin typeface="+mn-lt"/>
                        </a:rPr>
                        <a:t>9.4</a:t>
                      </a:r>
                      <a:endParaRPr lang="sr-Cyrl-RS" sz="90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8660">
                <a:tc>
                  <a:txBody>
                    <a:bodyPr/>
                    <a:lstStyle/>
                    <a:p>
                      <a:pPr>
                        <a:lnSpc>
                          <a:spcPct val="115000"/>
                        </a:lnSpc>
                        <a:spcAft>
                          <a:spcPts val="0"/>
                        </a:spcAft>
                      </a:pPr>
                      <a:r>
                        <a:rPr lang="en-US" sz="900" dirty="0">
                          <a:solidFill>
                            <a:schemeClr val="tx1"/>
                          </a:solidFill>
                          <a:effectLst/>
                        </a:rPr>
                        <a:t>Slovenia</a:t>
                      </a:r>
                      <a:endParaRPr lang="sr-Cyrl-RS" sz="8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900" dirty="0">
                          <a:effectLst/>
                          <a:latin typeface="+mn-lt"/>
                        </a:rPr>
                        <a:t>9.9</a:t>
                      </a:r>
                      <a:endParaRPr lang="sr-Cyrl-RS" sz="90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900" dirty="0">
                          <a:effectLst/>
                          <a:latin typeface="+mn-lt"/>
                        </a:rPr>
                        <a:t>5.0</a:t>
                      </a:r>
                      <a:endParaRPr lang="sr-Cyrl-RS" sz="90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900" dirty="0">
                          <a:effectLst/>
                          <a:latin typeface="+mn-lt"/>
                        </a:rPr>
                        <a:t>3.2</a:t>
                      </a:r>
                      <a:endParaRPr lang="sr-Cyrl-RS" sz="9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900" dirty="0">
                          <a:effectLst/>
                          <a:latin typeface="+mn-lt"/>
                        </a:rPr>
                        <a:t>1.9</a:t>
                      </a:r>
                      <a:endParaRPr lang="sr-Cyrl-RS" sz="9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8660">
                <a:tc>
                  <a:txBody>
                    <a:bodyPr/>
                    <a:lstStyle/>
                    <a:p>
                      <a:pPr>
                        <a:lnSpc>
                          <a:spcPct val="115000"/>
                        </a:lnSpc>
                        <a:spcAft>
                          <a:spcPts val="0"/>
                        </a:spcAft>
                      </a:pPr>
                      <a:r>
                        <a:rPr lang="en-US" sz="900" dirty="0">
                          <a:solidFill>
                            <a:schemeClr val="tx1"/>
                          </a:solidFill>
                          <a:effectLst/>
                        </a:rPr>
                        <a:t>Hungary</a:t>
                      </a:r>
                      <a:endParaRPr lang="sr-Cyrl-RS" sz="8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900" dirty="0">
                          <a:effectLst/>
                          <a:latin typeface="+mn-lt"/>
                        </a:rPr>
                        <a:t>11.6</a:t>
                      </a:r>
                      <a:endParaRPr lang="sr-Cyrl-RS" sz="90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900" dirty="0">
                          <a:effectLst/>
                          <a:latin typeface="+mn-lt"/>
                        </a:rPr>
                        <a:t>13.6</a:t>
                      </a:r>
                      <a:endParaRPr lang="sr-Cyrl-RS" sz="90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900" dirty="0">
                          <a:effectLst/>
                          <a:latin typeface="+mn-lt"/>
                        </a:rPr>
                        <a:t>12.3</a:t>
                      </a:r>
                      <a:endParaRPr lang="sr-Cyrl-RS" sz="9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900" dirty="0">
                          <a:effectLst/>
                          <a:latin typeface="+mn-lt"/>
                        </a:rPr>
                        <a:t>2.5</a:t>
                      </a:r>
                      <a:endParaRPr lang="sr-Cyrl-RS" sz="9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8660">
                <a:tc>
                  <a:txBody>
                    <a:bodyPr/>
                    <a:lstStyle/>
                    <a:p>
                      <a:pPr>
                        <a:lnSpc>
                          <a:spcPct val="115000"/>
                        </a:lnSpc>
                        <a:spcAft>
                          <a:spcPts val="0"/>
                        </a:spcAft>
                      </a:pPr>
                      <a:r>
                        <a:rPr lang="en-US" sz="900" dirty="0">
                          <a:solidFill>
                            <a:schemeClr val="tx1"/>
                          </a:solidFill>
                          <a:effectLst/>
                        </a:rPr>
                        <a:t>Slovakia</a:t>
                      </a:r>
                      <a:endParaRPr lang="sr-Cyrl-RS" sz="8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900" dirty="0">
                          <a:effectLst/>
                          <a:latin typeface="+mn-lt"/>
                        </a:rPr>
                        <a:t>4.9</a:t>
                      </a:r>
                      <a:endParaRPr lang="sr-Cyrl-RS" sz="90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900" dirty="0">
                          <a:effectLst/>
                          <a:latin typeface="+mn-lt"/>
                        </a:rPr>
                        <a:t>4.4</a:t>
                      </a:r>
                      <a:endParaRPr lang="sr-Cyrl-RS" sz="90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900" dirty="0">
                          <a:effectLst/>
                          <a:latin typeface="+mn-lt"/>
                        </a:rPr>
                        <a:t>3.9</a:t>
                      </a:r>
                      <a:endParaRPr lang="sr-Cyrl-RS" sz="9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900" dirty="0">
                          <a:effectLst/>
                          <a:latin typeface="+mn-lt"/>
                        </a:rPr>
                        <a:t>3.1</a:t>
                      </a:r>
                      <a:endParaRPr lang="sr-Cyrl-RS" sz="9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8660">
                <a:tc>
                  <a:txBody>
                    <a:bodyPr/>
                    <a:lstStyle/>
                    <a:p>
                      <a:pPr>
                        <a:lnSpc>
                          <a:spcPct val="115000"/>
                        </a:lnSpc>
                        <a:spcAft>
                          <a:spcPts val="0"/>
                        </a:spcAft>
                      </a:pPr>
                      <a:r>
                        <a:rPr lang="en-US" sz="900" dirty="0">
                          <a:solidFill>
                            <a:schemeClr val="tx1"/>
                          </a:solidFill>
                          <a:effectLst/>
                        </a:rPr>
                        <a:t>Romania</a:t>
                      </a:r>
                      <a:endParaRPr lang="sr-Cyrl-RS" sz="8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900" dirty="0">
                          <a:effectLst/>
                          <a:latin typeface="+mn-lt"/>
                        </a:rPr>
                        <a:t>13.5</a:t>
                      </a:r>
                      <a:endParaRPr lang="sr-Cyrl-RS" sz="9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900" dirty="0">
                          <a:effectLst/>
                          <a:latin typeface="+mn-lt"/>
                        </a:rPr>
                        <a:t>9.6</a:t>
                      </a:r>
                      <a:endParaRPr lang="sr-Cyrl-RS" sz="9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900" dirty="0">
                          <a:effectLst/>
                          <a:latin typeface="+mn-lt"/>
                        </a:rPr>
                        <a:t>7.9</a:t>
                      </a:r>
                      <a:endParaRPr lang="sr-Cyrl-RS" sz="9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900" dirty="0">
                          <a:effectLst/>
                          <a:latin typeface="+mn-lt"/>
                        </a:rPr>
                        <a:t>5.6</a:t>
                      </a:r>
                      <a:endParaRPr lang="sr-Cyrl-RS" sz="9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8660">
                <a:tc>
                  <a:txBody>
                    <a:bodyPr/>
                    <a:lstStyle/>
                    <a:p>
                      <a:pPr>
                        <a:lnSpc>
                          <a:spcPct val="115000"/>
                        </a:lnSpc>
                        <a:spcAft>
                          <a:spcPts val="0"/>
                        </a:spcAft>
                      </a:pPr>
                      <a:r>
                        <a:rPr lang="sr-Latn-RS" sz="900" dirty="0" smtClean="0">
                          <a:solidFill>
                            <a:schemeClr val="tx1"/>
                          </a:solidFill>
                          <a:effectLst/>
                        </a:rPr>
                        <a:t>Albania</a:t>
                      </a:r>
                      <a:endParaRPr lang="sr-Cyrl-RS" sz="8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900" dirty="0" smtClean="0">
                          <a:effectLst/>
                          <a:latin typeface="+mn-lt"/>
                        </a:rPr>
                        <a:t>1</a:t>
                      </a:r>
                      <a:r>
                        <a:rPr lang="sr-Latn-RS" sz="900" dirty="0" smtClean="0">
                          <a:effectLst/>
                          <a:latin typeface="+mn-lt"/>
                        </a:rPr>
                        <a:t>8</a:t>
                      </a:r>
                      <a:r>
                        <a:rPr lang="en-US" sz="900" dirty="0" smtClean="0">
                          <a:effectLst/>
                          <a:latin typeface="+mn-lt"/>
                        </a:rPr>
                        <a:t>.</a:t>
                      </a:r>
                      <a:r>
                        <a:rPr lang="sr-Latn-RS" sz="900" dirty="0" smtClean="0">
                          <a:effectLst/>
                          <a:latin typeface="+mn-lt"/>
                        </a:rPr>
                        <a:t>2</a:t>
                      </a:r>
                      <a:endParaRPr lang="sr-Cyrl-RS" sz="9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sr-Latn-RS" sz="900" dirty="0" smtClean="0">
                          <a:effectLst/>
                          <a:latin typeface="+mn-lt"/>
                        </a:rPr>
                        <a:t>18</a:t>
                      </a:r>
                      <a:r>
                        <a:rPr lang="en-US" sz="900" dirty="0" smtClean="0">
                          <a:effectLst/>
                          <a:latin typeface="+mn-lt"/>
                        </a:rPr>
                        <a:t>.</a:t>
                      </a:r>
                      <a:r>
                        <a:rPr lang="sr-Latn-RS" sz="900" dirty="0" smtClean="0">
                          <a:effectLst/>
                          <a:latin typeface="+mn-lt"/>
                        </a:rPr>
                        <a:t>3</a:t>
                      </a:r>
                      <a:endParaRPr lang="sr-Cyrl-RS" sz="9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sr-Latn-RS" sz="900" dirty="0" smtClean="0">
                          <a:effectLst/>
                          <a:latin typeface="+mn-lt"/>
                        </a:rPr>
                        <a:t>13</a:t>
                      </a:r>
                      <a:r>
                        <a:rPr lang="en-US" sz="900" dirty="0" smtClean="0">
                          <a:effectLst/>
                          <a:latin typeface="+mn-lt"/>
                        </a:rPr>
                        <a:t>.</a:t>
                      </a:r>
                      <a:r>
                        <a:rPr lang="sr-Latn-RS" sz="900" dirty="0" smtClean="0">
                          <a:effectLst/>
                          <a:latin typeface="+mn-lt"/>
                        </a:rPr>
                        <a:t>2</a:t>
                      </a:r>
                      <a:endParaRPr lang="sr-Cyrl-RS" sz="9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sr-Latn-RS" sz="900" dirty="0" smtClean="0">
                          <a:effectLst/>
                          <a:latin typeface="+mn-lt"/>
                        </a:rPr>
                        <a:t>11</a:t>
                      </a:r>
                      <a:r>
                        <a:rPr lang="en-US" sz="900" dirty="0" smtClean="0">
                          <a:effectLst/>
                          <a:latin typeface="+mn-lt"/>
                        </a:rPr>
                        <a:t>.</a:t>
                      </a:r>
                      <a:r>
                        <a:rPr lang="sr-Latn-RS" sz="900" dirty="0" smtClean="0">
                          <a:effectLst/>
                          <a:latin typeface="+mn-lt"/>
                        </a:rPr>
                        <a:t>0</a:t>
                      </a:r>
                      <a:endParaRPr lang="sr-Cyrl-RS" sz="9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Slide Number Placeholder 3"/>
          <p:cNvSpPr>
            <a:spLocks noGrp="1"/>
          </p:cNvSpPr>
          <p:nvPr>
            <p:ph type="sldNum" sz="quarter" idx="10"/>
          </p:nvPr>
        </p:nvSpPr>
        <p:spPr/>
        <p:txBody>
          <a:bodyPr/>
          <a:lstStyle/>
          <a:p>
            <a:pPr>
              <a:defRPr/>
            </a:pPr>
            <a:fld id="{D38DB276-705E-44F0-8736-8BF247823975}" type="slidenum">
              <a:rPr lang="en-US" smtClean="0"/>
              <a:pPr>
                <a:defRPr/>
              </a:pPr>
              <a:t>19</a:t>
            </a:fld>
            <a:endParaRPr lang="en-US" dirty="0"/>
          </a:p>
        </p:txBody>
      </p:sp>
      <p:sp>
        <p:nvSpPr>
          <p:cNvPr id="6" name="Rectangle 1"/>
          <p:cNvSpPr>
            <a:spLocks noChangeArrowheads="1"/>
          </p:cNvSpPr>
          <p:nvPr/>
        </p:nvSpPr>
        <p:spPr bwMode="auto">
          <a:xfrm>
            <a:off x="1070654" y="3837847"/>
            <a:ext cx="5906084" cy="230832"/>
          </a:xfrm>
          <a:prstGeom prst="rect">
            <a:avLst/>
          </a:prstGeom>
          <a:noFill/>
          <a:ln w="9525">
            <a:noFill/>
            <a:miter lim="800000"/>
            <a:headEnd/>
            <a:tailEnd/>
          </a:ln>
        </p:spPr>
        <p:txBody>
          <a:bodyPr wrap="square" anchor="ctr">
            <a:spAutoFit/>
          </a:bodyPr>
          <a:lstStyle/>
          <a:p>
            <a:pPr>
              <a:spcBef>
                <a:spcPts val="0"/>
              </a:spcBef>
            </a:pPr>
            <a:r>
              <a:rPr lang="en-US" sz="900" noProof="1" smtClean="0">
                <a:latin typeface="+mn-lt"/>
              </a:rPr>
              <a:t>Source</a:t>
            </a:r>
            <a:r>
              <a:rPr lang="en-US" sz="900" noProof="1">
                <a:latin typeface="+mn-lt"/>
              </a:rPr>
              <a:t>: </a:t>
            </a:r>
            <a:r>
              <a:rPr lang="sr-Latn-RS" sz="900" noProof="1" smtClean="0">
                <a:latin typeface="+mn-lt"/>
              </a:rPr>
              <a:t>GFSR Tables, Q4 2018</a:t>
            </a:r>
            <a:r>
              <a:rPr lang="en-US" sz="900" noProof="1" smtClean="0">
                <a:latin typeface="+mn-lt"/>
              </a:rPr>
              <a:t> NBS</a:t>
            </a:r>
            <a:endParaRPr lang="en-US" sz="900" noProof="1">
              <a:latin typeface="+mn-lt"/>
            </a:endParaRPr>
          </a:p>
        </p:txBody>
      </p:sp>
    </p:spTree>
    <p:extLst>
      <p:ext uri="{BB962C8B-B14F-4D97-AF65-F5344CB8AC3E}">
        <p14:creationId xmlns:p14="http://schemas.microsoft.com/office/powerpoint/2010/main" val="1590206641"/>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5534"/>
            <a:ext cx="8229600" cy="567000"/>
          </a:xfrm>
        </p:spPr>
        <p:txBody>
          <a:bodyPr/>
          <a:lstStyle/>
          <a:p>
            <a:r>
              <a:rPr lang="en-US" b="1" dirty="0" smtClean="0"/>
              <a:t>Agenda</a:t>
            </a:r>
            <a:endParaRPr lang="sr-Cyrl-RS" b="1" dirty="0"/>
          </a:p>
        </p:txBody>
      </p:sp>
      <p:sp>
        <p:nvSpPr>
          <p:cNvPr id="3" name="Content Placeholder 2"/>
          <p:cNvSpPr>
            <a:spLocks noGrp="1"/>
          </p:cNvSpPr>
          <p:nvPr>
            <p:ph idx="1"/>
          </p:nvPr>
        </p:nvSpPr>
        <p:spPr>
          <a:xfrm>
            <a:off x="457200" y="1504931"/>
            <a:ext cx="8229600" cy="2637841"/>
          </a:xfrm>
        </p:spPr>
        <p:txBody>
          <a:bodyPr/>
          <a:lstStyle/>
          <a:p>
            <a:pPr>
              <a:spcBef>
                <a:spcPts val="1800"/>
              </a:spcBef>
            </a:pPr>
            <a:r>
              <a:rPr lang="en-US" sz="2400" dirty="0" smtClean="0"/>
              <a:t>Macroeconomic </a:t>
            </a:r>
            <a:r>
              <a:rPr lang="en-US" sz="2400" dirty="0" smtClean="0"/>
              <a:t>developments in </a:t>
            </a:r>
            <a:r>
              <a:rPr lang="en-US" sz="2400" dirty="0" smtClean="0"/>
              <a:t>Serbia</a:t>
            </a:r>
            <a:endParaRPr lang="sr-Latn-RS" sz="2400" dirty="0" smtClean="0"/>
          </a:p>
          <a:p>
            <a:pPr>
              <a:spcBef>
                <a:spcPts val="1800"/>
              </a:spcBef>
            </a:pPr>
            <a:r>
              <a:rPr lang="en-US" sz="2400" dirty="0" smtClean="0"/>
              <a:t>Banking sector </a:t>
            </a:r>
            <a:r>
              <a:rPr lang="sr-Latn-RS" sz="2400" dirty="0" smtClean="0"/>
              <a:t>of </a:t>
            </a:r>
            <a:r>
              <a:rPr lang="en-US" sz="2400" dirty="0" smtClean="0"/>
              <a:t>Serbia</a:t>
            </a:r>
            <a:r>
              <a:rPr lang="sr-Latn-RS" sz="2400" dirty="0" smtClean="0"/>
              <a:t> in </a:t>
            </a:r>
            <a:r>
              <a:rPr lang="sr-Latn-RS" sz="2400" dirty="0" smtClean="0"/>
              <a:t>2018</a:t>
            </a:r>
            <a:endParaRPr lang="sr-Latn-RS" sz="2400" dirty="0" smtClean="0"/>
          </a:p>
          <a:p>
            <a:pPr>
              <a:spcBef>
                <a:spcPts val="1800"/>
              </a:spcBef>
            </a:pPr>
            <a:r>
              <a:rPr lang="en-US" sz="2400" dirty="0" smtClean="0"/>
              <a:t>Efforts on </a:t>
            </a:r>
            <a:r>
              <a:rPr lang="en-GB" sz="2400" dirty="0" smtClean="0"/>
              <a:t>NPL</a:t>
            </a:r>
            <a:r>
              <a:rPr lang="en-US" sz="2400" dirty="0" smtClean="0"/>
              <a:t> Resolution</a:t>
            </a:r>
            <a:r>
              <a:rPr lang="sr-Latn-RS" sz="2400" dirty="0" smtClean="0"/>
              <a:t> (</a:t>
            </a:r>
            <a:r>
              <a:rPr lang="en-US" sz="2400" dirty="0" smtClean="0"/>
              <a:t>NPL Strategy/</a:t>
            </a:r>
            <a:r>
              <a:rPr lang="sr-Latn-RS" sz="2400" dirty="0" smtClean="0"/>
              <a:t>2015-2018</a:t>
            </a:r>
            <a:r>
              <a:rPr lang="sr-Latn-RS" sz="2400" dirty="0" smtClean="0"/>
              <a:t>)</a:t>
            </a:r>
            <a:endParaRPr lang="sr-Latn-RS" sz="2400" dirty="0" smtClean="0"/>
          </a:p>
          <a:p>
            <a:pPr>
              <a:spcBef>
                <a:spcPts val="1800"/>
              </a:spcBef>
            </a:pPr>
            <a:r>
              <a:rPr lang="sr-Latn-RS" sz="2400" dirty="0" smtClean="0"/>
              <a:t>Next steps (NPL Program</a:t>
            </a:r>
            <a:r>
              <a:rPr lang="en-US" sz="2400" dirty="0" smtClean="0"/>
              <a:t>/</a:t>
            </a:r>
            <a:r>
              <a:rPr lang="sr-Latn-RS" sz="2400" dirty="0" smtClean="0"/>
              <a:t>2018-2020)</a:t>
            </a:r>
            <a:endParaRPr lang="sr-Cyrl-RS" sz="2400" dirty="0"/>
          </a:p>
        </p:txBody>
      </p:sp>
      <p:sp>
        <p:nvSpPr>
          <p:cNvPr id="4" name="Slide Number Placeholder 3"/>
          <p:cNvSpPr>
            <a:spLocks noGrp="1"/>
          </p:cNvSpPr>
          <p:nvPr>
            <p:ph type="sldNum" sz="quarter" idx="10"/>
          </p:nvPr>
        </p:nvSpPr>
        <p:spPr/>
        <p:txBody>
          <a:bodyPr/>
          <a:lstStyle/>
          <a:p>
            <a:pPr>
              <a:defRPr/>
            </a:pPr>
            <a:fld id="{D38DB276-705E-44F0-8736-8BF247823975}" type="slidenum">
              <a:rPr lang="en-US" smtClean="0"/>
              <a:pPr>
                <a:defRPr/>
              </a:pPr>
              <a:t>2</a:t>
            </a:fld>
            <a:endParaRPr lang="en-US" dirty="0"/>
          </a:p>
        </p:txBody>
      </p:sp>
    </p:spTree>
    <p:extLst>
      <p:ext uri="{BB962C8B-B14F-4D97-AF65-F5344CB8AC3E}">
        <p14:creationId xmlns:p14="http://schemas.microsoft.com/office/powerpoint/2010/main" val="3289351486"/>
      </p:ext>
    </p:extLst>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728584-5E33-4CED-BFDB-671D640730A4}"/>
              </a:ext>
            </a:extLst>
          </p:cNvPr>
          <p:cNvSpPr>
            <a:spLocks noGrp="1"/>
          </p:cNvSpPr>
          <p:nvPr>
            <p:ph type="title"/>
          </p:nvPr>
        </p:nvSpPr>
        <p:spPr>
          <a:xfrm>
            <a:off x="461356" y="467094"/>
            <a:ext cx="8229600" cy="648000"/>
          </a:xfrm>
        </p:spPr>
        <p:txBody>
          <a:bodyPr>
            <a:noAutofit/>
          </a:bodyPr>
          <a:lstStyle/>
          <a:p>
            <a:pPr lvl="1">
              <a:lnSpc>
                <a:spcPct val="80000"/>
              </a:lnSpc>
              <a:defRPr/>
            </a:pPr>
            <a:r>
              <a:rPr lang="en-US" sz="2400" b="1" dirty="0">
                <a:latin typeface="+mj-lt"/>
                <a:ea typeface="+mj-ea"/>
                <a:cs typeface="+mj-cs"/>
              </a:rPr>
              <a:t>Implemented activities </a:t>
            </a:r>
            <a:r>
              <a:rPr lang="en-US" sz="2400" b="1" dirty="0" smtClean="0">
                <a:latin typeface="+mj-lt"/>
                <a:ea typeface="+mj-ea"/>
                <a:cs typeface="+mj-cs"/>
              </a:rPr>
              <a:t>during</a:t>
            </a:r>
            <a:r>
              <a:rPr lang="sr-Latn-RS" sz="2400" b="1" dirty="0" smtClean="0">
                <a:latin typeface="+mj-lt"/>
                <a:ea typeface="+mj-ea"/>
                <a:cs typeface="+mj-cs"/>
              </a:rPr>
              <a:t/>
            </a:r>
            <a:br>
              <a:rPr lang="sr-Latn-RS" sz="2400" b="1" dirty="0" smtClean="0">
                <a:latin typeface="+mj-lt"/>
                <a:ea typeface="+mj-ea"/>
                <a:cs typeface="+mj-cs"/>
              </a:rPr>
            </a:br>
            <a:r>
              <a:rPr lang="en-US" sz="2400" b="1" dirty="0" smtClean="0">
                <a:latin typeface="+mj-lt"/>
                <a:ea typeface="+mj-ea"/>
                <a:cs typeface="+mj-cs"/>
              </a:rPr>
              <a:t>the </a:t>
            </a:r>
            <a:r>
              <a:rPr lang="en-US" sz="2400" b="1" dirty="0">
                <a:latin typeface="+mj-lt"/>
                <a:ea typeface="+mj-ea"/>
                <a:cs typeface="+mj-cs"/>
              </a:rPr>
              <a:t>Strategy application</a:t>
            </a:r>
          </a:p>
        </p:txBody>
      </p:sp>
      <p:sp>
        <p:nvSpPr>
          <p:cNvPr id="3" name="Content Placeholder 2">
            <a:extLst>
              <a:ext uri="{FF2B5EF4-FFF2-40B4-BE49-F238E27FC236}">
                <a16:creationId xmlns:a16="http://schemas.microsoft.com/office/drawing/2014/main" xmlns="" id="{97B8ECD2-188D-4BC6-898C-2C188DD8B6F5}"/>
              </a:ext>
            </a:extLst>
          </p:cNvPr>
          <p:cNvSpPr>
            <a:spLocks noGrp="1"/>
          </p:cNvSpPr>
          <p:nvPr>
            <p:ph idx="1"/>
          </p:nvPr>
        </p:nvSpPr>
        <p:spPr>
          <a:xfrm>
            <a:off x="558200" y="1176769"/>
            <a:ext cx="7937406" cy="3227018"/>
          </a:xfrm>
        </p:spPr>
        <p:txBody>
          <a:bodyPr>
            <a:noAutofit/>
          </a:bodyPr>
          <a:lstStyle/>
          <a:p>
            <a:pPr marL="179388" indent="-179388">
              <a:spcBef>
                <a:spcPts val="600"/>
              </a:spcBef>
              <a:buFont typeface="Arial" panose="020B0604020202020204" pitchFamily="34" charset="0"/>
              <a:buChar char="•"/>
            </a:pPr>
            <a:r>
              <a:rPr lang="sr-Cyrl-RS" sz="1300" dirty="0"/>
              <a:t>In the three-year period of the Strategy application, a great number of legal acts and bylaws were adopted and amended, the institutional capacity was improved and many measures for easier write-off and transfer of uncollectable claims were </a:t>
            </a:r>
            <a:r>
              <a:rPr lang="sr-Cyrl-RS" sz="1300" dirty="0" smtClean="0"/>
              <a:t>implemented</a:t>
            </a:r>
            <a:r>
              <a:rPr lang="sr-Latn-RS" sz="1300" dirty="0" smtClean="0"/>
              <a:t>:</a:t>
            </a:r>
            <a:r>
              <a:rPr lang="sr-Cyrl-RS" sz="1300" dirty="0" smtClean="0"/>
              <a:t> </a:t>
            </a:r>
            <a:endParaRPr lang="en-US" sz="1300" dirty="0" smtClean="0"/>
          </a:p>
          <a:p>
            <a:pPr marL="179388" indent="-179388">
              <a:spcBef>
                <a:spcPts val="600"/>
              </a:spcBef>
              <a:buFont typeface="Arial" panose="020B0604020202020204" pitchFamily="34" charset="0"/>
              <a:buChar char="•"/>
            </a:pPr>
            <a:r>
              <a:rPr lang="sr-Cyrl-RS" sz="1300" dirty="0" smtClean="0"/>
              <a:t>The adoption of the Law on Appraisers of Real Estate Values </a:t>
            </a:r>
            <a:endParaRPr lang="sr-Latn-RS" sz="1300" dirty="0" smtClean="0"/>
          </a:p>
          <a:p>
            <a:pPr marL="179388" indent="-179388">
              <a:spcBef>
                <a:spcPts val="600"/>
              </a:spcBef>
              <a:buFont typeface="Arial" panose="020B0604020202020204" pitchFamily="34" charset="0"/>
              <a:buChar char="•"/>
            </a:pPr>
            <a:r>
              <a:rPr lang="en-US" sz="1300" dirty="0" smtClean="0"/>
              <a:t>Law on </a:t>
            </a:r>
            <a:r>
              <a:rPr lang="sr-Cyrl-RS" sz="1300" dirty="0"/>
              <a:t>the amendments to the </a:t>
            </a:r>
            <a:r>
              <a:rPr lang="sr-Latn-RS" sz="1300" dirty="0" smtClean="0"/>
              <a:t>Tax</a:t>
            </a:r>
            <a:r>
              <a:rPr lang="en-US" sz="1300" dirty="0" smtClean="0"/>
              <a:t> P</a:t>
            </a:r>
            <a:r>
              <a:rPr lang="sr-Latn-RS" sz="1300" dirty="0" smtClean="0"/>
              <a:t>rofit Law </a:t>
            </a:r>
            <a:r>
              <a:rPr lang="sr-Cyrl-RS" sz="1300" dirty="0" smtClean="0"/>
              <a:t>enable </a:t>
            </a:r>
            <a:r>
              <a:rPr lang="sr-Cyrl-RS" sz="1300" dirty="0"/>
              <a:t>more favorable tax treatment for banks in case of claims </a:t>
            </a:r>
            <a:r>
              <a:rPr lang="sr-Cyrl-RS" sz="1300" dirty="0" smtClean="0"/>
              <a:t>write-off</a:t>
            </a:r>
            <a:endParaRPr lang="en-US" sz="1300" dirty="0" smtClean="0"/>
          </a:p>
          <a:p>
            <a:pPr marL="179388" lvl="0" indent="-179388">
              <a:spcBef>
                <a:spcPts val="600"/>
              </a:spcBef>
              <a:buFont typeface="Arial" panose="020B0604020202020204" pitchFamily="34" charset="0"/>
              <a:buChar char="•"/>
            </a:pPr>
            <a:r>
              <a:rPr lang="sr-Cyrl-RS" sz="1300" dirty="0"/>
              <a:t>Law on the amendments to the Law on Consensual </a:t>
            </a:r>
            <a:r>
              <a:rPr lang="sr-Cyrl-RS" sz="1300" dirty="0" smtClean="0"/>
              <a:t>Financial</a:t>
            </a:r>
            <a:r>
              <a:rPr lang="sr-Cyrl-RS" sz="1300" dirty="0"/>
              <a:t> Restructuring of Companies </a:t>
            </a:r>
            <a:r>
              <a:rPr lang="en-US" sz="1300" dirty="0" smtClean="0"/>
              <a:t>- </a:t>
            </a:r>
            <a:r>
              <a:rPr lang="sr-Cyrl-RS" sz="1300" dirty="0"/>
              <a:t>simplifies the legal framework for institutional extrajudicial restructuring of debts</a:t>
            </a:r>
            <a:r>
              <a:rPr lang="sr-Cyrl-RS" sz="1300" dirty="0" smtClean="0"/>
              <a:t>.</a:t>
            </a:r>
            <a:endParaRPr lang="en-US" sz="1300" dirty="0" smtClean="0"/>
          </a:p>
          <a:p>
            <a:pPr marL="179388" indent="-179388">
              <a:spcBef>
                <a:spcPts val="600"/>
              </a:spcBef>
              <a:buFont typeface="Arial" panose="020B0604020202020204" pitchFamily="34" charset="0"/>
              <a:buChar char="•"/>
            </a:pPr>
            <a:r>
              <a:rPr lang="sr-Cyrl-RS" sz="1300" dirty="0"/>
              <a:t>The adoption of the amendments to the Law on Enforcement and </a:t>
            </a:r>
            <a:r>
              <a:rPr lang="sr-Cyrl-RS" sz="1300" dirty="0" smtClean="0"/>
              <a:t>Security</a:t>
            </a:r>
            <a:endParaRPr lang="sr-Cyrl-RS" sz="1300" dirty="0"/>
          </a:p>
          <a:p>
            <a:pPr marL="179388" indent="-179388">
              <a:spcBef>
                <a:spcPts val="600"/>
              </a:spcBef>
              <a:buFont typeface="Arial" panose="020B0604020202020204" pitchFamily="34" charset="0"/>
              <a:buChar char="•"/>
            </a:pPr>
            <a:r>
              <a:rPr lang="sr-Cyrl-RS" sz="1300" dirty="0"/>
              <a:t>The adoption of the amendments to the Law on </a:t>
            </a:r>
            <a:r>
              <a:rPr lang="sr-Cyrl-RS" sz="1300" dirty="0" smtClean="0"/>
              <a:t>Mortgage</a:t>
            </a:r>
            <a:r>
              <a:rPr lang="sr-Cyrl-RS" sz="1300" dirty="0"/>
              <a:t> enable the buyer of the real estate which is collateral to realize an extrajudicial </a:t>
            </a:r>
            <a:r>
              <a:rPr lang="sr-Cyrl-RS" sz="1300" dirty="0" smtClean="0"/>
              <a:t>purchase</a:t>
            </a:r>
            <a:endParaRPr lang="sr-Cyrl-RS" sz="1300" dirty="0"/>
          </a:p>
          <a:p>
            <a:pPr marL="179388" indent="-179388">
              <a:spcBef>
                <a:spcPts val="600"/>
              </a:spcBef>
              <a:buFont typeface="Arial" panose="020B0604020202020204" pitchFamily="34" charset="0"/>
              <a:buChar char="•"/>
            </a:pPr>
            <a:r>
              <a:rPr lang="sr-Cyrl-RS" sz="1300" dirty="0"/>
              <a:t>The amendments to the Law on Bankruptcy improve the bankruptcy regulatory framework with additional protection of secured creditors and increase of the performance and responsibility of bankruptcy </a:t>
            </a:r>
            <a:r>
              <a:rPr lang="sr-Cyrl-RS" sz="1300" dirty="0" smtClean="0"/>
              <a:t>administrators</a:t>
            </a:r>
            <a:r>
              <a:rPr lang="en-US" sz="1300" dirty="0" smtClean="0"/>
              <a:t>.</a:t>
            </a:r>
            <a:endParaRPr lang="sr-Cyrl-RS" sz="1300" dirty="0"/>
          </a:p>
        </p:txBody>
      </p:sp>
      <p:sp>
        <p:nvSpPr>
          <p:cNvPr id="4" name="Slide Number Placeholder 3"/>
          <p:cNvSpPr>
            <a:spLocks noGrp="1"/>
          </p:cNvSpPr>
          <p:nvPr>
            <p:ph type="sldNum" sz="quarter" idx="10"/>
          </p:nvPr>
        </p:nvSpPr>
        <p:spPr/>
        <p:txBody>
          <a:bodyPr/>
          <a:lstStyle/>
          <a:p>
            <a:pPr>
              <a:defRPr/>
            </a:pPr>
            <a:fld id="{D38DB276-705E-44F0-8736-8BF247823975}" type="slidenum">
              <a:rPr lang="en-US" smtClean="0"/>
              <a:pPr>
                <a:defRPr/>
              </a:pPr>
              <a:t>20</a:t>
            </a:fld>
            <a:endParaRPr lang="en-US" dirty="0"/>
          </a:p>
        </p:txBody>
      </p:sp>
    </p:spTree>
    <p:extLst>
      <p:ext uri="{BB962C8B-B14F-4D97-AF65-F5344CB8AC3E}">
        <p14:creationId xmlns:p14="http://schemas.microsoft.com/office/powerpoint/2010/main" val="673562193"/>
      </p:ext>
    </p:extLst>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5534"/>
            <a:ext cx="8229600" cy="567000"/>
          </a:xfrm>
        </p:spPr>
        <p:txBody>
          <a:bodyPr/>
          <a:lstStyle/>
          <a:p>
            <a:pPr lvl="1">
              <a:lnSpc>
                <a:spcPct val="80000"/>
              </a:lnSpc>
              <a:defRPr/>
            </a:pPr>
            <a:r>
              <a:rPr lang="en-US" sz="2700" b="1" dirty="0" smtClean="0">
                <a:latin typeface="+mj-lt"/>
                <a:ea typeface="+mj-ea"/>
                <a:cs typeface="+mj-cs"/>
              </a:rPr>
              <a:t>Action Plan </a:t>
            </a:r>
            <a:r>
              <a:rPr lang="en-US" sz="2700" b="1" dirty="0">
                <a:latin typeface="+mj-lt"/>
                <a:ea typeface="+mj-ea"/>
                <a:cs typeface="+mj-cs"/>
              </a:rPr>
              <a:t>- NBS</a:t>
            </a:r>
            <a:endParaRPr lang="sr-Cyrl-RS" sz="2700" b="1" dirty="0">
              <a:latin typeface="+mj-lt"/>
              <a:ea typeface="+mj-ea"/>
              <a:cs typeface="+mj-cs"/>
            </a:endParaRPr>
          </a:p>
        </p:txBody>
      </p:sp>
      <p:sp>
        <p:nvSpPr>
          <p:cNvPr id="3" name="Content Placeholder 2"/>
          <p:cNvSpPr>
            <a:spLocks noGrp="1"/>
          </p:cNvSpPr>
          <p:nvPr>
            <p:ph idx="1"/>
          </p:nvPr>
        </p:nvSpPr>
        <p:spPr>
          <a:xfrm>
            <a:off x="426028" y="1192357"/>
            <a:ext cx="8229600" cy="3394472"/>
          </a:xfrm>
        </p:spPr>
        <p:txBody>
          <a:bodyPr/>
          <a:lstStyle/>
          <a:p>
            <a:pPr marL="0" lvl="0" indent="0">
              <a:spcBef>
                <a:spcPts val="700"/>
              </a:spcBef>
              <a:buNone/>
            </a:pPr>
            <a:r>
              <a:rPr lang="sr-Cyrl-RS" sz="1300" dirty="0"/>
              <a:t>In the previous period, the NBS carried out </a:t>
            </a:r>
            <a:r>
              <a:rPr lang="sr-Cyrl-RS" sz="1300" b="1" u="sng" dirty="0"/>
              <a:t>all</a:t>
            </a:r>
            <a:r>
              <a:rPr lang="sr-Cyrl-RS" sz="1300" dirty="0"/>
              <a:t> activities envisaged by its Action Plan aimed primarily at the enhancement of banks’ capacities to resolve NPLs. In line with this plan, the NBS</a:t>
            </a:r>
            <a:r>
              <a:rPr lang="sr-Cyrl-RS" sz="1300" dirty="0" smtClean="0"/>
              <a:t>:</a:t>
            </a:r>
            <a:endParaRPr lang="sr-Cyrl-RS" sz="1300" dirty="0"/>
          </a:p>
          <a:p>
            <a:pPr indent="-255588">
              <a:spcBef>
                <a:spcPts val="700"/>
              </a:spcBef>
            </a:pPr>
            <a:r>
              <a:rPr lang="sr-Cyrl-RS" sz="1300" dirty="0"/>
              <a:t>Established a database on real estate collateral valuations and loans approved based on reported collatera</a:t>
            </a:r>
            <a:r>
              <a:rPr lang="en-US" sz="1300" dirty="0"/>
              <a:t>l</a:t>
            </a:r>
            <a:r>
              <a:rPr lang="sr-Latn-RS" sz="1300" dirty="0"/>
              <a:t> and </a:t>
            </a:r>
            <a:r>
              <a:rPr lang="sr-Cyrl-RS" sz="1300" dirty="0"/>
              <a:t>Introduced additional requests for banks regarding monitoring of collateral and engagement of persons that evaluate that </a:t>
            </a:r>
            <a:r>
              <a:rPr lang="sr-Cyrl-RS" sz="1300" dirty="0" smtClean="0"/>
              <a:t>collateral</a:t>
            </a:r>
            <a:endParaRPr lang="sr-Cyrl-RS" sz="1300" dirty="0"/>
          </a:p>
          <a:p>
            <a:pPr indent="-255588">
              <a:spcBef>
                <a:spcPts val="700"/>
              </a:spcBef>
            </a:pPr>
            <a:r>
              <a:rPr lang="sr-Cyrl-RS" sz="1300" dirty="0" smtClean="0"/>
              <a:t>Strengthened </a:t>
            </a:r>
            <a:r>
              <a:rPr lang="sr-Cyrl-RS" sz="1300" dirty="0"/>
              <a:t>the regulatory treatment of restructured receivables in order to encourage sustainable restructuring practices and prevent the unsustainable refinancing practices (evergreening</a:t>
            </a:r>
            <a:r>
              <a:rPr lang="sr-Cyrl-RS" sz="1300" dirty="0" smtClean="0"/>
              <a:t>)</a:t>
            </a:r>
            <a:endParaRPr lang="sr-Cyrl-RS" sz="1300" dirty="0"/>
          </a:p>
          <a:p>
            <a:pPr indent="-255588">
              <a:spcBef>
                <a:spcPts val="700"/>
              </a:spcBef>
            </a:pPr>
            <a:r>
              <a:rPr lang="sr-Cyrl-RS" sz="1300" dirty="0"/>
              <a:t>The distressed asset management in banks has been improved by introducing additional requirements for banks in the context of strategic </a:t>
            </a:r>
            <a:r>
              <a:rPr lang="sr-Cyrl-RS" sz="1300" dirty="0" smtClean="0"/>
              <a:t>planning</a:t>
            </a:r>
            <a:endParaRPr lang="sr-Latn-RS" sz="1300" dirty="0"/>
          </a:p>
          <a:p>
            <a:pPr indent="-255588">
              <a:spcBef>
                <a:spcPts val="700"/>
              </a:spcBef>
            </a:pPr>
            <a:r>
              <a:rPr lang="sr-Cyrl-RS" sz="1300" dirty="0"/>
              <a:t>Published the Guidelines for implementation of IAS </a:t>
            </a:r>
            <a:r>
              <a:rPr lang="sr-Cyrl-RS" sz="1300" dirty="0" smtClean="0"/>
              <a:t>39</a:t>
            </a:r>
            <a:endParaRPr lang="sr-Cyrl-RS" sz="1300" dirty="0"/>
          </a:p>
          <a:p>
            <a:pPr indent="-255588">
              <a:spcBef>
                <a:spcPts val="700"/>
              </a:spcBef>
            </a:pPr>
            <a:r>
              <a:rPr lang="sr-Cyrl-RS" sz="1300" dirty="0" smtClean="0"/>
              <a:t>Enhanced </a:t>
            </a:r>
            <a:r>
              <a:rPr lang="sr-Cyrl-RS" sz="1300" dirty="0"/>
              <a:t>the reporting of NPLs by </a:t>
            </a:r>
            <a:r>
              <a:rPr lang="sr-Cyrl-RS" sz="1300" dirty="0" smtClean="0"/>
              <a:t>banks</a:t>
            </a:r>
            <a:endParaRPr lang="sr-Cyrl-RS" sz="1300" dirty="0"/>
          </a:p>
          <a:p>
            <a:pPr marL="342900" lvl="1" indent="-255588">
              <a:spcBef>
                <a:spcPts val="700"/>
              </a:spcBef>
              <a:buFont typeface="Arial" panose="020B0604020202020204" pitchFamily="34" charset="0"/>
              <a:buChar char="•"/>
            </a:pPr>
            <a:r>
              <a:rPr lang="en-US" sz="1300" dirty="0" smtClean="0">
                <a:ea typeface="+mn-ea"/>
                <a:cs typeface="+mn-cs"/>
              </a:rPr>
              <a:t> </a:t>
            </a:r>
            <a:r>
              <a:rPr lang="sr-Cyrl-RS" sz="1300" dirty="0" smtClean="0">
                <a:ea typeface="+mn-ea"/>
                <a:cs typeface="+mn-cs"/>
              </a:rPr>
              <a:t>Introducing </a:t>
            </a:r>
            <a:r>
              <a:rPr lang="sr-Cyrl-RS" sz="1300" dirty="0">
                <a:ea typeface="+mn-ea"/>
                <a:cs typeface="+mn-cs"/>
              </a:rPr>
              <a:t>the obligatory write-offs of NPLs which are fully </a:t>
            </a:r>
            <a:r>
              <a:rPr lang="sr-Cyrl-RS" sz="1300" dirty="0" smtClean="0">
                <a:ea typeface="+mn-ea"/>
                <a:cs typeface="+mn-cs"/>
              </a:rPr>
              <a:t>impaired</a:t>
            </a:r>
            <a:endParaRPr lang="sr-Cyrl-RS" sz="1300" dirty="0">
              <a:ea typeface="+mn-ea"/>
              <a:cs typeface="+mn-cs"/>
            </a:endParaRPr>
          </a:p>
          <a:p>
            <a:pPr indent="-255588">
              <a:spcBef>
                <a:spcPts val="700"/>
              </a:spcBef>
            </a:pPr>
            <a:r>
              <a:rPr lang="sr-Latn-RS" sz="1300" dirty="0" smtClean="0"/>
              <a:t>R</a:t>
            </a:r>
            <a:r>
              <a:rPr lang="sr-Cyrl-RS" sz="1300" dirty="0"/>
              <a:t>egulatory treatment of particular undesirable transactions related to </a:t>
            </a:r>
            <a:r>
              <a:rPr lang="sr-Cyrl-RS" sz="1300" dirty="0" smtClean="0"/>
              <a:t>NPLs</a:t>
            </a:r>
            <a:endParaRPr lang="sr-Latn-RS" sz="1300" dirty="0"/>
          </a:p>
          <a:p>
            <a:pPr marL="0" lvl="0" indent="0">
              <a:spcBef>
                <a:spcPts val="700"/>
              </a:spcBef>
              <a:buNone/>
            </a:pPr>
            <a:endParaRPr lang="en-US" sz="1300" dirty="0" smtClean="0"/>
          </a:p>
          <a:p>
            <a:pPr>
              <a:spcBef>
                <a:spcPts val="700"/>
              </a:spcBef>
            </a:pPr>
            <a:endParaRPr lang="sr-Cyrl-RS" sz="1300" dirty="0"/>
          </a:p>
        </p:txBody>
      </p:sp>
      <p:sp>
        <p:nvSpPr>
          <p:cNvPr id="4" name="Slide Number Placeholder 3"/>
          <p:cNvSpPr>
            <a:spLocks noGrp="1"/>
          </p:cNvSpPr>
          <p:nvPr>
            <p:ph type="sldNum" sz="quarter" idx="10"/>
          </p:nvPr>
        </p:nvSpPr>
        <p:spPr/>
        <p:txBody>
          <a:bodyPr/>
          <a:lstStyle/>
          <a:p>
            <a:pPr>
              <a:defRPr/>
            </a:pPr>
            <a:fld id="{D38DB276-705E-44F0-8736-8BF247823975}" type="slidenum">
              <a:rPr lang="en-US" smtClean="0"/>
              <a:pPr>
                <a:defRPr/>
              </a:pPr>
              <a:t>21</a:t>
            </a:fld>
            <a:endParaRPr lang="en-US" dirty="0"/>
          </a:p>
        </p:txBody>
      </p:sp>
    </p:spTree>
    <p:extLst>
      <p:ext uri="{BB962C8B-B14F-4D97-AF65-F5344CB8AC3E}">
        <p14:creationId xmlns:p14="http://schemas.microsoft.com/office/powerpoint/2010/main" val="587067824"/>
      </p:ext>
    </p:extLst>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5534"/>
            <a:ext cx="8229600" cy="648000"/>
          </a:xfrm>
        </p:spPr>
        <p:txBody>
          <a:bodyPr/>
          <a:lstStyle/>
          <a:p>
            <a:r>
              <a:rPr lang="en-US" sz="2400" b="1" dirty="0"/>
              <a:t>Improving the quality of </a:t>
            </a:r>
            <a:r>
              <a:rPr lang="en-US" sz="2400" b="1" dirty="0" smtClean="0"/>
              <a:t>the</a:t>
            </a:r>
            <a:r>
              <a:rPr lang="sr-Latn-RS" sz="2400" b="1" dirty="0" smtClean="0"/>
              <a:t/>
            </a:r>
            <a:br>
              <a:rPr lang="sr-Latn-RS" sz="2400" b="1" dirty="0" smtClean="0"/>
            </a:br>
            <a:r>
              <a:rPr lang="en-US" sz="2400" b="1" dirty="0" smtClean="0"/>
              <a:t>banking sector</a:t>
            </a:r>
            <a:r>
              <a:rPr lang="sr-Latn-RS" sz="2400" b="1" dirty="0" smtClean="0"/>
              <a:t> </a:t>
            </a:r>
            <a:r>
              <a:rPr lang="en-US" sz="2400" b="1" dirty="0" smtClean="0"/>
              <a:t>assets</a:t>
            </a:r>
            <a:endParaRPr lang="en-US" sz="2400" b="1" dirty="0"/>
          </a:p>
        </p:txBody>
      </p:sp>
      <p:sp>
        <p:nvSpPr>
          <p:cNvPr id="3" name="Content Placeholder 2"/>
          <p:cNvSpPr>
            <a:spLocks noGrp="1"/>
          </p:cNvSpPr>
          <p:nvPr>
            <p:ph idx="1"/>
          </p:nvPr>
        </p:nvSpPr>
        <p:spPr>
          <a:xfrm>
            <a:off x="4254041" y="1399590"/>
            <a:ext cx="4422371" cy="2740083"/>
          </a:xfrm>
        </p:spPr>
        <p:txBody>
          <a:bodyPr/>
          <a:lstStyle/>
          <a:p>
            <a:pPr marL="180975" indent="-161925">
              <a:spcBef>
                <a:spcPts val="1800"/>
              </a:spcBef>
            </a:pPr>
            <a:r>
              <a:rPr lang="en-US" sz="1400" dirty="0" smtClean="0"/>
              <a:t>Implementation </a:t>
            </a:r>
            <a:r>
              <a:rPr lang="en-US" sz="1400" dirty="0"/>
              <a:t>of NPLs resolution measures together with the growth of credit activity led to a significant improvement of </a:t>
            </a:r>
            <a:r>
              <a:rPr lang="sr-Latn-RS" sz="1400" dirty="0" smtClean="0"/>
              <a:t>the </a:t>
            </a:r>
            <a:r>
              <a:rPr lang="en-US" sz="1400" dirty="0" smtClean="0"/>
              <a:t>banks</a:t>
            </a:r>
            <a:r>
              <a:rPr lang="sr-Latn-RS" sz="1400" dirty="0" smtClean="0"/>
              <a:t>’</a:t>
            </a:r>
            <a:r>
              <a:rPr lang="en-US" sz="1400" dirty="0" smtClean="0"/>
              <a:t> </a:t>
            </a:r>
            <a:r>
              <a:rPr lang="en-US" sz="1400" dirty="0"/>
              <a:t>portfolio quality. </a:t>
            </a:r>
            <a:endParaRPr lang="en-US" sz="1400" dirty="0" smtClean="0"/>
          </a:p>
          <a:p>
            <a:pPr marL="180975" indent="-161925">
              <a:spcBef>
                <a:spcPts val="1800"/>
              </a:spcBef>
            </a:pPr>
            <a:r>
              <a:rPr lang="en-US" sz="1400" dirty="0" smtClean="0"/>
              <a:t>The </a:t>
            </a:r>
            <a:r>
              <a:rPr lang="en-US" sz="1400" dirty="0"/>
              <a:t>share of NPLs decreased to the lowest level since the 2008 when the definition and reporting requirements were introduced. </a:t>
            </a:r>
          </a:p>
          <a:p>
            <a:pPr marL="180975" indent="-161925">
              <a:spcBef>
                <a:spcPts val="1800"/>
              </a:spcBef>
            </a:pPr>
            <a:r>
              <a:rPr lang="en-US" sz="1400" dirty="0" smtClean="0"/>
              <a:t>At </a:t>
            </a:r>
            <a:r>
              <a:rPr lang="en-US" sz="1400" dirty="0"/>
              <a:t>end-February 2019, the NPL ratio was 5.6%, with the maintenance of relatively high coverage by both, IFRS provisions (60.4%) and regulatory reserves (162.3%). </a:t>
            </a:r>
            <a:endParaRPr lang="en-US" sz="1400" dirty="0"/>
          </a:p>
        </p:txBody>
      </p:sp>
      <p:sp>
        <p:nvSpPr>
          <p:cNvPr id="4" name="Slide Number Placeholder 3"/>
          <p:cNvSpPr>
            <a:spLocks noGrp="1"/>
          </p:cNvSpPr>
          <p:nvPr>
            <p:ph type="sldNum" sz="quarter" idx="10"/>
          </p:nvPr>
        </p:nvSpPr>
        <p:spPr/>
        <p:txBody>
          <a:bodyPr/>
          <a:lstStyle/>
          <a:p>
            <a:pPr>
              <a:defRPr/>
            </a:pPr>
            <a:fld id="{D38DB276-705E-44F0-8736-8BF247823975}" type="slidenum">
              <a:rPr lang="en-US" smtClean="0"/>
              <a:pPr>
                <a:defRPr/>
              </a:pPr>
              <a:t>22</a:t>
            </a:fld>
            <a:endParaRPr lang="en-US" dirty="0"/>
          </a:p>
        </p:txBody>
      </p:sp>
      <p:pic>
        <p:nvPicPr>
          <p:cNvPr id="5" name="Picture 2" descr="F:\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317" y="1567528"/>
            <a:ext cx="3538728" cy="22664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91693" y="3856238"/>
            <a:ext cx="3275215" cy="215444"/>
          </a:xfrm>
          <a:prstGeom prst="rect">
            <a:avLst/>
          </a:prstGeom>
          <a:noFill/>
        </p:spPr>
        <p:txBody>
          <a:bodyPr wrap="square" rtlCol="0">
            <a:spAutoFit/>
          </a:bodyPr>
          <a:lstStyle/>
          <a:p>
            <a:r>
              <a:rPr lang="en-US" sz="800" dirty="0" smtClean="0">
                <a:latin typeface="+mn-lt"/>
              </a:rPr>
              <a:t>Source</a:t>
            </a:r>
            <a:r>
              <a:rPr lang="sr-Latn-RS" sz="800" dirty="0" smtClean="0">
                <a:latin typeface="+mn-lt"/>
              </a:rPr>
              <a:t>: NBS, www.nbs.rs</a:t>
            </a:r>
            <a:endParaRPr lang="en-US" sz="800" noProof="1">
              <a:latin typeface="+mn-lt"/>
            </a:endParaRPr>
          </a:p>
        </p:txBody>
      </p:sp>
    </p:spTree>
    <p:extLst>
      <p:ext uri="{BB962C8B-B14F-4D97-AF65-F5344CB8AC3E}">
        <p14:creationId xmlns:p14="http://schemas.microsoft.com/office/powerpoint/2010/main" val="3001559843"/>
      </p:ext>
    </p:extLst>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5534"/>
            <a:ext cx="8229600" cy="567000"/>
          </a:xfrm>
        </p:spPr>
        <p:txBody>
          <a:bodyPr/>
          <a:lstStyle/>
          <a:p>
            <a:r>
              <a:rPr lang="sr-Cyrl-RS" sz="2800" b="1" dirty="0"/>
              <a:t>The main channels for the NPLs </a:t>
            </a:r>
            <a:r>
              <a:rPr lang="sr-Cyrl-RS" sz="2800" b="1" dirty="0" smtClean="0"/>
              <a:t>reduction</a:t>
            </a:r>
            <a:endParaRPr lang="en-US" b="1" dirty="0"/>
          </a:p>
        </p:txBody>
      </p:sp>
      <p:sp>
        <p:nvSpPr>
          <p:cNvPr id="4" name="Content Placeholder 3"/>
          <p:cNvSpPr>
            <a:spLocks noGrp="1"/>
          </p:cNvSpPr>
          <p:nvPr>
            <p:ph idx="1"/>
          </p:nvPr>
        </p:nvSpPr>
        <p:spPr>
          <a:xfrm>
            <a:off x="467591" y="1122929"/>
            <a:ext cx="8071658" cy="1262495"/>
          </a:xfrm>
        </p:spPr>
        <p:txBody>
          <a:bodyPr/>
          <a:lstStyle/>
          <a:p>
            <a:pPr marL="0" indent="0">
              <a:buNone/>
            </a:pPr>
            <a:r>
              <a:rPr lang="en-US" sz="1300" dirty="0" smtClean="0"/>
              <a:t>Several </a:t>
            </a:r>
            <a:r>
              <a:rPr lang="en-US" sz="1300" dirty="0"/>
              <a:t>factors contributed to significant decrease of the level of NPLs in the previous </a:t>
            </a:r>
            <a:r>
              <a:rPr lang="en-US" sz="1300" dirty="0" smtClean="0"/>
              <a:t>three-year </a:t>
            </a:r>
            <a:r>
              <a:rPr lang="en-US" sz="1300" dirty="0"/>
              <a:t>period: </a:t>
            </a:r>
          </a:p>
          <a:p>
            <a:pPr marL="160338" indent="-160338"/>
            <a:r>
              <a:rPr lang="en-US" sz="1300" dirty="0"/>
              <a:t>write-offs of claims, </a:t>
            </a:r>
          </a:p>
          <a:p>
            <a:pPr marL="160338" indent="-160338"/>
            <a:r>
              <a:rPr lang="en-US" sz="1300" dirty="0"/>
              <a:t>cession or sale of claims, </a:t>
            </a:r>
          </a:p>
          <a:p>
            <a:pPr marL="160338" indent="-160338"/>
            <a:r>
              <a:rPr lang="en-US" sz="1300" dirty="0"/>
              <a:t>repayment and settlement and,</a:t>
            </a:r>
          </a:p>
          <a:p>
            <a:pPr marL="160338" indent="-160338"/>
            <a:r>
              <a:rPr lang="en-US" sz="1300" dirty="0" smtClean="0"/>
              <a:t>to </a:t>
            </a:r>
            <a:r>
              <a:rPr lang="en-US" sz="1300" dirty="0"/>
              <a:t>a lesser extent, restructuring of claims</a:t>
            </a:r>
            <a:r>
              <a:rPr lang="en-US" sz="1300" dirty="0" smtClean="0"/>
              <a:t>.</a:t>
            </a:r>
            <a:endParaRPr lang="en-US" sz="1300" dirty="0"/>
          </a:p>
        </p:txBody>
      </p:sp>
      <p:pic>
        <p:nvPicPr>
          <p:cNvPr id="4098" name="Picture 2" descr="F:\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8181" y="2663683"/>
            <a:ext cx="5309616" cy="202077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71088" y="2385422"/>
            <a:ext cx="4487632" cy="338554"/>
          </a:xfrm>
          <a:prstGeom prst="rect">
            <a:avLst/>
          </a:prstGeom>
          <a:noFill/>
        </p:spPr>
        <p:txBody>
          <a:bodyPr wrap="square" rtlCol="0">
            <a:spAutoFit/>
          </a:bodyPr>
          <a:lstStyle/>
          <a:p>
            <a:pPr algn="ctr"/>
            <a:r>
              <a:rPr lang="sr-Latn-RS" sz="1600" dirty="0" smtClean="0">
                <a:latin typeface="+mn-lt"/>
              </a:rPr>
              <a:t>Structure of the reduction of NPLs in EUR</a:t>
            </a:r>
            <a:r>
              <a:rPr lang="en-US" sz="1600" dirty="0" smtClean="0">
                <a:latin typeface="+mn-lt"/>
              </a:rPr>
              <a:t> mil.</a:t>
            </a:r>
            <a:endParaRPr lang="en-US" sz="1600" noProof="1">
              <a:latin typeface="+mn-lt"/>
            </a:endParaRPr>
          </a:p>
        </p:txBody>
      </p:sp>
      <p:sp>
        <p:nvSpPr>
          <p:cNvPr id="7" name="TextBox 6"/>
          <p:cNvSpPr txBox="1"/>
          <p:nvPr/>
        </p:nvSpPr>
        <p:spPr>
          <a:xfrm>
            <a:off x="1442107" y="4566596"/>
            <a:ext cx="3275215" cy="215444"/>
          </a:xfrm>
          <a:prstGeom prst="rect">
            <a:avLst/>
          </a:prstGeom>
          <a:noFill/>
        </p:spPr>
        <p:txBody>
          <a:bodyPr wrap="square" rtlCol="0">
            <a:spAutoFit/>
          </a:bodyPr>
          <a:lstStyle/>
          <a:p>
            <a:r>
              <a:rPr lang="en-US" sz="800" dirty="0" smtClean="0">
                <a:latin typeface="+mn-lt"/>
              </a:rPr>
              <a:t>Source</a:t>
            </a:r>
            <a:r>
              <a:rPr lang="sr-Latn-RS" sz="800" dirty="0" smtClean="0">
                <a:latin typeface="+mn-lt"/>
              </a:rPr>
              <a:t>: NBS, www.nbs.rs</a:t>
            </a:r>
            <a:endParaRPr lang="en-US" sz="800" noProof="1">
              <a:latin typeface="+mn-lt"/>
            </a:endParaRPr>
          </a:p>
        </p:txBody>
      </p:sp>
      <p:sp>
        <p:nvSpPr>
          <p:cNvPr id="8" name="TextBox 7"/>
          <p:cNvSpPr txBox="1"/>
          <p:nvPr/>
        </p:nvSpPr>
        <p:spPr>
          <a:xfrm>
            <a:off x="1585502" y="2721264"/>
            <a:ext cx="714895" cy="138499"/>
          </a:xfrm>
          <a:prstGeom prst="rect">
            <a:avLst/>
          </a:prstGeom>
          <a:solidFill>
            <a:schemeClr val="bg1"/>
          </a:solidFill>
        </p:spPr>
        <p:txBody>
          <a:bodyPr wrap="square" tIns="0" bIns="0" rtlCol="0">
            <a:spAutoFit/>
          </a:bodyPr>
          <a:lstStyle/>
          <a:p>
            <a:pPr algn="ctr"/>
            <a:r>
              <a:rPr lang="sr-Latn-RS" sz="900" dirty="0" smtClean="0">
                <a:latin typeface="+mn-lt"/>
              </a:rPr>
              <a:t>3,629</a:t>
            </a:r>
            <a:endParaRPr lang="en-US" sz="900" noProof="1">
              <a:latin typeface="+mn-lt"/>
            </a:endParaRPr>
          </a:p>
        </p:txBody>
      </p:sp>
      <p:sp>
        <p:nvSpPr>
          <p:cNvPr id="9" name="TextBox 8"/>
          <p:cNvSpPr txBox="1"/>
          <p:nvPr/>
        </p:nvSpPr>
        <p:spPr>
          <a:xfrm>
            <a:off x="2475239" y="2744521"/>
            <a:ext cx="714895" cy="138499"/>
          </a:xfrm>
          <a:prstGeom prst="rect">
            <a:avLst/>
          </a:prstGeom>
          <a:solidFill>
            <a:schemeClr val="bg1"/>
          </a:solidFill>
        </p:spPr>
        <p:txBody>
          <a:bodyPr wrap="square" tIns="0" bIns="0" rtlCol="0">
            <a:spAutoFit/>
          </a:bodyPr>
          <a:lstStyle/>
          <a:p>
            <a:pPr algn="ctr"/>
            <a:r>
              <a:rPr lang="en-US" sz="900" dirty="0" smtClean="0">
                <a:latin typeface="+mn-lt"/>
              </a:rPr>
              <a:t>1,500</a:t>
            </a:r>
            <a:endParaRPr lang="en-US" sz="900" noProof="1">
              <a:latin typeface="+mn-lt"/>
            </a:endParaRPr>
          </a:p>
        </p:txBody>
      </p:sp>
      <p:sp>
        <p:nvSpPr>
          <p:cNvPr id="10" name="TextBox 9"/>
          <p:cNvSpPr txBox="1"/>
          <p:nvPr/>
        </p:nvSpPr>
        <p:spPr>
          <a:xfrm>
            <a:off x="3353757" y="3358796"/>
            <a:ext cx="714895" cy="138499"/>
          </a:xfrm>
          <a:prstGeom prst="rect">
            <a:avLst/>
          </a:prstGeom>
          <a:solidFill>
            <a:schemeClr val="bg1"/>
          </a:solidFill>
        </p:spPr>
        <p:txBody>
          <a:bodyPr wrap="square" tIns="0" bIns="0" rtlCol="0">
            <a:spAutoFit/>
          </a:bodyPr>
          <a:lstStyle/>
          <a:p>
            <a:pPr algn="ctr"/>
            <a:r>
              <a:rPr lang="en-US" sz="900" dirty="0" smtClean="0">
                <a:latin typeface="+mn-lt"/>
              </a:rPr>
              <a:t>717</a:t>
            </a:r>
            <a:endParaRPr lang="en-US" sz="900" noProof="1">
              <a:latin typeface="+mn-lt"/>
            </a:endParaRPr>
          </a:p>
        </p:txBody>
      </p:sp>
      <p:sp>
        <p:nvSpPr>
          <p:cNvPr id="12" name="TextBox 11"/>
          <p:cNvSpPr txBox="1"/>
          <p:nvPr/>
        </p:nvSpPr>
        <p:spPr>
          <a:xfrm>
            <a:off x="5127618" y="3674074"/>
            <a:ext cx="714895" cy="138499"/>
          </a:xfrm>
          <a:prstGeom prst="rect">
            <a:avLst/>
          </a:prstGeom>
          <a:solidFill>
            <a:schemeClr val="bg1"/>
          </a:solidFill>
        </p:spPr>
        <p:txBody>
          <a:bodyPr wrap="square" tIns="0" bIns="0" rtlCol="0">
            <a:spAutoFit/>
          </a:bodyPr>
          <a:lstStyle/>
          <a:p>
            <a:pPr algn="ctr"/>
            <a:r>
              <a:rPr lang="en-US" sz="900" dirty="0" smtClean="0">
                <a:latin typeface="+mn-lt"/>
              </a:rPr>
              <a:t>272</a:t>
            </a:r>
            <a:endParaRPr lang="en-US" sz="900" noProof="1">
              <a:latin typeface="+mn-lt"/>
            </a:endParaRPr>
          </a:p>
        </p:txBody>
      </p:sp>
      <p:sp>
        <p:nvSpPr>
          <p:cNvPr id="13" name="TextBox 12"/>
          <p:cNvSpPr txBox="1"/>
          <p:nvPr/>
        </p:nvSpPr>
        <p:spPr>
          <a:xfrm>
            <a:off x="6000522" y="3744280"/>
            <a:ext cx="714895" cy="138499"/>
          </a:xfrm>
          <a:prstGeom prst="rect">
            <a:avLst/>
          </a:prstGeom>
          <a:solidFill>
            <a:schemeClr val="bg1"/>
          </a:solidFill>
        </p:spPr>
        <p:txBody>
          <a:bodyPr wrap="square" tIns="0" bIns="0" rtlCol="0">
            <a:spAutoFit/>
          </a:bodyPr>
          <a:lstStyle/>
          <a:p>
            <a:pPr algn="ctr"/>
            <a:r>
              <a:rPr lang="en-US" sz="900" dirty="0" smtClean="0">
                <a:latin typeface="+mn-lt"/>
              </a:rPr>
              <a:t>1,198</a:t>
            </a:r>
            <a:endParaRPr lang="en-US" sz="900" noProof="1">
              <a:latin typeface="+mn-lt"/>
            </a:endParaRPr>
          </a:p>
        </p:txBody>
      </p:sp>
      <p:sp>
        <p:nvSpPr>
          <p:cNvPr id="3" name="Slide Number Placeholder 2"/>
          <p:cNvSpPr>
            <a:spLocks noGrp="1"/>
          </p:cNvSpPr>
          <p:nvPr>
            <p:ph type="sldNum" sz="quarter" idx="10"/>
          </p:nvPr>
        </p:nvSpPr>
        <p:spPr/>
        <p:txBody>
          <a:bodyPr/>
          <a:lstStyle/>
          <a:p>
            <a:pPr>
              <a:defRPr/>
            </a:pPr>
            <a:fld id="{D38DB276-705E-44F0-8736-8BF247823975}" type="slidenum">
              <a:rPr lang="en-US" smtClean="0"/>
              <a:pPr>
                <a:defRPr/>
              </a:pPr>
              <a:t>23</a:t>
            </a:fld>
            <a:endParaRPr lang="en-US" dirty="0"/>
          </a:p>
        </p:txBody>
      </p:sp>
      <p:sp>
        <p:nvSpPr>
          <p:cNvPr id="14" name="TextBox 13"/>
          <p:cNvSpPr txBox="1"/>
          <p:nvPr/>
        </p:nvSpPr>
        <p:spPr>
          <a:xfrm>
            <a:off x="4206823" y="3617552"/>
            <a:ext cx="714895" cy="138499"/>
          </a:xfrm>
          <a:prstGeom prst="rect">
            <a:avLst/>
          </a:prstGeom>
          <a:solidFill>
            <a:schemeClr val="bg1"/>
          </a:solidFill>
        </p:spPr>
        <p:txBody>
          <a:bodyPr wrap="square" tIns="0" bIns="0" rtlCol="0">
            <a:spAutoFit/>
          </a:bodyPr>
          <a:lstStyle/>
          <a:p>
            <a:pPr algn="ctr"/>
            <a:r>
              <a:rPr lang="en-US" sz="900" dirty="0" smtClean="0">
                <a:latin typeface="+mn-lt"/>
              </a:rPr>
              <a:t>60</a:t>
            </a:r>
            <a:endParaRPr lang="en-US" sz="900" noProof="1">
              <a:latin typeface="+mn-lt"/>
            </a:endParaRPr>
          </a:p>
        </p:txBody>
      </p:sp>
    </p:spTree>
    <p:extLst>
      <p:ext uri="{BB962C8B-B14F-4D97-AF65-F5344CB8AC3E}">
        <p14:creationId xmlns:p14="http://schemas.microsoft.com/office/powerpoint/2010/main" val="80636379"/>
      </p:ext>
    </p:extLst>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5534"/>
            <a:ext cx="8229600" cy="567000"/>
          </a:xfrm>
        </p:spPr>
        <p:txBody>
          <a:bodyPr/>
          <a:lstStyle/>
          <a:p>
            <a:pPr lvl="0"/>
            <a:r>
              <a:rPr lang="en-US" b="1" dirty="0" smtClean="0"/>
              <a:t/>
            </a:r>
            <a:br>
              <a:rPr lang="en-US" b="1" dirty="0" smtClean="0"/>
            </a:br>
            <a:r>
              <a:rPr lang="en-US" b="1" dirty="0" smtClean="0"/>
              <a:t>Receivables </a:t>
            </a:r>
            <a:r>
              <a:rPr lang="en-US" b="1" dirty="0" smtClean="0"/>
              <a:t>write-offs </a:t>
            </a:r>
            <a:r>
              <a:rPr lang="en-US" b="1" dirty="0"/>
              <a:t/>
            </a:r>
            <a:br>
              <a:rPr lang="en-US" b="1" dirty="0"/>
            </a:br>
            <a:endParaRPr lang="sr-Cyrl-RS" b="1" dirty="0"/>
          </a:p>
        </p:txBody>
      </p:sp>
      <p:sp>
        <p:nvSpPr>
          <p:cNvPr id="3" name="Content Placeholder 2"/>
          <p:cNvSpPr>
            <a:spLocks noGrp="1"/>
          </p:cNvSpPr>
          <p:nvPr>
            <p:ph idx="1"/>
          </p:nvPr>
        </p:nvSpPr>
        <p:spPr>
          <a:xfrm>
            <a:off x="457200" y="1568002"/>
            <a:ext cx="8229600" cy="2397183"/>
          </a:xfrm>
        </p:spPr>
        <p:txBody>
          <a:bodyPr/>
          <a:lstStyle/>
          <a:p>
            <a:pPr lvl="0">
              <a:spcBef>
                <a:spcPts val="2400"/>
              </a:spcBef>
            </a:pPr>
            <a:r>
              <a:rPr lang="sr-Cyrl-RS" sz="1600" dirty="0" smtClean="0"/>
              <a:t>Although </a:t>
            </a:r>
            <a:r>
              <a:rPr lang="sr-Latn-RS" sz="1600" dirty="0" smtClean="0"/>
              <a:t>the </a:t>
            </a:r>
            <a:r>
              <a:rPr lang="sr-Cyrl-RS" sz="1600" dirty="0" smtClean="0"/>
              <a:t>NBS </a:t>
            </a:r>
            <a:r>
              <a:rPr lang="sr-Cyrl-RS" sz="1600" dirty="0"/>
              <a:t>Action Plan was accomplished</a:t>
            </a:r>
            <a:r>
              <a:rPr lang="sr-Cyrl-RS" sz="1600" dirty="0" smtClean="0"/>
              <a:t>,</a:t>
            </a:r>
            <a:r>
              <a:rPr lang="sr-Latn-RS" sz="1600" dirty="0" smtClean="0"/>
              <a:t> the</a:t>
            </a:r>
            <a:r>
              <a:rPr lang="sr-Cyrl-RS" sz="1600" dirty="0" smtClean="0"/>
              <a:t> </a:t>
            </a:r>
            <a:r>
              <a:rPr lang="sr-Cyrl-RS" sz="1600" dirty="0"/>
              <a:t>NBS undertakes additional regulatory steps aiming to encourage the banks to resolve NPLs more efficiently and to establish a system that will prevent the accumulation of </a:t>
            </a:r>
            <a:r>
              <a:rPr lang="sr-Cyrl-RS" sz="1600" dirty="0" smtClean="0"/>
              <a:t>NPLs</a:t>
            </a:r>
            <a:r>
              <a:rPr lang="en-US" sz="1600" dirty="0" smtClean="0"/>
              <a:t> -</a:t>
            </a:r>
            <a:r>
              <a:rPr lang="sr-Cyrl-RS" sz="1600" baseline="30000" dirty="0"/>
              <a:t> </a:t>
            </a:r>
            <a:r>
              <a:rPr lang="sr-Cyrl-RS" sz="1600" dirty="0"/>
              <a:t>Introducing the obligatory write-offs of NPLs which are fully </a:t>
            </a:r>
            <a:r>
              <a:rPr lang="sr-Cyrl-RS" sz="1600" dirty="0" smtClean="0"/>
              <a:t>impaired</a:t>
            </a:r>
            <a:endParaRPr lang="en-US" sz="1600" dirty="0"/>
          </a:p>
          <a:p>
            <a:pPr lvl="0">
              <a:spcBef>
                <a:spcPts val="2400"/>
              </a:spcBef>
            </a:pPr>
            <a:r>
              <a:rPr lang="en-US" sz="1600" dirty="0" smtClean="0"/>
              <a:t>Owing </a:t>
            </a:r>
            <a:r>
              <a:rPr lang="en-US" sz="1600" dirty="0"/>
              <a:t>to the amendments of the legal regulation which provides more favorable tax treatment of the write-off (loan write-off is recognized as expenditure under certain circumstances) and primarily by the application of the Decision on accounting write-off of balance assets, </a:t>
            </a:r>
            <a:r>
              <a:rPr lang="en-US" sz="1600" dirty="0" smtClean="0"/>
              <a:t>the </a:t>
            </a:r>
            <a:r>
              <a:rPr lang="en-US" sz="1600" dirty="0"/>
              <a:t>amount of written-off NPLs in the observed period amounted to </a:t>
            </a:r>
            <a:r>
              <a:rPr lang="en-US" sz="1600" dirty="0" smtClean="0"/>
              <a:t>1,5 billion </a:t>
            </a:r>
            <a:r>
              <a:rPr lang="en-US" sz="1600" dirty="0" smtClean="0"/>
              <a:t>EUR</a:t>
            </a:r>
            <a:endParaRPr lang="sr-Latn-RS" sz="1600" dirty="0" smtClean="0"/>
          </a:p>
        </p:txBody>
      </p:sp>
      <p:sp>
        <p:nvSpPr>
          <p:cNvPr id="4" name="Slide Number Placeholder 3"/>
          <p:cNvSpPr>
            <a:spLocks noGrp="1"/>
          </p:cNvSpPr>
          <p:nvPr>
            <p:ph type="sldNum" sz="quarter" idx="10"/>
          </p:nvPr>
        </p:nvSpPr>
        <p:spPr/>
        <p:txBody>
          <a:bodyPr/>
          <a:lstStyle/>
          <a:p>
            <a:pPr>
              <a:defRPr/>
            </a:pPr>
            <a:fld id="{D38DB276-705E-44F0-8736-8BF247823975}" type="slidenum">
              <a:rPr lang="en-US" smtClean="0"/>
              <a:pPr>
                <a:defRPr/>
              </a:pPr>
              <a:t>24</a:t>
            </a:fld>
            <a:endParaRPr lang="en-US" dirty="0"/>
          </a:p>
        </p:txBody>
      </p:sp>
    </p:spTree>
    <p:extLst>
      <p:ext uri="{BB962C8B-B14F-4D97-AF65-F5344CB8AC3E}">
        <p14:creationId xmlns:p14="http://schemas.microsoft.com/office/powerpoint/2010/main" val="3905103160"/>
      </p:ext>
    </p:extLst>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5534"/>
            <a:ext cx="8229600" cy="567000"/>
          </a:xfrm>
        </p:spPr>
        <p:txBody>
          <a:bodyPr/>
          <a:lstStyle/>
          <a:p>
            <a:r>
              <a:rPr lang="en-US" sz="2800" dirty="0" smtClean="0"/>
              <a:t/>
            </a:r>
            <a:br>
              <a:rPr lang="en-US" sz="2800" dirty="0" smtClean="0"/>
            </a:br>
            <a:r>
              <a:rPr lang="en-US" sz="2800" b="1" dirty="0"/>
              <a:t>Cession or sale of </a:t>
            </a:r>
            <a:r>
              <a:rPr lang="en-US" sz="2800" b="1" dirty="0" smtClean="0"/>
              <a:t>claims </a:t>
            </a:r>
            <a:r>
              <a:rPr lang="en-US" sz="2800" b="1" dirty="0"/>
              <a:t/>
            </a:r>
            <a:br>
              <a:rPr lang="en-US" sz="2800" b="1" dirty="0"/>
            </a:br>
            <a:endParaRPr lang="sr-Cyrl-RS" sz="2800" b="1" dirty="0"/>
          </a:p>
        </p:txBody>
      </p:sp>
      <p:sp>
        <p:nvSpPr>
          <p:cNvPr id="3" name="Content Placeholder 2"/>
          <p:cNvSpPr>
            <a:spLocks noGrp="1"/>
          </p:cNvSpPr>
          <p:nvPr>
            <p:ph idx="1"/>
          </p:nvPr>
        </p:nvSpPr>
        <p:spPr>
          <a:xfrm>
            <a:off x="444760" y="1387178"/>
            <a:ext cx="8229600" cy="2911115"/>
          </a:xfrm>
        </p:spPr>
        <p:txBody>
          <a:bodyPr/>
          <a:lstStyle/>
          <a:p>
            <a:pPr marL="161925" lvl="0" indent="-161925">
              <a:spcBef>
                <a:spcPts val="1200"/>
              </a:spcBef>
              <a:tabLst>
                <a:tab pos="87313" algn="l"/>
              </a:tabLst>
            </a:pPr>
            <a:r>
              <a:rPr lang="en-US" sz="1700" b="1" dirty="0"/>
              <a:t>Cession (sale of claims). </a:t>
            </a:r>
            <a:r>
              <a:rPr lang="en-US" sz="1700" dirty="0"/>
              <a:t>The increase of the number and volume of transactions at the market of NPLs is noticeable. </a:t>
            </a:r>
            <a:r>
              <a:rPr lang="en-US" sz="1700" dirty="0" smtClean="0"/>
              <a:t>In </a:t>
            </a:r>
            <a:r>
              <a:rPr lang="en-US" sz="1700" dirty="0"/>
              <a:t>the observed period net amount of claims of banks sold to parties outside banking sector reached </a:t>
            </a:r>
            <a:r>
              <a:rPr lang="en-US" sz="1700" dirty="0" smtClean="0"/>
              <a:t>717 million </a:t>
            </a:r>
            <a:r>
              <a:rPr lang="en-US" sz="1700" dirty="0" smtClean="0"/>
              <a:t>EUR </a:t>
            </a:r>
            <a:endParaRPr lang="sr-Cyrl-RS" sz="1700" dirty="0"/>
          </a:p>
          <a:p>
            <a:pPr marL="161925" indent="-161925">
              <a:spcBef>
                <a:spcPts val="1200"/>
              </a:spcBef>
              <a:tabLst>
                <a:tab pos="87313" algn="l"/>
              </a:tabLst>
            </a:pPr>
            <a:r>
              <a:rPr lang="en-US" sz="1700" b="1" dirty="0" smtClean="0"/>
              <a:t>Collection </a:t>
            </a:r>
            <a:r>
              <a:rPr lang="en-US" sz="1700" b="1" dirty="0"/>
              <a:t>of claims</a:t>
            </a:r>
            <a:r>
              <a:rPr lang="en-US" sz="1700" dirty="0"/>
              <a:t>. In the observed three-year period the total amount of collected claims was </a:t>
            </a:r>
            <a:r>
              <a:rPr lang="en-US" sz="1700" dirty="0" smtClean="0"/>
              <a:t>2.042 million EUR. </a:t>
            </a:r>
            <a:r>
              <a:rPr lang="en-US" sz="1700" dirty="0"/>
              <a:t>In the same period the increase on the basis of new NPLs in the amount of </a:t>
            </a:r>
            <a:r>
              <a:rPr lang="en-US" sz="1700" dirty="0" smtClean="0"/>
              <a:t>2.102 million EUR. Net NPL – 60 million </a:t>
            </a:r>
            <a:r>
              <a:rPr lang="en-US" sz="1700" dirty="0" smtClean="0"/>
              <a:t>EUR</a:t>
            </a:r>
            <a:endParaRPr lang="sr-Cyrl-RS" sz="1700" dirty="0"/>
          </a:p>
          <a:p>
            <a:pPr marL="161925" indent="-161925">
              <a:spcBef>
                <a:spcPts val="1200"/>
              </a:spcBef>
              <a:tabLst>
                <a:tab pos="87313" algn="l"/>
              </a:tabLst>
            </a:pPr>
            <a:r>
              <a:rPr lang="en-US" sz="1700" b="1" dirty="0" smtClean="0"/>
              <a:t>Economic </a:t>
            </a:r>
            <a:r>
              <a:rPr lang="en-US" sz="1700" b="1" dirty="0"/>
              <a:t>recovery</a:t>
            </a:r>
            <a:r>
              <a:rPr lang="en-US" sz="1700" dirty="0"/>
              <a:t>. The share of NPLs has the fastest decrease in sectors with the biggest growth of activities (construction engineering, agriculture, industry, trade). This decrease was the most prominent in construction </a:t>
            </a:r>
            <a:r>
              <a:rPr lang="en-US" sz="1700" dirty="0" smtClean="0"/>
              <a:t>engineering</a:t>
            </a:r>
            <a:endParaRPr lang="sr-Cyrl-RS" sz="1700" dirty="0"/>
          </a:p>
          <a:p>
            <a:pPr>
              <a:spcBef>
                <a:spcPts val="1200"/>
              </a:spcBef>
            </a:pPr>
            <a:endParaRPr lang="sr-Cyrl-RS" sz="1700" dirty="0"/>
          </a:p>
        </p:txBody>
      </p:sp>
      <p:sp>
        <p:nvSpPr>
          <p:cNvPr id="4" name="Slide Number Placeholder 3"/>
          <p:cNvSpPr>
            <a:spLocks noGrp="1"/>
          </p:cNvSpPr>
          <p:nvPr>
            <p:ph type="sldNum" sz="quarter" idx="10"/>
          </p:nvPr>
        </p:nvSpPr>
        <p:spPr/>
        <p:txBody>
          <a:bodyPr/>
          <a:lstStyle/>
          <a:p>
            <a:pPr>
              <a:defRPr/>
            </a:pPr>
            <a:fld id="{D38DB276-705E-44F0-8736-8BF247823975}" type="slidenum">
              <a:rPr lang="en-US" smtClean="0"/>
              <a:pPr>
                <a:defRPr/>
              </a:pPr>
              <a:t>25</a:t>
            </a:fld>
            <a:endParaRPr lang="en-US" dirty="0"/>
          </a:p>
        </p:txBody>
      </p:sp>
    </p:spTree>
    <p:extLst>
      <p:ext uri="{BB962C8B-B14F-4D97-AF65-F5344CB8AC3E}">
        <p14:creationId xmlns:p14="http://schemas.microsoft.com/office/powerpoint/2010/main" val="3430216039"/>
      </p:ext>
    </p:extLst>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5534"/>
            <a:ext cx="8229600" cy="567000"/>
          </a:xfrm>
        </p:spPr>
        <p:txBody>
          <a:bodyPr/>
          <a:lstStyle/>
          <a:p>
            <a:r>
              <a:rPr lang="en-US" sz="2800" b="1" dirty="0" smtClean="0"/>
              <a:t>Total </a:t>
            </a:r>
            <a:r>
              <a:rPr lang="en-US" sz="2800" b="1" dirty="0"/>
              <a:t>amount of sold </a:t>
            </a:r>
            <a:r>
              <a:rPr lang="en-US" sz="2800" b="1" dirty="0" smtClean="0"/>
              <a:t>claims</a:t>
            </a:r>
            <a:endParaRPr lang="sr-Cyrl-RS" dirty="0"/>
          </a:p>
        </p:txBody>
      </p:sp>
      <p:sp>
        <p:nvSpPr>
          <p:cNvPr id="3" name="Content Placeholder 2"/>
          <p:cNvSpPr>
            <a:spLocks noGrp="1"/>
          </p:cNvSpPr>
          <p:nvPr>
            <p:ph idx="1"/>
          </p:nvPr>
        </p:nvSpPr>
        <p:spPr>
          <a:xfrm>
            <a:off x="457200" y="1437175"/>
            <a:ext cx="8229600" cy="2284961"/>
          </a:xfrm>
        </p:spPr>
        <p:txBody>
          <a:bodyPr/>
          <a:lstStyle/>
          <a:p>
            <a:endParaRPr lang="en-US" sz="2000" b="1" dirty="0" smtClean="0"/>
          </a:p>
          <a:p>
            <a:pPr marL="266700" indent="-266700"/>
            <a:r>
              <a:rPr lang="en-US" sz="2000" dirty="0" smtClean="0"/>
              <a:t>An </a:t>
            </a:r>
            <a:r>
              <a:rPr lang="en-US" sz="2000" dirty="0"/>
              <a:t>important indicator of success of the Strategy in the segment of the development of the market of NPLs in Serbia is also the total amount of sold claims, balance and off-balance, to parties outside and in the banking sector, which amounted to </a:t>
            </a:r>
            <a:r>
              <a:rPr lang="en-US" sz="2000" dirty="0" smtClean="0"/>
              <a:t>1.651 million EUR </a:t>
            </a:r>
            <a:r>
              <a:rPr lang="en-US" sz="2000" dirty="0"/>
              <a:t>in the observed three-year period. Out of this amount, 81 percent of claims were sold to persons outside banking sector </a:t>
            </a:r>
            <a:r>
              <a:rPr lang="en-US" sz="2000" dirty="0" smtClean="0"/>
              <a:t>(1.331 million EUR</a:t>
            </a:r>
            <a:r>
              <a:rPr lang="en-US" sz="2000" dirty="0" smtClean="0"/>
              <a:t>)</a:t>
            </a:r>
            <a:endParaRPr lang="sr-Cyrl-RS" sz="2000" dirty="0"/>
          </a:p>
        </p:txBody>
      </p:sp>
      <p:sp>
        <p:nvSpPr>
          <p:cNvPr id="4" name="Slide Number Placeholder 3"/>
          <p:cNvSpPr>
            <a:spLocks noGrp="1"/>
          </p:cNvSpPr>
          <p:nvPr>
            <p:ph type="sldNum" sz="quarter" idx="10"/>
          </p:nvPr>
        </p:nvSpPr>
        <p:spPr/>
        <p:txBody>
          <a:bodyPr/>
          <a:lstStyle/>
          <a:p>
            <a:pPr>
              <a:defRPr/>
            </a:pPr>
            <a:fld id="{D38DB276-705E-44F0-8736-8BF247823975}" type="slidenum">
              <a:rPr lang="en-US" smtClean="0"/>
              <a:pPr>
                <a:defRPr/>
              </a:pPr>
              <a:t>26</a:t>
            </a:fld>
            <a:endParaRPr lang="en-US" dirty="0"/>
          </a:p>
        </p:txBody>
      </p:sp>
    </p:spTree>
    <p:extLst>
      <p:ext uri="{BB962C8B-B14F-4D97-AF65-F5344CB8AC3E}">
        <p14:creationId xmlns:p14="http://schemas.microsoft.com/office/powerpoint/2010/main" val="2704468998"/>
      </p:ext>
    </p:ext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97195"/>
            <a:ext cx="8229600" cy="3394472"/>
          </a:xfrm>
        </p:spPr>
        <p:txBody>
          <a:bodyPr/>
          <a:lstStyle/>
          <a:p>
            <a:endParaRPr lang="en-US" dirty="0" smtClean="0"/>
          </a:p>
          <a:p>
            <a:endParaRPr lang="en-US" dirty="0"/>
          </a:p>
          <a:p>
            <a:endParaRPr lang="en-US" dirty="0" smtClean="0"/>
          </a:p>
          <a:p>
            <a:pPr marL="0" indent="0">
              <a:buNone/>
            </a:pPr>
            <a:r>
              <a:rPr lang="sr-Latn-RS" b="1" dirty="0" smtClean="0"/>
              <a:t>Next </a:t>
            </a:r>
            <a:r>
              <a:rPr lang="sr-Latn-RS" b="1" dirty="0"/>
              <a:t>steps (NPL Program</a:t>
            </a:r>
            <a:r>
              <a:rPr lang="en-US" b="1" dirty="0"/>
              <a:t>/</a:t>
            </a:r>
            <a:r>
              <a:rPr lang="sr-Latn-RS" b="1" dirty="0"/>
              <a:t>2018-2020)</a:t>
            </a:r>
            <a:endParaRPr lang="sr-Cyrl-RS" b="1" dirty="0"/>
          </a:p>
          <a:p>
            <a:endParaRPr lang="sr-Cyrl-RS" dirty="0"/>
          </a:p>
        </p:txBody>
      </p:sp>
      <p:sp>
        <p:nvSpPr>
          <p:cNvPr id="4" name="Slide Number Placeholder 3"/>
          <p:cNvSpPr>
            <a:spLocks noGrp="1"/>
          </p:cNvSpPr>
          <p:nvPr>
            <p:ph type="sldNum" sz="quarter" idx="10"/>
          </p:nvPr>
        </p:nvSpPr>
        <p:spPr/>
        <p:txBody>
          <a:bodyPr/>
          <a:lstStyle/>
          <a:p>
            <a:pPr>
              <a:defRPr/>
            </a:pPr>
            <a:fld id="{D38DB276-705E-44F0-8736-8BF247823975}" type="slidenum">
              <a:rPr lang="en-US" smtClean="0"/>
              <a:pPr>
                <a:defRPr/>
              </a:pPr>
              <a:t>27</a:t>
            </a:fld>
            <a:endParaRPr lang="en-US" dirty="0"/>
          </a:p>
        </p:txBody>
      </p:sp>
    </p:spTree>
    <p:extLst>
      <p:ext uri="{BB962C8B-B14F-4D97-AF65-F5344CB8AC3E}">
        <p14:creationId xmlns:p14="http://schemas.microsoft.com/office/powerpoint/2010/main" val="2428086226"/>
      </p:ext>
    </p:extLst>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5534"/>
            <a:ext cx="8229600" cy="648000"/>
          </a:xfrm>
        </p:spPr>
        <p:txBody>
          <a:bodyPr/>
          <a:lstStyle/>
          <a:p>
            <a:r>
              <a:rPr lang="en-US" sz="2400" b="1" dirty="0"/>
              <a:t>Key priorities and planned </a:t>
            </a:r>
            <a:r>
              <a:rPr lang="en-US" sz="2400" b="1" dirty="0" smtClean="0"/>
              <a:t>activities</a:t>
            </a:r>
            <a:br>
              <a:rPr lang="en-US" sz="2400" b="1" dirty="0" smtClean="0"/>
            </a:br>
            <a:r>
              <a:rPr lang="en-US" sz="2400" b="1" dirty="0" smtClean="0"/>
              <a:t>for </a:t>
            </a:r>
            <a:r>
              <a:rPr lang="en-US" sz="2400" b="1" dirty="0"/>
              <a:t>the period</a:t>
            </a:r>
            <a:r>
              <a:rPr lang="ru-RU" sz="2400" b="1" dirty="0"/>
              <a:t> 2018-2020 </a:t>
            </a:r>
            <a:endParaRPr lang="sr-Cyrl-RS" sz="2400" b="1" dirty="0"/>
          </a:p>
        </p:txBody>
      </p:sp>
      <p:sp>
        <p:nvSpPr>
          <p:cNvPr id="3" name="Content Placeholder 2"/>
          <p:cNvSpPr>
            <a:spLocks noGrp="1"/>
          </p:cNvSpPr>
          <p:nvPr>
            <p:ph idx="1"/>
          </p:nvPr>
        </p:nvSpPr>
        <p:spPr>
          <a:xfrm>
            <a:off x="482141" y="1396605"/>
            <a:ext cx="8071655" cy="2749435"/>
          </a:xfrm>
        </p:spPr>
        <p:txBody>
          <a:bodyPr/>
          <a:lstStyle/>
          <a:p>
            <a:pPr marL="0" indent="0">
              <a:buNone/>
            </a:pPr>
            <a:r>
              <a:rPr lang="en-US" sz="2100" dirty="0" smtClean="0">
                <a:cs typeface="Arial Narrow" panose="020B0604020202020204" pitchFamily="34" charset="0"/>
              </a:rPr>
              <a:t>In order to attain the fundamental goal, several crucial fields were identified and within these it is necessary to improve </a:t>
            </a:r>
            <a:r>
              <a:rPr lang="ru-RU" sz="2100" dirty="0" smtClean="0">
                <a:cs typeface="Arial Narrow" panose="020B0604020202020204" pitchFamily="34" charset="0"/>
              </a:rPr>
              <a:t>(</a:t>
            </a:r>
            <a:r>
              <a:rPr lang="ru-RU" sz="2100" dirty="0">
                <a:cs typeface="Arial Narrow" panose="020B0604020202020204" pitchFamily="34" charset="0"/>
              </a:rPr>
              <a:t>1) </a:t>
            </a:r>
            <a:r>
              <a:rPr lang="en-US" sz="2100" dirty="0" smtClean="0">
                <a:cs typeface="Arial Narrow" panose="020B0604020202020204" pitchFamily="34" charset="0"/>
              </a:rPr>
              <a:t>regulatory framework</a:t>
            </a:r>
            <a:r>
              <a:rPr lang="ru-RU" sz="2100" dirty="0" smtClean="0">
                <a:cs typeface="Arial Narrow" panose="020B0604020202020204" pitchFamily="34" charset="0"/>
              </a:rPr>
              <a:t>, </a:t>
            </a:r>
            <a:r>
              <a:rPr lang="ru-RU" sz="2100" dirty="0">
                <a:cs typeface="Arial Narrow" panose="020B0604020202020204" pitchFamily="34" charset="0"/>
              </a:rPr>
              <a:t>(2) </a:t>
            </a:r>
            <a:r>
              <a:rPr lang="en-US" sz="2100" dirty="0" smtClean="0">
                <a:cs typeface="Arial Narrow" panose="020B0604020202020204" pitchFamily="34" charset="0"/>
              </a:rPr>
              <a:t>enhancing institutional capacity </a:t>
            </a:r>
            <a:r>
              <a:rPr lang="ru-RU" sz="2100" dirty="0" smtClean="0">
                <a:cs typeface="Arial Narrow" panose="020B0604020202020204" pitchFamily="34" charset="0"/>
              </a:rPr>
              <a:t>(</a:t>
            </a:r>
            <a:r>
              <a:rPr lang="ru-RU" sz="2100" dirty="0">
                <a:cs typeface="Arial Narrow" panose="020B0604020202020204" pitchFamily="34" charset="0"/>
              </a:rPr>
              <a:t>3) </a:t>
            </a:r>
            <a:r>
              <a:rPr lang="en-US" sz="2100" dirty="0" smtClean="0">
                <a:cs typeface="Arial Narrow" panose="020B0604020202020204" pitchFamily="34" charset="0"/>
              </a:rPr>
              <a:t>implementation of regulations</a:t>
            </a:r>
            <a:r>
              <a:rPr lang="ru-RU" sz="2100" dirty="0" smtClean="0">
                <a:cs typeface="Arial Narrow" panose="020B0604020202020204" pitchFamily="34" charset="0"/>
              </a:rPr>
              <a:t>: </a:t>
            </a:r>
            <a:endParaRPr lang="ru-RU" sz="2100" dirty="0">
              <a:cs typeface="Arial Narrow" panose="020B0604020202020204" pitchFamily="34" charset="0"/>
            </a:endParaRPr>
          </a:p>
          <a:p>
            <a:pPr marL="733425" lvl="1" algn="just">
              <a:spcBef>
                <a:spcPts val="800"/>
              </a:spcBef>
              <a:buFont typeface="Arial" panose="020B0604020202020204" pitchFamily="34" charset="0"/>
              <a:buChar char="•"/>
            </a:pPr>
            <a:r>
              <a:rPr lang="en-US" sz="2100" dirty="0" smtClean="0">
                <a:cs typeface="Arial Narrow" panose="020B0604020202020204" pitchFamily="34" charset="0"/>
              </a:rPr>
              <a:t>Resolution of NPL</a:t>
            </a:r>
            <a:r>
              <a:rPr lang="sr-Latn-RS" sz="2100" dirty="0" smtClean="0">
                <a:cs typeface="Arial Narrow" panose="020B0604020202020204" pitchFamily="34" charset="0"/>
              </a:rPr>
              <a:t>s</a:t>
            </a:r>
            <a:r>
              <a:rPr lang="en-US" sz="2100" dirty="0" smtClean="0">
                <a:cs typeface="Arial Narrow" panose="020B0604020202020204" pitchFamily="34" charset="0"/>
              </a:rPr>
              <a:t> of banks in bankruptcy as well as claims in the name and for the account of the </a:t>
            </a:r>
            <a:r>
              <a:rPr lang="en-US" sz="2100" dirty="0" smtClean="0">
                <a:cs typeface="Arial Narrow" panose="020B0604020202020204" pitchFamily="34" charset="0"/>
              </a:rPr>
              <a:t>state</a:t>
            </a:r>
            <a:endParaRPr lang="ru-RU" sz="2100" dirty="0">
              <a:cs typeface="Arial Narrow" panose="020B0604020202020204" pitchFamily="34" charset="0"/>
            </a:endParaRPr>
          </a:p>
          <a:p>
            <a:pPr marL="733425" lvl="1" algn="just">
              <a:spcBef>
                <a:spcPts val="800"/>
              </a:spcBef>
              <a:buFont typeface="Arial" panose="020B0604020202020204" pitchFamily="34" charset="0"/>
              <a:buChar char="•"/>
            </a:pPr>
            <a:r>
              <a:rPr lang="en-US" sz="2100" dirty="0" smtClean="0">
                <a:cs typeface="Arial Narrow" panose="020B0604020202020204" pitchFamily="34" charset="0"/>
              </a:rPr>
              <a:t>Improvement of the bankruptcy </a:t>
            </a:r>
            <a:r>
              <a:rPr lang="en-US" sz="2100" dirty="0" smtClean="0">
                <a:cs typeface="Arial Narrow" panose="020B0604020202020204" pitchFamily="34" charset="0"/>
              </a:rPr>
              <a:t>framework</a:t>
            </a:r>
            <a:endParaRPr lang="sr-Cyrl-RS" sz="2100" dirty="0">
              <a:cs typeface="Arial Narrow" panose="020B0604020202020204" pitchFamily="34" charset="0"/>
            </a:endParaRPr>
          </a:p>
          <a:p>
            <a:pPr marL="733425" lvl="1" algn="just">
              <a:spcBef>
                <a:spcPts val="800"/>
              </a:spcBef>
              <a:buFont typeface="Arial" panose="020B0604020202020204" pitchFamily="34" charset="0"/>
              <a:buChar char="•"/>
            </a:pPr>
            <a:r>
              <a:rPr lang="en-US" sz="2100" dirty="0" smtClean="0">
                <a:cs typeface="Arial Narrow" panose="020B0604020202020204" pitchFamily="34" charset="0"/>
              </a:rPr>
              <a:t>Activities aimed at prevention of NPL</a:t>
            </a:r>
            <a:r>
              <a:rPr lang="sr-Latn-RS" sz="2100" dirty="0" smtClean="0">
                <a:cs typeface="Arial Narrow" panose="020B0604020202020204" pitchFamily="34" charset="0"/>
              </a:rPr>
              <a:t>s</a:t>
            </a:r>
            <a:endParaRPr lang="en-US" sz="2100" dirty="0">
              <a:cs typeface="Arial Narrow" panose="020B0604020202020204" pitchFamily="34" charset="0"/>
            </a:endParaRPr>
          </a:p>
        </p:txBody>
      </p:sp>
      <p:sp>
        <p:nvSpPr>
          <p:cNvPr id="4" name="Slide Number Placeholder 3"/>
          <p:cNvSpPr>
            <a:spLocks noGrp="1"/>
          </p:cNvSpPr>
          <p:nvPr>
            <p:ph type="sldNum" sz="quarter" idx="10"/>
          </p:nvPr>
        </p:nvSpPr>
        <p:spPr/>
        <p:txBody>
          <a:bodyPr/>
          <a:lstStyle/>
          <a:p>
            <a:pPr>
              <a:defRPr/>
            </a:pPr>
            <a:fld id="{D38DB276-705E-44F0-8736-8BF247823975}" type="slidenum">
              <a:rPr lang="en-US" smtClean="0"/>
              <a:pPr>
                <a:defRPr/>
              </a:pPr>
              <a:t>28</a:t>
            </a:fld>
            <a:endParaRPr lang="en-US" dirty="0"/>
          </a:p>
        </p:txBody>
      </p:sp>
    </p:spTree>
    <p:extLst>
      <p:ext uri="{BB962C8B-B14F-4D97-AF65-F5344CB8AC3E}">
        <p14:creationId xmlns:p14="http://schemas.microsoft.com/office/powerpoint/2010/main" val="3830346234"/>
      </p:ext>
    </p:extLst>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65534"/>
            <a:ext cx="8229600" cy="734617"/>
          </a:xfrm>
        </p:spPr>
        <p:txBody>
          <a:bodyPr/>
          <a:lstStyle/>
          <a:p>
            <a:r>
              <a:rPr lang="en-US" sz="2300" b="1" dirty="0"/>
              <a:t>Resolution of </a:t>
            </a:r>
            <a:r>
              <a:rPr lang="en-US" sz="2300" b="1" dirty="0" smtClean="0"/>
              <a:t>NPL</a:t>
            </a:r>
            <a:r>
              <a:rPr lang="sr-Latn-RS" sz="2300" b="1" dirty="0" smtClean="0"/>
              <a:t>s</a:t>
            </a:r>
            <a:r>
              <a:rPr lang="en-US" sz="2300" b="1" dirty="0" smtClean="0"/>
              <a:t> </a:t>
            </a:r>
            <a:r>
              <a:rPr lang="en-US" sz="2300" b="1" dirty="0"/>
              <a:t>of </a:t>
            </a:r>
            <a:r>
              <a:rPr lang="en-US" sz="2300" b="1" dirty="0" smtClean="0"/>
              <a:t>banks in </a:t>
            </a:r>
            <a:r>
              <a:rPr lang="en-US" sz="2300" b="1" dirty="0"/>
              <a:t>bankruptcy as well as claims in the name and for the account of the state</a:t>
            </a:r>
          </a:p>
        </p:txBody>
      </p:sp>
      <p:sp>
        <p:nvSpPr>
          <p:cNvPr id="3" name="Content Placeholder 2"/>
          <p:cNvSpPr>
            <a:spLocks noGrp="1"/>
          </p:cNvSpPr>
          <p:nvPr>
            <p:ph idx="1"/>
          </p:nvPr>
        </p:nvSpPr>
        <p:spPr>
          <a:xfrm>
            <a:off x="457200" y="1680226"/>
            <a:ext cx="8229600" cy="2203912"/>
          </a:xfrm>
        </p:spPr>
        <p:txBody>
          <a:bodyPr/>
          <a:lstStyle/>
          <a:p>
            <a:pPr marL="296862" lvl="1">
              <a:spcBef>
                <a:spcPts val="2400"/>
              </a:spcBef>
              <a:buFont typeface="Arial" panose="020B0604020202020204" pitchFamily="34" charset="0"/>
              <a:buChar char="•"/>
            </a:pPr>
            <a:r>
              <a:rPr lang="en-US" sz="2000" dirty="0" smtClean="0">
                <a:cs typeface="Arial Narrow" panose="020B0604020202020204" pitchFamily="34" charset="0"/>
              </a:rPr>
              <a:t>Sale </a:t>
            </a:r>
            <a:r>
              <a:rPr lang="en-US" sz="2000" dirty="0">
                <a:cs typeface="Arial Narrow" panose="020B0604020202020204" pitchFamily="34" charset="0"/>
              </a:rPr>
              <a:t>of the</a:t>
            </a:r>
            <a:r>
              <a:rPr lang="sr-Cyrl-RS" sz="2000" dirty="0">
                <a:cs typeface="Arial Narrow" panose="020B0604020202020204" pitchFamily="34" charset="0"/>
              </a:rPr>
              <a:t> </a:t>
            </a:r>
            <a:r>
              <a:rPr lang="en-US" sz="2000" dirty="0">
                <a:cs typeface="Arial Narrow" panose="020B0604020202020204" pitchFamily="34" charset="0"/>
              </a:rPr>
              <a:t>pilot </a:t>
            </a:r>
            <a:r>
              <a:rPr lang="en-US" sz="2000" dirty="0" smtClean="0">
                <a:cs typeface="Arial Narrow" panose="020B0604020202020204" pitchFamily="34" charset="0"/>
              </a:rPr>
              <a:t>portfolio </a:t>
            </a:r>
            <a:r>
              <a:rPr lang="en-US" sz="2000" dirty="0" smtClean="0"/>
              <a:t>(</a:t>
            </a:r>
            <a:r>
              <a:rPr lang="sr-Cyrl-RS" sz="2000" dirty="0"/>
              <a:t>the Deposit Insurance Agency </a:t>
            </a:r>
            <a:r>
              <a:rPr lang="sr-Cyrl-RS" sz="2000" dirty="0" smtClean="0"/>
              <a:t>launch</a:t>
            </a:r>
            <a:r>
              <a:rPr lang="en-US" sz="2000" noProof="1" smtClean="0"/>
              <a:t>ed</a:t>
            </a:r>
            <a:r>
              <a:rPr lang="sr-Cyrl-RS" sz="2000" dirty="0" smtClean="0"/>
              <a:t> </a:t>
            </a:r>
            <a:r>
              <a:rPr lang="sr-Cyrl-RS" sz="2000" dirty="0"/>
              <a:t>its first public notice for the sale of a NPL portfolio worth 240 million euro</a:t>
            </a:r>
            <a:r>
              <a:rPr lang="en-US" sz="2000" dirty="0" smtClean="0"/>
              <a:t>)</a:t>
            </a:r>
            <a:endParaRPr lang="en-US" sz="2000" dirty="0" smtClean="0">
              <a:cs typeface="Arial Narrow" panose="020B0604020202020204" pitchFamily="34" charset="0"/>
            </a:endParaRPr>
          </a:p>
          <a:p>
            <a:pPr marL="296862" lvl="1">
              <a:spcBef>
                <a:spcPts val="2400"/>
              </a:spcBef>
              <a:buFont typeface="Arial" panose="020B0604020202020204" pitchFamily="34" charset="0"/>
              <a:buChar char="•"/>
            </a:pPr>
            <a:r>
              <a:rPr lang="en-US" sz="2000" dirty="0" smtClean="0">
                <a:cs typeface="Arial Narrow" panose="020B0604020202020204" pitchFamily="34" charset="0"/>
              </a:rPr>
              <a:t>Sale </a:t>
            </a:r>
            <a:r>
              <a:rPr lang="en-US" sz="2000" dirty="0">
                <a:cs typeface="Arial Narrow" panose="020B0604020202020204" pitchFamily="34" charset="0"/>
              </a:rPr>
              <a:t>of the large </a:t>
            </a:r>
            <a:r>
              <a:rPr lang="en-US" sz="2000" dirty="0" smtClean="0">
                <a:cs typeface="Arial Narrow" panose="020B0604020202020204" pitchFamily="34" charset="0"/>
              </a:rPr>
              <a:t>portfolio</a:t>
            </a:r>
            <a:endParaRPr lang="sr-Latn-RS" sz="2000" dirty="0">
              <a:cs typeface="Arial Narrow" panose="020B0604020202020204" pitchFamily="34" charset="0"/>
            </a:endParaRPr>
          </a:p>
          <a:p>
            <a:pPr marL="296862" lvl="1">
              <a:spcBef>
                <a:spcPts val="2400"/>
              </a:spcBef>
              <a:buFont typeface="Arial" panose="020B0604020202020204" pitchFamily="34" charset="0"/>
              <a:buChar char="•"/>
            </a:pPr>
            <a:r>
              <a:rPr lang="en-US" sz="2000" dirty="0">
                <a:cs typeface="Arial Narrow" panose="020B0604020202020204" pitchFamily="34" charset="0"/>
              </a:rPr>
              <a:t>Solving of the remaining portfolio of state creditors</a:t>
            </a:r>
            <a:r>
              <a:rPr lang="ru-RU" sz="2000" dirty="0">
                <a:cs typeface="Arial Narrow" panose="020B0604020202020204" pitchFamily="34" charset="0"/>
              </a:rPr>
              <a:t> </a:t>
            </a:r>
            <a:endParaRPr lang="en-US" sz="2000" dirty="0">
              <a:latin typeface="Arial Narrow" panose="020B0604020202020204" pitchFamily="34" charset="0"/>
              <a:cs typeface="Arial Narrow" panose="020B0604020202020204" pitchFamily="34" charset="0"/>
            </a:endParaRPr>
          </a:p>
        </p:txBody>
      </p:sp>
      <p:sp>
        <p:nvSpPr>
          <p:cNvPr id="2" name="Slide Number Placeholder 1"/>
          <p:cNvSpPr>
            <a:spLocks noGrp="1"/>
          </p:cNvSpPr>
          <p:nvPr>
            <p:ph type="sldNum" sz="quarter" idx="10"/>
          </p:nvPr>
        </p:nvSpPr>
        <p:spPr/>
        <p:txBody>
          <a:bodyPr/>
          <a:lstStyle/>
          <a:p>
            <a:pPr>
              <a:defRPr/>
            </a:pPr>
            <a:fld id="{D38DB276-705E-44F0-8736-8BF247823975}" type="slidenum">
              <a:rPr lang="en-US" smtClean="0"/>
              <a:pPr>
                <a:defRPr/>
              </a:pPr>
              <a:t>29</a:t>
            </a:fld>
            <a:endParaRPr lang="en-US" dirty="0"/>
          </a:p>
        </p:txBody>
      </p:sp>
    </p:spTree>
    <p:extLst>
      <p:ext uri="{BB962C8B-B14F-4D97-AF65-F5344CB8AC3E}">
        <p14:creationId xmlns:p14="http://schemas.microsoft.com/office/powerpoint/2010/main" val="2800997871"/>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9680"/>
            <a:ext cx="8229600" cy="3394472"/>
          </a:xfrm>
        </p:spPr>
        <p:txBody>
          <a:bodyPr/>
          <a:lstStyle/>
          <a:p>
            <a:endParaRPr lang="en-US" b="1" dirty="0" smtClean="0"/>
          </a:p>
          <a:p>
            <a:endParaRPr lang="en-US" b="1" dirty="0"/>
          </a:p>
          <a:p>
            <a:endParaRPr lang="en-US" b="1" dirty="0" smtClean="0"/>
          </a:p>
          <a:p>
            <a:pPr marL="0" indent="0">
              <a:buNone/>
            </a:pPr>
            <a:r>
              <a:rPr lang="en-US" b="1" dirty="0" smtClean="0"/>
              <a:t>Macroeconomic </a:t>
            </a:r>
            <a:r>
              <a:rPr lang="en-US" b="1" dirty="0"/>
              <a:t>developments in </a:t>
            </a:r>
            <a:r>
              <a:rPr lang="en-US" b="1" dirty="0" smtClean="0"/>
              <a:t>Serbia</a:t>
            </a:r>
            <a:endParaRPr lang="en-US" b="1" dirty="0"/>
          </a:p>
        </p:txBody>
      </p:sp>
      <p:sp>
        <p:nvSpPr>
          <p:cNvPr id="4" name="Slide Number Placeholder 3"/>
          <p:cNvSpPr>
            <a:spLocks noGrp="1"/>
          </p:cNvSpPr>
          <p:nvPr>
            <p:ph type="sldNum" sz="quarter" idx="10"/>
          </p:nvPr>
        </p:nvSpPr>
        <p:spPr/>
        <p:txBody>
          <a:bodyPr/>
          <a:lstStyle/>
          <a:p>
            <a:pPr>
              <a:defRPr/>
            </a:pPr>
            <a:fld id="{D38DB276-705E-44F0-8736-8BF247823975}" type="slidenum">
              <a:rPr lang="en-US" smtClean="0"/>
              <a:pPr>
                <a:defRPr/>
              </a:pPr>
              <a:t>3</a:t>
            </a:fld>
            <a:endParaRPr lang="en-US" dirty="0"/>
          </a:p>
        </p:txBody>
      </p:sp>
    </p:spTree>
    <p:extLst>
      <p:ext uri="{BB962C8B-B14F-4D97-AF65-F5344CB8AC3E}">
        <p14:creationId xmlns:p14="http://schemas.microsoft.com/office/powerpoint/2010/main" val="2707505778"/>
      </p:ext>
    </p:extLst>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5534"/>
            <a:ext cx="8229600" cy="567000"/>
          </a:xfrm>
        </p:spPr>
        <p:txBody>
          <a:bodyPr/>
          <a:lstStyle/>
          <a:p>
            <a:pPr marL="11112" lvl="1">
              <a:lnSpc>
                <a:spcPct val="80000"/>
              </a:lnSpc>
            </a:pPr>
            <a:r>
              <a:rPr lang="sr-Latn-RS" sz="2700" b="1" dirty="0">
                <a:latin typeface="+mj-lt"/>
                <a:ea typeface="+mj-ea"/>
                <a:cs typeface="+mj-cs"/>
              </a:rPr>
              <a:t>Improvement of the bankruptcy framework</a:t>
            </a:r>
            <a:r>
              <a:rPr lang="sr-Cyrl-RS" sz="2700" b="1" dirty="0">
                <a:latin typeface="+mj-lt"/>
                <a:ea typeface="+mj-ea"/>
                <a:cs typeface="+mj-cs"/>
              </a:rPr>
              <a:t> </a:t>
            </a:r>
          </a:p>
        </p:txBody>
      </p:sp>
      <p:sp>
        <p:nvSpPr>
          <p:cNvPr id="3" name="Content Placeholder 2"/>
          <p:cNvSpPr>
            <a:spLocks noGrp="1"/>
          </p:cNvSpPr>
          <p:nvPr>
            <p:ph idx="1"/>
          </p:nvPr>
        </p:nvSpPr>
        <p:spPr>
          <a:xfrm>
            <a:off x="457200" y="1406223"/>
            <a:ext cx="8229600" cy="2952057"/>
          </a:xfrm>
        </p:spPr>
        <p:txBody>
          <a:bodyPr/>
          <a:lstStyle/>
          <a:p>
            <a:pPr marL="296862" lvl="1">
              <a:spcBef>
                <a:spcPts val="1800"/>
              </a:spcBef>
              <a:buFont typeface="Arial" panose="020B0604020202020204" pitchFamily="34" charset="0"/>
              <a:buChar char="•"/>
            </a:pPr>
            <a:r>
              <a:rPr lang="sr-Latn-RS" sz="2200" dirty="0" smtClean="0">
                <a:cs typeface="Arial Narrow" panose="020B0604020202020204" pitchFamily="34" charset="0"/>
              </a:rPr>
              <a:t>Establishement </a:t>
            </a:r>
            <a:r>
              <a:rPr lang="sr-Latn-RS" sz="2200" dirty="0">
                <a:cs typeface="Arial Narrow" panose="020B0604020202020204" pitchFamily="34" charset="0"/>
              </a:rPr>
              <a:t>of the internet portal for online auctions of bankruptcy </a:t>
            </a:r>
            <a:r>
              <a:rPr lang="sr-Latn-RS" sz="2200" dirty="0" smtClean="0">
                <a:cs typeface="Arial Narrow" panose="020B0604020202020204" pitchFamily="34" charset="0"/>
              </a:rPr>
              <a:t>assets</a:t>
            </a:r>
            <a:endParaRPr lang="sr-Latn-RS" sz="2200" dirty="0">
              <a:cs typeface="Arial Narrow" panose="020B0604020202020204" pitchFamily="34" charset="0"/>
            </a:endParaRPr>
          </a:p>
          <a:p>
            <a:pPr marL="296862" lvl="1">
              <a:spcBef>
                <a:spcPts val="1800"/>
              </a:spcBef>
              <a:buFont typeface="Arial" panose="020B0604020202020204" pitchFamily="34" charset="0"/>
              <a:buChar char="•"/>
            </a:pPr>
            <a:r>
              <a:rPr lang="sr-Latn-RS" sz="2200" dirty="0">
                <a:cs typeface="Arial Narrow" panose="020B0604020202020204" pitchFamily="34" charset="0"/>
              </a:rPr>
              <a:t>Improvement of the profession of bankruptcy administrators through </a:t>
            </a:r>
            <a:r>
              <a:rPr lang="sr-Latn-RS" sz="2200" dirty="0" smtClean="0">
                <a:cs typeface="Arial Narrow" panose="020B0604020202020204" pitchFamily="34" charset="0"/>
              </a:rPr>
              <a:t>trainings</a:t>
            </a:r>
            <a:endParaRPr lang="sr-Latn-RS" sz="2200" dirty="0">
              <a:cs typeface="Arial Narrow" panose="020B0604020202020204" pitchFamily="34" charset="0"/>
            </a:endParaRPr>
          </a:p>
          <a:p>
            <a:pPr marL="296862" lvl="1">
              <a:spcBef>
                <a:spcPts val="1800"/>
              </a:spcBef>
              <a:buFont typeface="Arial" panose="020B0604020202020204" pitchFamily="34" charset="0"/>
              <a:buChar char="•"/>
            </a:pPr>
            <a:r>
              <a:rPr lang="sr-Latn-RS" sz="2200" dirty="0">
                <a:cs typeface="Arial Narrow" panose="020B0604020202020204" pitchFamily="34" charset="0"/>
              </a:rPr>
              <a:t>Improvement of the operation of bankruptsy </a:t>
            </a:r>
            <a:r>
              <a:rPr lang="sr-Latn-RS" sz="2200" dirty="0" smtClean="0">
                <a:cs typeface="Arial Narrow" panose="020B0604020202020204" pitchFamily="34" charset="0"/>
              </a:rPr>
              <a:t>courts</a:t>
            </a:r>
            <a:endParaRPr lang="sr-Latn-RS" sz="2200" dirty="0">
              <a:cs typeface="Arial Narrow" panose="020B0604020202020204" pitchFamily="34" charset="0"/>
            </a:endParaRPr>
          </a:p>
          <a:p>
            <a:pPr marL="296862" lvl="1">
              <a:spcBef>
                <a:spcPts val="1800"/>
              </a:spcBef>
              <a:buFont typeface="Arial" panose="020B0604020202020204" pitchFamily="34" charset="0"/>
              <a:buChar char="•"/>
            </a:pPr>
            <a:r>
              <a:rPr lang="sr-Latn-RS" sz="2200" dirty="0">
                <a:cs typeface="Arial Narrow" panose="020B0604020202020204" pitchFamily="34" charset="0"/>
              </a:rPr>
              <a:t>Regulation of the bankruptcy </a:t>
            </a:r>
            <a:r>
              <a:rPr lang="sr-Cyrl-RS" sz="2200" dirty="0">
                <a:cs typeface="Arial Narrow" panose="020B0604020202020204" pitchFamily="34" charset="0"/>
              </a:rPr>
              <a:t> </a:t>
            </a:r>
            <a:r>
              <a:rPr lang="sr-Latn-RS" sz="2200" dirty="0">
                <a:cs typeface="Arial Narrow" panose="020B0604020202020204" pitchFamily="34" charset="0"/>
              </a:rPr>
              <a:t>of entrepreneurs</a:t>
            </a:r>
          </a:p>
          <a:p>
            <a:pPr>
              <a:spcBef>
                <a:spcPts val="1800"/>
              </a:spcBef>
              <a:buFont typeface="Arial" panose="020B0604020202020204" pitchFamily="34" charset="0"/>
              <a:buChar char="•"/>
            </a:pPr>
            <a:endParaRPr lang="sr-Cyrl-RS" sz="2200" dirty="0"/>
          </a:p>
        </p:txBody>
      </p:sp>
      <p:sp>
        <p:nvSpPr>
          <p:cNvPr id="4" name="Slide Number Placeholder 3"/>
          <p:cNvSpPr>
            <a:spLocks noGrp="1"/>
          </p:cNvSpPr>
          <p:nvPr>
            <p:ph type="sldNum" sz="quarter" idx="10"/>
          </p:nvPr>
        </p:nvSpPr>
        <p:spPr/>
        <p:txBody>
          <a:bodyPr/>
          <a:lstStyle/>
          <a:p>
            <a:pPr>
              <a:defRPr/>
            </a:pPr>
            <a:fld id="{D38DB276-705E-44F0-8736-8BF247823975}" type="slidenum">
              <a:rPr lang="en-US" smtClean="0"/>
              <a:pPr>
                <a:defRPr/>
              </a:pPr>
              <a:t>30</a:t>
            </a:fld>
            <a:endParaRPr lang="en-US" dirty="0"/>
          </a:p>
        </p:txBody>
      </p:sp>
    </p:spTree>
    <p:extLst>
      <p:ext uri="{BB962C8B-B14F-4D97-AF65-F5344CB8AC3E}">
        <p14:creationId xmlns:p14="http://schemas.microsoft.com/office/powerpoint/2010/main" val="156082362"/>
      </p:ext>
    </p:extLst>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5534"/>
            <a:ext cx="8229600" cy="567000"/>
          </a:xfrm>
        </p:spPr>
        <p:txBody>
          <a:bodyPr/>
          <a:lstStyle/>
          <a:p>
            <a:pPr marL="11112" lvl="1" algn="just">
              <a:spcBef>
                <a:spcPct val="20000"/>
              </a:spcBef>
            </a:pPr>
            <a:r>
              <a:rPr lang="sr-Latn-RS" sz="2700" b="1" dirty="0">
                <a:latin typeface="+mj-lt"/>
                <a:ea typeface="+mj-ea"/>
                <a:cs typeface="+mj-cs"/>
              </a:rPr>
              <a:t>Activities aimed at the prevention of new </a:t>
            </a:r>
            <a:r>
              <a:rPr lang="sr-Latn-RS" sz="2700" b="1" dirty="0" smtClean="0">
                <a:latin typeface="+mj-lt"/>
                <a:ea typeface="+mj-ea"/>
                <a:cs typeface="+mj-cs"/>
              </a:rPr>
              <a:t>NPLs</a:t>
            </a:r>
            <a:endParaRPr lang="sr-Cyrl-RS" sz="2700" b="1" dirty="0">
              <a:latin typeface="+mj-lt"/>
              <a:ea typeface="+mj-ea"/>
              <a:cs typeface="+mj-cs"/>
            </a:endParaRPr>
          </a:p>
        </p:txBody>
      </p:sp>
      <p:sp>
        <p:nvSpPr>
          <p:cNvPr id="3" name="Content Placeholder 2"/>
          <p:cNvSpPr>
            <a:spLocks noGrp="1"/>
          </p:cNvSpPr>
          <p:nvPr>
            <p:ph idx="1"/>
          </p:nvPr>
        </p:nvSpPr>
        <p:spPr>
          <a:xfrm>
            <a:off x="457203" y="1237958"/>
            <a:ext cx="8129847" cy="3033107"/>
          </a:xfrm>
        </p:spPr>
        <p:txBody>
          <a:bodyPr/>
          <a:lstStyle/>
          <a:p>
            <a:pPr marL="334962" indent="-285750">
              <a:spcBef>
                <a:spcPts val="1800"/>
              </a:spcBef>
            </a:pPr>
            <a:r>
              <a:rPr lang="sr-Latn-RS" sz="2100" dirty="0">
                <a:cs typeface="Arial Narrow" panose="020B0604020202020204" pitchFamily="34" charset="0"/>
              </a:rPr>
              <a:t>Development of study on corporate indebtedness and prevention of NPLs in the real sector</a:t>
            </a:r>
            <a:r>
              <a:rPr lang="ru-RU" sz="2100" dirty="0">
                <a:cs typeface="Arial Narrow" panose="020B0604020202020204" pitchFamily="34" charset="0"/>
              </a:rPr>
              <a:t> </a:t>
            </a:r>
            <a:endParaRPr lang="sr-Latn-RS" sz="2100" dirty="0">
              <a:cs typeface="Arial Narrow" panose="020B0604020202020204" pitchFamily="34" charset="0"/>
            </a:endParaRPr>
          </a:p>
          <a:p>
            <a:pPr marL="334962" indent="-285750">
              <a:spcBef>
                <a:spcPts val="1800"/>
              </a:spcBef>
            </a:pPr>
            <a:r>
              <a:rPr lang="sr-Latn-RS" sz="2100" dirty="0">
                <a:cs typeface="Arial Narrow" panose="020B0604020202020204" pitchFamily="34" charset="0"/>
              </a:rPr>
              <a:t>Development of tools for the purpose </a:t>
            </a:r>
            <a:r>
              <a:rPr lang="sr-Latn-RS" sz="2100" dirty="0" smtClean="0">
                <a:cs typeface="Arial Narrow" panose="020B0604020202020204" pitchFamily="34" charset="0"/>
              </a:rPr>
              <a:t>of prevention of financial distress and an outreach campaign</a:t>
            </a:r>
          </a:p>
          <a:p>
            <a:pPr marL="334962" indent="-285750">
              <a:spcBef>
                <a:spcPts val="1800"/>
              </a:spcBef>
            </a:pPr>
            <a:r>
              <a:rPr lang="sr-Latn-RS" sz="2100" dirty="0" smtClean="0">
                <a:cs typeface="Arial Narrow" panose="020B0604020202020204" pitchFamily="34" charset="0"/>
              </a:rPr>
              <a:t>Improvement of the legal framework of the Law on Deadlines for Obligation Settlement in Commercial </a:t>
            </a:r>
            <a:r>
              <a:rPr lang="sr-Latn-RS" sz="2100" dirty="0" smtClean="0">
                <a:cs typeface="Arial Narrow" panose="020B0604020202020204" pitchFamily="34" charset="0"/>
              </a:rPr>
              <a:t>Transactions</a:t>
            </a:r>
            <a:endParaRPr lang="sr-Latn-RS" sz="2100" dirty="0" smtClean="0">
              <a:cs typeface="Arial Narrow" panose="020B0604020202020204" pitchFamily="34" charset="0"/>
            </a:endParaRPr>
          </a:p>
          <a:p>
            <a:pPr marL="334962" indent="-285750">
              <a:spcBef>
                <a:spcPts val="1800"/>
              </a:spcBef>
            </a:pPr>
            <a:r>
              <a:rPr lang="sr-Latn-RS" sz="2100" dirty="0" smtClean="0">
                <a:cs typeface="Arial Narrow" panose="020B0604020202020204" pitchFamily="34" charset="0"/>
              </a:rPr>
              <a:t>Enhancement of legal framework governing real estate valuation</a:t>
            </a:r>
          </a:p>
        </p:txBody>
      </p:sp>
      <p:sp>
        <p:nvSpPr>
          <p:cNvPr id="4" name="Slide Number Placeholder 3"/>
          <p:cNvSpPr>
            <a:spLocks noGrp="1"/>
          </p:cNvSpPr>
          <p:nvPr>
            <p:ph type="sldNum" sz="quarter" idx="10"/>
          </p:nvPr>
        </p:nvSpPr>
        <p:spPr/>
        <p:txBody>
          <a:bodyPr/>
          <a:lstStyle/>
          <a:p>
            <a:pPr>
              <a:defRPr/>
            </a:pPr>
            <a:fld id="{D38DB276-705E-44F0-8736-8BF247823975}" type="slidenum">
              <a:rPr lang="en-US" smtClean="0"/>
              <a:pPr>
                <a:defRPr/>
              </a:pPr>
              <a:t>31</a:t>
            </a:fld>
            <a:endParaRPr lang="en-US" dirty="0"/>
          </a:p>
        </p:txBody>
      </p:sp>
    </p:spTree>
    <p:extLst>
      <p:ext uri="{BB962C8B-B14F-4D97-AF65-F5344CB8AC3E}">
        <p14:creationId xmlns:p14="http://schemas.microsoft.com/office/powerpoint/2010/main" val="1434298527"/>
      </p:ext>
    </p:extLst>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948" y="534227"/>
            <a:ext cx="8229600" cy="3394472"/>
          </a:xfrm>
        </p:spPr>
        <p:txBody>
          <a:bodyPr/>
          <a:lstStyle/>
          <a:p>
            <a:endParaRPr lang="sr-Latn-RS" b="1" dirty="0" smtClean="0"/>
          </a:p>
          <a:p>
            <a:endParaRPr lang="sr-Latn-RS" b="1" dirty="0"/>
          </a:p>
          <a:p>
            <a:endParaRPr lang="sr-Latn-RS" b="1" dirty="0" smtClean="0"/>
          </a:p>
          <a:p>
            <a:pPr marL="0" indent="0">
              <a:buNone/>
            </a:pPr>
            <a:r>
              <a:rPr lang="sr-Latn-RS" b="1" dirty="0"/>
              <a:t> </a:t>
            </a:r>
            <a:r>
              <a:rPr lang="sr-Latn-RS" b="1" dirty="0" smtClean="0"/>
              <a:t>          Thank you for your attention!</a:t>
            </a:r>
          </a:p>
          <a:p>
            <a:endParaRPr lang="sr-Cyrl-RS" b="1" dirty="0"/>
          </a:p>
        </p:txBody>
      </p:sp>
      <p:sp>
        <p:nvSpPr>
          <p:cNvPr id="4" name="Slide Number Placeholder 3"/>
          <p:cNvSpPr>
            <a:spLocks noGrp="1"/>
          </p:cNvSpPr>
          <p:nvPr>
            <p:ph type="sldNum" sz="quarter" idx="10"/>
          </p:nvPr>
        </p:nvSpPr>
        <p:spPr/>
        <p:txBody>
          <a:bodyPr/>
          <a:lstStyle/>
          <a:p>
            <a:pPr>
              <a:defRPr/>
            </a:pPr>
            <a:fld id="{D38DB276-705E-44F0-8736-8BF247823975}" type="slidenum">
              <a:rPr lang="en-US" smtClean="0"/>
              <a:pPr>
                <a:defRPr/>
              </a:pPr>
              <a:t>32</a:t>
            </a:fld>
            <a:endParaRPr lang="en-US" dirty="0"/>
          </a:p>
        </p:txBody>
      </p:sp>
    </p:spTree>
    <p:extLst>
      <p:ext uri="{BB962C8B-B14F-4D97-AF65-F5344CB8AC3E}">
        <p14:creationId xmlns:p14="http://schemas.microsoft.com/office/powerpoint/2010/main" val="91948245"/>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5534"/>
            <a:ext cx="8229600" cy="567000"/>
          </a:xfrm>
        </p:spPr>
        <p:txBody>
          <a:bodyPr/>
          <a:lstStyle/>
          <a:p>
            <a:r>
              <a:rPr lang="en-US" sz="2400" b="1" dirty="0" smtClean="0"/>
              <a:t/>
            </a:r>
            <a:br>
              <a:rPr lang="en-US" sz="2400" b="1" dirty="0" smtClean="0"/>
            </a:br>
            <a:r>
              <a:rPr lang="sr-Cyrl-RS" b="1" dirty="0"/>
              <a:t>Sustained Macroeconomic Stability</a:t>
            </a:r>
            <a:br>
              <a:rPr lang="sr-Cyrl-RS" b="1" dirty="0"/>
            </a:br>
            <a:endParaRPr lang="en-US" b="1" dirty="0"/>
          </a:p>
        </p:txBody>
      </p:sp>
      <p:sp>
        <p:nvSpPr>
          <p:cNvPr id="3" name="Content Placeholder 2"/>
          <p:cNvSpPr>
            <a:spLocks noGrp="1"/>
          </p:cNvSpPr>
          <p:nvPr>
            <p:ph idx="1"/>
          </p:nvPr>
        </p:nvSpPr>
        <p:spPr>
          <a:xfrm>
            <a:off x="457200" y="1190651"/>
            <a:ext cx="8229600" cy="2675361"/>
          </a:xfrm>
        </p:spPr>
        <p:txBody>
          <a:bodyPr/>
          <a:lstStyle/>
          <a:p>
            <a:pPr marL="0" lvl="0" indent="0">
              <a:lnSpc>
                <a:spcPct val="114000"/>
              </a:lnSpc>
              <a:buClr>
                <a:srgbClr val="004794"/>
              </a:buClr>
              <a:buNone/>
            </a:pPr>
            <a:r>
              <a:rPr lang="sr-Cyrl-RS" sz="2000" dirty="0"/>
              <a:t>In six years, Serbia has transformed to a low inflation and stable growing economy, </a:t>
            </a:r>
            <a:r>
              <a:rPr lang="sr-Cyrl-RS" sz="2000" dirty="0" smtClean="0"/>
              <a:t>with: </a:t>
            </a:r>
            <a:endParaRPr lang="sr-Latn-RS" sz="2000" dirty="0" smtClean="0"/>
          </a:p>
          <a:p>
            <a:pPr lvl="0">
              <a:lnSpc>
                <a:spcPct val="114000"/>
              </a:lnSpc>
              <a:buClr>
                <a:srgbClr val="004794"/>
              </a:buClr>
              <a:buFont typeface="Wingdings" panose="05000000000000000000" pitchFamily="2" charset="2"/>
              <a:buChar char="§"/>
            </a:pPr>
            <a:r>
              <a:rPr lang="sr-Latn-RS" sz="2000" dirty="0" smtClean="0"/>
              <a:t>Fiscal </a:t>
            </a:r>
            <a:r>
              <a:rPr lang="en-US" sz="2000" dirty="0" smtClean="0"/>
              <a:t>surplus </a:t>
            </a:r>
            <a:r>
              <a:rPr lang="sr-Cyrl-RS" sz="2000" dirty="0"/>
              <a:t>(0.6% of GDP</a:t>
            </a:r>
            <a:r>
              <a:rPr lang="sr-Cyrl-RS" sz="2000" dirty="0" smtClean="0"/>
              <a:t>)</a:t>
            </a:r>
            <a:endParaRPr lang="sr-Latn-RS" sz="2000" dirty="0" smtClean="0"/>
          </a:p>
          <a:p>
            <a:pPr>
              <a:lnSpc>
                <a:spcPct val="114000"/>
              </a:lnSpc>
              <a:buClr>
                <a:srgbClr val="004794"/>
              </a:buClr>
              <a:buFont typeface="Wingdings" panose="05000000000000000000" pitchFamily="2" charset="2"/>
              <a:buChar char="§"/>
            </a:pPr>
            <a:r>
              <a:rPr lang="sr-Latn-RS" sz="2000" dirty="0"/>
              <a:t>Declining </a:t>
            </a:r>
            <a:r>
              <a:rPr lang="en-US" sz="2000" dirty="0"/>
              <a:t>public debt  </a:t>
            </a:r>
            <a:r>
              <a:rPr lang="en-US" sz="2000" dirty="0" smtClean="0"/>
              <a:t>(</a:t>
            </a:r>
            <a:r>
              <a:rPr lang="sr-Latn-RS" sz="2000" dirty="0" smtClean="0"/>
              <a:t>i</a:t>
            </a:r>
            <a:r>
              <a:rPr lang="sr-Cyrl-RS" sz="2000" dirty="0" smtClean="0"/>
              <a:t>n </a:t>
            </a:r>
            <a:r>
              <a:rPr lang="sr-Cyrl-RS" sz="2000" dirty="0"/>
              <a:t>the beginning of 2019 </a:t>
            </a:r>
            <a:r>
              <a:rPr lang="sr-Latn-RS" sz="2000" dirty="0" smtClean="0"/>
              <a:t>- </a:t>
            </a:r>
            <a:r>
              <a:rPr lang="sr-Cyrl-RS" sz="2000" dirty="0" smtClean="0"/>
              <a:t>50.4</a:t>
            </a:r>
            <a:r>
              <a:rPr lang="sr-Cyrl-RS" sz="2000" dirty="0"/>
              <a:t>% of </a:t>
            </a:r>
            <a:r>
              <a:rPr lang="sr-Cyrl-RS" sz="2000" dirty="0" smtClean="0"/>
              <a:t>GDP)</a:t>
            </a:r>
            <a:endParaRPr lang="sr-Latn-RS" sz="2000" dirty="0"/>
          </a:p>
          <a:p>
            <a:pPr>
              <a:lnSpc>
                <a:spcPct val="114000"/>
              </a:lnSpc>
              <a:buClr>
                <a:srgbClr val="004794"/>
              </a:buClr>
              <a:buFont typeface="Wingdings" panose="05000000000000000000" pitchFamily="2" charset="2"/>
              <a:buChar char="§"/>
            </a:pPr>
            <a:r>
              <a:rPr lang="sr-Latn-RS" sz="2000" dirty="0"/>
              <a:t>Monetary stability:</a:t>
            </a:r>
            <a:endParaRPr lang="sr-Cyrl-RS" sz="2000" dirty="0"/>
          </a:p>
          <a:p>
            <a:pPr lvl="1">
              <a:lnSpc>
                <a:spcPct val="114000"/>
              </a:lnSpc>
              <a:buClr>
                <a:schemeClr val="tx1"/>
              </a:buClr>
              <a:buFont typeface="Arial" panose="020B0604020202020204" pitchFamily="34" charset="0"/>
              <a:buChar char="−"/>
            </a:pPr>
            <a:r>
              <a:rPr lang="en-US" sz="2000" dirty="0"/>
              <a:t>Stable and low inflation  </a:t>
            </a:r>
            <a:r>
              <a:rPr lang="en-US" sz="2000" dirty="0" smtClean="0"/>
              <a:t>(</a:t>
            </a:r>
            <a:r>
              <a:rPr lang="sr-Cyrl-RS" sz="2000" dirty="0"/>
              <a:t>average level of 2.0% in </a:t>
            </a:r>
            <a:r>
              <a:rPr lang="sr-Cyrl-RS" sz="2000" dirty="0" smtClean="0"/>
              <a:t>2018</a:t>
            </a:r>
            <a:r>
              <a:rPr lang="sr-Latn-RS" sz="2000" dirty="0" smtClean="0"/>
              <a:t>)</a:t>
            </a:r>
            <a:endParaRPr lang="sr-Cyrl-RS" sz="2000" dirty="0"/>
          </a:p>
          <a:p>
            <a:pPr lvl="1">
              <a:lnSpc>
                <a:spcPct val="114000"/>
              </a:lnSpc>
              <a:buClr>
                <a:schemeClr val="tx1"/>
              </a:buClr>
              <a:buFont typeface="Arial" panose="020B0604020202020204" pitchFamily="34" charset="0"/>
              <a:buChar char="−"/>
            </a:pPr>
            <a:r>
              <a:rPr lang="sr-Cyrl-RS" sz="2000" dirty="0" smtClean="0"/>
              <a:t> </a:t>
            </a:r>
            <a:r>
              <a:rPr lang="en-US" sz="2000" dirty="0" smtClean="0"/>
              <a:t>Stable </a:t>
            </a:r>
            <a:r>
              <a:rPr lang="en-US" sz="2000" dirty="0"/>
              <a:t>FX rate</a:t>
            </a:r>
            <a:r>
              <a:rPr lang="sr-Cyrl-RS" sz="2000" dirty="0"/>
              <a:t> </a:t>
            </a:r>
            <a:r>
              <a:rPr lang="en-US" sz="2000" dirty="0"/>
              <a:t>(</a:t>
            </a:r>
            <a:r>
              <a:rPr lang="sr-Cyrl-RS" sz="2000" dirty="0"/>
              <a:t>The dinar remained </a:t>
            </a:r>
            <a:r>
              <a:rPr lang="sr-Latn-RS" sz="2000" dirty="0" smtClean="0"/>
              <a:t>s</a:t>
            </a:r>
            <a:r>
              <a:rPr lang="sr-Cyrl-RS" sz="2000" dirty="0" smtClean="0"/>
              <a:t>table </a:t>
            </a:r>
            <a:r>
              <a:rPr lang="sr-Cyrl-RS" sz="2000" dirty="0"/>
              <a:t>against the euro in </a:t>
            </a:r>
            <a:r>
              <a:rPr lang="sr-Cyrl-RS" sz="2000" dirty="0" smtClean="0"/>
              <a:t>2018</a:t>
            </a:r>
            <a:r>
              <a:rPr lang="en-US" sz="2000" dirty="0" smtClean="0"/>
              <a:t>)</a:t>
            </a:r>
            <a:endParaRPr lang="sr-Cyrl-RS" sz="2000" dirty="0"/>
          </a:p>
        </p:txBody>
      </p:sp>
      <p:sp>
        <p:nvSpPr>
          <p:cNvPr id="4" name="Slide Number Placeholder 3"/>
          <p:cNvSpPr>
            <a:spLocks noGrp="1"/>
          </p:cNvSpPr>
          <p:nvPr>
            <p:ph type="sldNum" sz="quarter" idx="10"/>
          </p:nvPr>
        </p:nvSpPr>
        <p:spPr/>
        <p:txBody>
          <a:bodyPr/>
          <a:lstStyle/>
          <a:p>
            <a:pPr>
              <a:defRPr/>
            </a:pPr>
            <a:fld id="{D38DB276-705E-44F0-8736-8BF247823975}" type="slidenum">
              <a:rPr lang="en-US" smtClean="0"/>
              <a:pPr>
                <a:defRPr/>
              </a:pPr>
              <a:t>4</a:t>
            </a:fld>
            <a:endParaRPr lang="en-US" dirty="0"/>
          </a:p>
        </p:txBody>
      </p:sp>
      <p:sp>
        <p:nvSpPr>
          <p:cNvPr id="5" name="TextBox 4"/>
          <p:cNvSpPr txBox="1"/>
          <p:nvPr/>
        </p:nvSpPr>
        <p:spPr>
          <a:xfrm>
            <a:off x="498759" y="4305016"/>
            <a:ext cx="3275215" cy="246221"/>
          </a:xfrm>
          <a:prstGeom prst="rect">
            <a:avLst/>
          </a:prstGeom>
          <a:noFill/>
        </p:spPr>
        <p:txBody>
          <a:bodyPr wrap="square" rtlCol="0">
            <a:spAutoFit/>
          </a:bodyPr>
          <a:lstStyle/>
          <a:p>
            <a:r>
              <a:rPr lang="en-US" sz="1000" dirty="0" smtClean="0">
                <a:latin typeface="+mn-lt"/>
              </a:rPr>
              <a:t>Source</a:t>
            </a:r>
            <a:r>
              <a:rPr lang="sr-Latn-RS" sz="1000" dirty="0" smtClean="0">
                <a:latin typeface="+mn-lt"/>
              </a:rPr>
              <a:t>: NBS, www.nbs.rs</a:t>
            </a:r>
            <a:endParaRPr lang="en-US" sz="1000" noProof="1">
              <a:latin typeface="+mn-lt"/>
            </a:endParaRPr>
          </a:p>
        </p:txBody>
      </p:sp>
    </p:spTree>
    <p:extLst>
      <p:ext uri="{BB962C8B-B14F-4D97-AF65-F5344CB8AC3E}">
        <p14:creationId xmlns:p14="http://schemas.microsoft.com/office/powerpoint/2010/main" val="1346190516"/>
      </p:ext>
    </p:extLst>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5534"/>
            <a:ext cx="8229600" cy="567000"/>
          </a:xfrm>
        </p:spPr>
        <p:txBody>
          <a:bodyPr/>
          <a:lstStyle/>
          <a:p>
            <a:r>
              <a:rPr lang="sr-Cyrl-RS" b="1" dirty="0"/>
              <a:t>GDP growth </a:t>
            </a:r>
          </a:p>
        </p:txBody>
      </p:sp>
      <p:sp>
        <p:nvSpPr>
          <p:cNvPr id="3" name="Content Placeholder 2"/>
          <p:cNvSpPr>
            <a:spLocks noGrp="1"/>
          </p:cNvSpPr>
          <p:nvPr>
            <p:ph idx="1"/>
          </p:nvPr>
        </p:nvSpPr>
        <p:spPr>
          <a:xfrm>
            <a:off x="4270652" y="1231164"/>
            <a:ext cx="4430685" cy="2902181"/>
          </a:xfrm>
        </p:spPr>
        <p:txBody>
          <a:bodyPr/>
          <a:lstStyle/>
          <a:p>
            <a:pPr>
              <a:spcBef>
                <a:spcPts val="1200"/>
              </a:spcBef>
            </a:pPr>
            <a:endParaRPr lang="sr-Latn-RS" sz="1600" dirty="0" smtClean="0"/>
          </a:p>
          <a:p>
            <a:pPr marL="180975" indent="-161925">
              <a:spcBef>
                <a:spcPts val="1200"/>
              </a:spcBef>
            </a:pPr>
            <a:r>
              <a:rPr lang="sr-Cyrl-RS" sz="1600" dirty="0" smtClean="0"/>
              <a:t>GDP </a:t>
            </a:r>
            <a:r>
              <a:rPr lang="sr-Cyrl-RS" sz="1600" dirty="0"/>
              <a:t>growth in 2018 picked up to over 4% on the back of robust </a:t>
            </a:r>
            <a:r>
              <a:rPr lang="sr-Cyrl-RS" sz="1600" dirty="0" smtClean="0"/>
              <a:t>investment</a:t>
            </a:r>
            <a:r>
              <a:rPr lang="sr-Latn-RS" sz="1600" dirty="0" smtClean="0"/>
              <a:t> </a:t>
            </a:r>
            <a:r>
              <a:rPr lang="sr-Cyrl-RS" sz="1600" dirty="0" smtClean="0"/>
              <a:t>activity</a:t>
            </a:r>
            <a:r>
              <a:rPr lang="sr-Cyrl-RS" sz="1600" dirty="0"/>
              <a:t>, exports and labour market </a:t>
            </a:r>
            <a:r>
              <a:rPr lang="sr-Cyrl-RS" sz="1600" dirty="0" smtClean="0"/>
              <a:t>recovery</a:t>
            </a:r>
            <a:endParaRPr lang="sr-Latn-RS" sz="1600" dirty="0" smtClean="0"/>
          </a:p>
          <a:p>
            <a:pPr marL="180975" indent="-161925">
              <a:spcBef>
                <a:spcPts val="1200"/>
              </a:spcBef>
            </a:pPr>
            <a:r>
              <a:rPr lang="sr-Cyrl-RS" sz="1600" dirty="0"/>
              <a:t>Pre-crisis GDP growth was driven by consumption, the trend reversed after the crisis in favour of investments and </a:t>
            </a:r>
            <a:r>
              <a:rPr lang="sr-Cyrl-RS" sz="1600" dirty="0" smtClean="0"/>
              <a:t>exports</a:t>
            </a:r>
            <a:endParaRPr lang="sr-Latn-RS" sz="1600" dirty="0" smtClean="0"/>
          </a:p>
          <a:p>
            <a:pPr marL="180975" lvl="0" indent="-161925">
              <a:spcBef>
                <a:spcPts val="1200"/>
              </a:spcBef>
            </a:pPr>
            <a:r>
              <a:rPr lang="sr-Cyrl-RS" sz="1600" dirty="0" smtClean="0"/>
              <a:t>In </a:t>
            </a:r>
            <a:r>
              <a:rPr lang="sr-Cyrl-RS" sz="1600" dirty="0"/>
              <a:t>2019 we expect GDP growth of 3.5%, while in the medium run, we expect it to accelerate to around 4</a:t>
            </a:r>
            <a:r>
              <a:rPr lang="sr-Cyrl-RS" sz="1600" dirty="0" smtClean="0"/>
              <a:t>%</a:t>
            </a:r>
            <a:endParaRPr lang="sr-Cyrl-RS" sz="1600" dirty="0"/>
          </a:p>
          <a:p>
            <a:pPr>
              <a:spcBef>
                <a:spcPts val="1200"/>
              </a:spcBef>
            </a:pPr>
            <a:endParaRPr lang="sr-Cyrl-RS" sz="1600" dirty="0"/>
          </a:p>
        </p:txBody>
      </p:sp>
      <p:sp>
        <p:nvSpPr>
          <p:cNvPr id="4" name="Slide Number Placeholder 3"/>
          <p:cNvSpPr>
            <a:spLocks noGrp="1"/>
          </p:cNvSpPr>
          <p:nvPr>
            <p:ph type="sldNum" sz="quarter" idx="10"/>
          </p:nvPr>
        </p:nvSpPr>
        <p:spPr/>
        <p:txBody>
          <a:bodyPr/>
          <a:lstStyle/>
          <a:p>
            <a:pPr>
              <a:defRPr/>
            </a:pPr>
            <a:fld id="{D38DB276-705E-44F0-8736-8BF247823975}" type="slidenum">
              <a:rPr lang="en-US" smtClean="0"/>
              <a:pPr>
                <a:defRPr/>
              </a:pPr>
              <a:t>5</a:t>
            </a:fld>
            <a:endParaRPr lang="en-US" dirty="0"/>
          </a:p>
        </p:txBody>
      </p:sp>
      <p:sp>
        <p:nvSpPr>
          <p:cNvPr id="8" name="TextBox 7"/>
          <p:cNvSpPr txBox="1"/>
          <p:nvPr/>
        </p:nvSpPr>
        <p:spPr>
          <a:xfrm>
            <a:off x="698273" y="1352903"/>
            <a:ext cx="3275215" cy="769441"/>
          </a:xfrm>
          <a:prstGeom prst="rect">
            <a:avLst/>
          </a:prstGeom>
          <a:noFill/>
        </p:spPr>
        <p:txBody>
          <a:bodyPr wrap="square" rtlCol="0">
            <a:spAutoFit/>
          </a:bodyPr>
          <a:lstStyle/>
          <a:p>
            <a:r>
              <a:rPr lang="en-US" sz="1600" dirty="0">
                <a:latin typeface="+mn-lt"/>
              </a:rPr>
              <a:t>GDP growth projection (from February 2019 IR)</a:t>
            </a:r>
          </a:p>
          <a:p>
            <a:r>
              <a:rPr lang="en-US" sz="1200" dirty="0">
                <a:latin typeface="+mn-lt"/>
              </a:rPr>
              <a:t>(y/y rates, in %)</a:t>
            </a:r>
            <a:endParaRPr lang="en-US" sz="1200" noProof="1">
              <a:latin typeface="+mn-lt"/>
            </a:endParaRPr>
          </a:p>
        </p:txBody>
      </p:sp>
      <p:pic>
        <p:nvPicPr>
          <p:cNvPr id="1025" name="Picture 1" descr="F:\graf_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069" y="1915043"/>
            <a:ext cx="3644621" cy="206654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21481" y="3981590"/>
            <a:ext cx="3275215" cy="215444"/>
          </a:xfrm>
          <a:prstGeom prst="rect">
            <a:avLst/>
          </a:prstGeom>
          <a:noFill/>
        </p:spPr>
        <p:txBody>
          <a:bodyPr wrap="square" rtlCol="0">
            <a:spAutoFit/>
          </a:bodyPr>
          <a:lstStyle/>
          <a:p>
            <a:r>
              <a:rPr lang="en-US" sz="800" dirty="0" smtClean="0">
                <a:latin typeface="+mn-lt"/>
              </a:rPr>
              <a:t>Source</a:t>
            </a:r>
            <a:r>
              <a:rPr lang="sr-Latn-RS" sz="800" dirty="0" smtClean="0">
                <a:latin typeface="+mn-lt"/>
              </a:rPr>
              <a:t>: NBS, www.nbs.rs</a:t>
            </a:r>
            <a:endParaRPr lang="en-US" sz="800" noProof="1">
              <a:latin typeface="+mn-lt"/>
            </a:endParaRPr>
          </a:p>
        </p:txBody>
      </p:sp>
    </p:spTree>
    <p:extLst>
      <p:ext uri="{BB962C8B-B14F-4D97-AF65-F5344CB8AC3E}">
        <p14:creationId xmlns:p14="http://schemas.microsoft.com/office/powerpoint/2010/main" val="4099253235"/>
      </p:ext>
    </p:extLst>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5534"/>
            <a:ext cx="8229600" cy="567000"/>
          </a:xfrm>
        </p:spPr>
        <p:txBody>
          <a:bodyPr/>
          <a:lstStyle/>
          <a:p>
            <a:r>
              <a:rPr lang="sr-Latn-RS" b="1" dirty="0" smtClean="0"/>
              <a:t/>
            </a:r>
            <a:br>
              <a:rPr lang="sr-Latn-RS" b="1" dirty="0" smtClean="0"/>
            </a:br>
            <a:r>
              <a:rPr lang="sr-Cyrl-RS" b="1" dirty="0"/>
              <a:t>The New Investment Cycle</a:t>
            </a:r>
            <a:br>
              <a:rPr lang="sr-Cyrl-RS" b="1" dirty="0"/>
            </a:br>
            <a:endParaRPr lang="sr-Cyrl-RS" b="1" dirty="0"/>
          </a:p>
        </p:txBody>
      </p:sp>
      <p:sp>
        <p:nvSpPr>
          <p:cNvPr id="3" name="Content Placeholder 2"/>
          <p:cNvSpPr>
            <a:spLocks noGrp="1"/>
          </p:cNvSpPr>
          <p:nvPr>
            <p:ph idx="1"/>
          </p:nvPr>
        </p:nvSpPr>
        <p:spPr>
          <a:xfrm>
            <a:off x="438540" y="1181491"/>
            <a:ext cx="8229600" cy="1293668"/>
          </a:xfrm>
        </p:spPr>
        <p:txBody>
          <a:bodyPr/>
          <a:lstStyle/>
          <a:p>
            <a:pPr lvl="0"/>
            <a:r>
              <a:rPr lang="sr-Cyrl-RS" sz="1400" dirty="0"/>
              <a:t>In the past four years, fixed investments grew at an avg. rate of around 7%, with cumulative growth of around 30</a:t>
            </a:r>
            <a:r>
              <a:rPr lang="sr-Cyrl-RS" sz="1400" dirty="0" smtClean="0"/>
              <a:t>%</a:t>
            </a:r>
            <a:endParaRPr lang="sr-Cyrl-RS" sz="1400" dirty="0"/>
          </a:p>
          <a:p>
            <a:pPr lvl="0"/>
            <a:r>
              <a:rPr lang="sr-Cyrl-RS" sz="1400" dirty="0"/>
              <a:t>In 2018 investment growth picked up to 9.2% providing a key contribution to higher-than-expected GDP growth. The growth was led by both public and private </a:t>
            </a:r>
            <a:r>
              <a:rPr lang="sr-Cyrl-RS" sz="1400" dirty="0" smtClean="0"/>
              <a:t>investment</a:t>
            </a:r>
            <a:endParaRPr lang="sr-Cyrl-RS" sz="1400" dirty="0"/>
          </a:p>
        </p:txBody>
      </p:sp>
      <p:sp>
        <p:nvSpPr>
          <p:cNvPr id="4" name="Slide Number Placeholder 3"/>
          <p:cNvSpPr>
            <a:spLocks noGrp="1"/>
          </p:cNvSpPr>
          <p:nvPr>
            <p:ph type="sldNum" sz="quarter" idx="10"/>
          </p:nvPr>
        </p:nvSpPr>
        <p:spPr/>
        <p:txBody>
          <a:bodyPr/>
          <a:lstStyle/>
          <a:p>
            <a:pPr>
              <a:defRPr/>
            </a:pPr>
            <a:fld id="{D38DB276-705E-44F0-8736-8BF247823975}" type="slidenum">
              <a:rPr lang="en-US" smtClean="0"/>
              <a:pPr>
                <a:defRPr/>
              </a:pPr>
              <a:t>6</a:t>
            </a:fld>
            <a:endParaRPr lang="en-US" dirty="0"/>
          </a:p>
        </p:txBody>
      </p:sp>
      <p:pic>
        <p:nvPicPr>
          <p:cNvPr id="2049" name="Picture 1" descr="F:\graf_7 i 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448" y="2255785"/>
            <a:ext cx="7816042" cy="201167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98272" y="4248751"/>
            <a:ext cx="3275215" cy="215444"/>
          </a:xfrm>
          <a:prstGeom prst="rect">
            <a:avLst/>
          </a:prstGeom>
          <a:noFill/>
        </p:spPr>
        <p:txBody>
          <a:bodyPr wrap="square" rtlCol="0">
            <a:spAutoFit/>
          </a:bodyPr>
          <a:lstStyle/>
          <a:p>
            <a:r>
              <a:rPr lang="en-US" sz="800" dirty="0" smtClean="0">
                <a:latin typeface="+mn-lt"/>
              </a:rPr>
              <a:t>Source</a:t>
            </a:r>
            <a:r>
              <a:rPr lang="sr-Latn-RS" sz="800" dirty="0" smtClean="0">
                <a:latin typeface="+mn-lt"/>
              </a:rPr>
              <a:t>: NBS, www.nbs.rs</a:t>
            </a:r>
            <a:endParaRPr lang="en-US" sz="800" noProof="1">
              <a:latin typeface="+mn-lt"/>
            </a:endParaRPr>
          </a:p>
        </p:txBody>
      </p:sp>
    </p:spTree>
    <p:extLst>
      <p:ext uri="{BB962C8B-B14F-4D97-AF65-F5344CB8AC3E}">
        <p14:creationId xmlns:p14="http://schemas.microsoft.com/office/powerpoint/2010/main" val="1427814070"/>
      </p:ext>
    </p:extLst>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5534"/>
            <a:ext cx="8229600" cy="567000"/>
          </a:xfrm>
        </p:spPr>
        <p:txBody>
          <a:bodyPr/>
          <a:lstStyle/>
          <a:p>
            <a:r>
              <a:rPr lang="sr-Latn-RS" b="1" dirty="0" smtClean="0"/>
              <a:t/>
            </a:r>
            <a:br>
              <a:rPr lang="sr-Latn-RS" b="1" dirty="0" smtClean="0"/>
            </a:br>
            <a:r>
              <a:rPr lang="sr-Cyrl-RS" b="1" dirty="0" smtClean="0"/>
              <a:t>Sustainable </a:t>
            </a:r>
            <a:r>
              <a:rPr lang="sr-Cyrl-RS" b="1" dirty="0"/>
              <a:t>Recovery of the Labour Market</a:t>
            </a:r>
            <a:r>
              <a:rPr lang="sr-Cyrl-RS" dirty="0"/>
              <a:t/>
            </a:r>
            <a:br>
              <a:rPr lang="sr-Cyrl-RS" dirty="0"/>
            </a:br>
            <a:endParaRPr lang="sr-Cyrl-RS" dirty="0"/>
          </a:p>
        </p:txBody>
      </p:sp>
      <p:sp>
        <p:nvSpPr>
          <p:cNvPr id="3" name="Content Placeholder 2"/>
          <p:cNvSpPr>
            <a:spLocks noGrp="1"/>
          </p:cNvSpPr>
          <p:nvPr>
            <p:ph idx="1"/>
          </p:nvPr>
        </p:nvSpPr>
        <p:spPr>
          <a:xfrm>
            <a:off x="457200" y="1075456"/>
            <a:ext cx="8229600" cy="1499408"/>
          </a:xfrm>
        </p:spPr>
        <p:txBody>
          <a:bodyPr/>
          <a:lstStyle/>
          <a:p>
            <a:pPr marL="180975" indent="-161925">
              <a:spcBef>
                <a:spcPts val="600"/>
              </a:spcBef>
            </a:pPr>
            <a:r>
              <a:rPr lang="sr-Cyrl-RS" sz="1200" b="1" dirty="0"/>
              <a:t>The unemployment rate declined both in Q4 2018 and for the whole year</a:t>
            </a:r>
            <a:endParaRPr lang="sr-Cyrl-RS" sz="1200" dirty="0"/>
          </a:p>
          <a:p>
            <a:pPr marL="180975" lvl="0" indent="-161925">
              <a:spcBef>
                <a:spcPts val="600"/>
              </a:spcBef>
            </a:pPr>
            <a:r>
              <a:rPr lang="sr-Cyrl-RS" sz="1200" dirty="0"/>
              <a:t>According to the Labour Force Survey, the unemployment rate in Q4 2018 was 12.9% (decline for 1.8 pp. y/y), and employment rate 47.4% (y/y growth by 1.1 pp). The participation rate was higher by 0.7 pp and was 68.1</a:t>
            </a:r>
            <a:r>
              <a:rPr lang="sr-Cyrl-RS" sz="1200" dirty="0" smtClean="0"/>
              <a:t>%</a:t>
            </a:r>
            <a:endParaRPr lang="sr-Cyrl-RS" sz="1200" dirty="0"/>
          </a:p>
          <a:p>
            <a:pPr marL="180975" lvl="0" indent="-161925">
              <a:spcBef>
                <a:spcPts val="600"/>
              </a:spcBef>
            </a:pPr>
            <a:r>
              <a:rPr lang="sr-Cyrl-RS" sz="1200" dirty="0"/>
              <a:t>Favourable trends in the formal labour market come from the private sector, where employment increased by 13.9% (February 2019/December 2014) - mainly in manufacturing, private sector services and </a:t>
            </a:r>
            <a:r>
              <a:rPr lang="sr-Cyrl-RS" sz="1200" dirty="0" smtClean="0"/>
              <a:t>construction</a:t>
            </a:r>
            <a:endParaRPr lang="sr-Cyrl-RS" sz="1200" dirty="0"/>
          </a:p>
        </p:txBody>
      </p:sp>
      <p:sp>
        <p:nvSpPr>
          <p:cNvPr id="4" name="Slide Number Placeholder 3"/>
          <p:cNvSpPr>
            <a:spLocks noGrp="1"/>
          </p:cNvSpPr>
          <p:nvPr>
            <p:ph type="sldNum" sz="quarter" idx="10"/>
          </p:nvPr>
        </p:nvSpPr>
        <p:spPr/>
        <p:txBody>
          <a:bodyPr/>
          <a:lstStyle/>
          <a:p>
            <a:pPr>
              <a:defRPr/>
            </a:pPr>
            <a:fld id="{D38DB276-705E-44F0-8736-8BF247823975}" type="slidenum">
              <a:rPr lang="en-US" smtClean="0"/>
              <a:pPr>
                <a:defRPr/>
              </a:pPr>
              <a:t>7</a:t>
            </a:fld>
            <a:endParaRPr lang="en-US" dirty="0"/>
          </a:p>
        </p:txBody>
      </p:sp>
      <p:pic>
        <p:nvPicPr>
          <p:cNvPr id="3074" name="Picture 2" descr="F:\graf_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88175" y="2289110"/>
            <a:ext cx="3604814" cy="23488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644908" y="4613022"/>
            <a:ext cx="3275215" cy="215444"/>
          </a:xfrm>
          <a:prstGeom prst="rect">
            <a:avLst/>
          </a:prstGeom>
          <a:noFill/>
        </p:spPr>
        <p:txBody>
          <a:bodyPr wrap="square" rtlCol="0">
            <a:spAutoFit/>
          </a:bodyPr>
          <a:lstStyle/>
          <a:p>
            <a:r>
              <a:rPr lang="en-US" sz="800" dirty="0" smtClean="0">
                <a:latin typeface="+mn-lt"/>
              </a:rPr>
              <a:t>Source</a:t>
            </a:r>
            <a:r>
              <a:rPr lang="sr-Latn-RS" sz="800" dirty="0" smtClean="0">
                <a:latin typeface="+mn-lt"/>
              </a:rPr>
              <a:t>: NBS, www.nbs.rs</a:t>
            </a:r>
            <a:endParaRPr lang="en-US" sz="800" noProof="1">
              <a:latin typeface="+mn-lt"/>
            </a:endParaRPr>
          </a:p>
        </p:txBody>
      </p:sp>
    </p:spTree>
    <p:extLst>
      <p:ext uri="{BB962C8B-B14F-4D97-AF65-F5344CB8AC3E}">
        <p14:creationId xmlns:p14="http://schemas.microsoft.com/office/powerpoint/2010/main" val="2175550223"/>
      </p:ext>
    </p:extLst>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5534"/>
            <a:ext cx="8229600" cy="567000"/>
          </a:xfrm>
        </p:spPr>
        <p:txBody>
          <a:bodyPr/>
          <a:lstStyle/>
          <a:p>
            <a:r>
              <a:rPr lang="en-US" b="1" dirty="0"/>
              <a:t>Key policy rate and Interest rate on </a:t>
            </a:r>
            <a:r>
              <a:rPr lang="en-US" b="1" noProof="1" smtClean="0"/>
              <a:t>din/eur</a:t>
            </a:r>
            <a:r>
              <a:rPr lang="en-US" b="1" dirty="0" smtClean="0"/>
              <a:t> </a:t>
            </a:r>
            <a:r>
              <a:rPr lang="en-US" b="1" dirty="0"/>
              <a:t>loans </a:t>
            </a:r>
            <a:endParaRPr lang="sr-Cyrl-RS" b="1" dirty="0"/>
          </a:p>
        </p:txBody>
      </p:sp>
      <p:sp>
        <p:nvSpPr>
          <p:cNvPr id="3" name="Content Placeholder 2"/>
          <p:cNvSpPr>
            <a:spLocks noGrp="1"/>
          </p:cNvSpPr>
          <p:nvPr>
            <p:ph idx="1"/>
          </p:nvPr>
        </p:nvSpPr>
        <p:spPr>
          <a:xfrm>
            <a:off x="4089863" y="1206385"/>
            <a:ext cx="4655127" cy="3120390"/>
          </a:xfrm>
        </p:spPr>
        <p:txBody>
          <a:bodyPr/>
          <a:lstStyle/>
          <a:p>
            <a:pPr marL="180975" indent="-161925">
              <a:spcBef>
                <a:spcPts val="600"/>
              </a:spcBef>
            </a:pPr>
            <a:r>
              <a:rPr lang="sr-Latn-RS" sz="1200" dirty="0" smtClean="0"/>
              <a:t>T</a:t>
            </a:r>
            <a:r>
              <a:rPr lang="sr-Cyrl-RS" sz="1200" dirty="0" smtClean="0"/>
              <a:t>he </a:t>
            </a:r>
            <a:r>
              <a:rPr lang="sr-Cyrl-RS" sz="1200" dirty="0"/>
              <a:t>policy rate was cut in March and April 2018, both times by 25bp, to its current level of 3.0</a:t>
            </a:r>
            <a:r>
              <a:rPr lang="sr-Cyrl-RS" sz="1200" dirty="0" smtClean="0"/>
              <a:t>%</a:t>
            </a:r>
            <a:endParaRPr lang="en-US" sz="1200" dirty="0"/>
          </a:p>
          <a:p>
            <a:pPr marL="180975" indent="-161925">
              <a:spcBef>
                <a:spcPts val="600"/>
              </a:spcBef>
            </a:pPr>
            <a:r>
              <a:rPr lang="en-US" sz="1200" dirty="0"/>
              <a:t>Interest rates on dinar loans have declined significantly over the last six years</a:t>
            </a:r>
          </a:p>
          <a:p>
            <a:pPr marL="180975" indent="-161925">
              <a:spcBef>
                <a:spcPts val="600"/>
              </a:spcBef>
            </a:pPr>
            <a:r>
              <a:rPr lang="en-US" sz="1200" dirty="0" smtClean="0"/>
              <a:t>Since </a:t>
            </a:r>
            <a:r>
              <a:rPr lang="en-US" sz="1200" dirty="0"/>
              <a:t>the beginning </a:t>
            </a:r>
            <a:r>
              <a:rPr lang="en-US" sz="1200" dirty="0" smtClean="0"/>
              <a:t>of</a:t>
            </a:r>
            <a:r>
              <a:rPr lang="sr-Latn-RS" sz="1200" dirty="0" smtClean="0"/>
              <a:t> the</a:t>
            </a:r>
            <a:r>
              <a:rPr lang="en-US" sz="1200" dirty="0" smtClean="0"/>
              <a:t> </a:t>
            </a:r>
            <a:r>
              <a:rPr lang="en-US" sz="1200" dirty="0"/>
              <a:t>monetary policy relaxation cycle (May 2013), dinar lending interest rates fell sharply. In February 2019, </a:t>
            </a:r>
            <a:r>
              <a:rPr lang="sr-Latn-RS" sz="1200" dirty="0" smtClean="0"/>
              <a:t>the </a:t>
            </a:r>
            <a:r>
              <a:rPr lang="en-US" sz="1200" dirty="0" smtClean="0"/>
              <a:t>dinar </a:t>
            </a:r>
            <a:r>
              <a:rPr lang="en-US" sz="1200" dirty="0"/>
              <a:t>interest rate for </a:t>
            </a:r>
            <a:r>
              <a:rPr lang="sr-Latn-RS" sz="1200" dirty="0" smtClean="0"/>
              <a:t> the</a:t>
            </a:r>
            <a:r>
              <a:rPr lang="en-US" sz="1200" dirty="0" smtClean="0"/>
              <a:t>corporate </a:t>
            </a:r>
            <a:r>
              <a:rPr lang="en-US" sz="1200" dirty="0"/>
              <a:t>sector stood at 4.3% (down by 12.1 pp), and for households at 10.3% (down by 10.3 pp</a:t>
            </a:r>
            <a:r>
              <a:rPr lang="en-US" sz="1200" dirty="0" smtClean="0"/>
              <a:t>)</a:t>
            </a:r>
            <a:endParaRPr lang="en-US" sz="1200" dirty="0" smtClean="0"/>
          </a:p>
          <a:p>
            <a:pPr marL="180975" indent="-161925">
              <a:spcBef>
                <a:spcPts val="600"/>
              </a:spcBef>
            </a:pPr>
            <a:r>
              <a:rPr lang="en-US" sz="1200" dirty="0" smtClean="0"/>
              <a:t>In </a:t>
            </a:r>
            <a:r>
              <a:rPr lang="en-US" sz="1200" dirty="0"/>
              <a:t>parallel to new business, interest rates on outstanding loans also fell sharply, leading to higher disposable income for consumption and investments, of both households and </a:t>
            </a:r>
            <a:r>
              <a:rPr lang="en-US" sz="1200" dirty="0" smtClean="0"/>
              <a:t>corporates</a:t>
            </a:r>
            <a:endParaRPr lang="en-US" sz="1200" dirty="0"/>
          </a:p>
          <a:p>
            <a:pPr marL="180975" indent="-161925">
              <a:spcBef>
                <a:spcPts val="600"/>
              </a:spcBef>
            </a:pPr>
            <a:r>
              <a:rPr lang="en-US" sz="1200" dirty="0" smtClean="0"/>
              <a:t>In </a:t>
            </a:r>
            <a:r>
              <a:rPr lang="en-US" sz="1200" dirty="0"/>
              <a:t>the observed period, a sharp fall in the country risk premium and monetary easing by the ECB contributed to the </a:t>
            </a:r>
            <a:r>
              <a:rPr lang="en-US" sz="1200" dirty="0" smtClean="0"/>
              <a:t>fall </a:t>
            </a:r>
            <a:r>
              <a:rPr lang="en-US" sz="1200" dirty="0"/>
              <a:t>in </a:t>
            </a:r>
            <a:r>
              <a:rPr lang="en-US" sz="1200" dirty="0" smtClean="0"/>
              <a:t>EUR-indexed </a:t>
            </a:r>
            <a:r>
              <a:rPr lang="en-US" sz="1200" dirty="0"/>
              <a:t>lending </a:t>
            </a:r>
            <a:r>
              <a:rPr lang="en-US" sz="1200" dirty="0" smtClean="0"/>
              <a:t>rates </a:t>
            </a:r>
            <a:endParaRPr lang="en-US" sz="1200" dirty="0" smtClean="0"/>
          </a:p>
        </p:txBody>
      </p:sp>
      <p:sp>
        <p:nvSpPr>
          <p:cNvPr id="4" name="Slide Number Placeholder 3"/>
          <p:cNvSpPr>
            <a:spLocks noGrp="1"/>
          </p:cNvSpPr>
          <p:nvPr>
            <p:ph type="sldNum" sz="quarter" idx="10"/>
          </p:nvPr>
        </p:nvSpPr>
        <p:spPr/>
        <p:txBody>
          <a:bodyPr/>
          <a:lstStyle/>
          <a:p>
            <a:pPr>
              <a:defRPr/>
            </a:pPr>
            <a:fld id="{D38DB276-705E-44F0-8736-8BF247823975}" type="slidenum">
              <a:rPr lang="en-US" smtClean="0"/>
              <a:pPr>
                <a:defRPr/>
              </a:pPr>
              <a:t>8</a:t>
            </a:fld>
            <a:endParaRPr lang="en-US" dirty="0"/>
          </a:p>
        </p:txBody>
      </p:sp>
      <p:pic>
        <p:nvPicPr>
          <p:cNvPr id="1026" name="Picture 2" descr="F:\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722" y="1567538"/>
            <a:ext cx="3575304" cy="23298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63232" y="3831697"/>
            <a:ext cx="3275215" cy="215444"/>
          </a:xfrm>
          <a:prstGeom prst="rect">
            <a:avLst/>
          </a:prstGeom>
          <a:noFill/>
        </p:spPr>
        <p:txBody>
          <a:bodyPr wrap="square" rtlCol="0">
            <a:spAutoFit/>
          </a:bodyPr>
          <a:lstStyle/>
          <a:p>
            <a:r>
              <a:rPr lang="en-US" sz="800" dirty="0" smtClean="0">
                <a:latin typeface="+mn-lt"/>
              </a:rPr>
              <a:t>Source</a:t>
            </a:r>
            <a:r>
              <a:rPr lang="sr-Latn-RS" sz="800" dirty="0" smtClean="0">
                <a:latin typeface="+mn-lt"/>
              </a:rPr>
              <a:t>: NBS, www.nbs.rs</a:t>
            </a:r>
            <a:endParaRPr lang="en-US" sz="800" noProof="1">
              <a:latin typeface="+mn-lt"/>
            </a:endParaRPr>
          </a:p>
        </p:txBody>
      </p:sp>
    </p:spTree>
    <p:extLst>
      <p:ext uri="{BB962C8B-B14F-4D97-AF65-F5344CB8AC3E}">
        <p14:creationId xmlns:p14="http://schemas.microsoft.com/office/powerpoint/2010/main" val="1726157276"/>
      </p:ext>
    </p:extLst>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5534"/>
            <a:ext cx="8229600" cy="567000"/>
          </a:xfrm>
        </p:spPr>
        <p:txBody>
          <a:bodyPr/>
          <a:lstStyle/>
          <a:p>
            <a:r>
              <a:rPr lang="en-US" b="1" dirty="0" smtClean="0"/>
              <a:t>L</a:t>
            </a:r>
            <a:r>
              <a:rPr lang="sr-Latn-RS" b="1" dirty="0" smtClean="0"/>
              <a:t>e</a:t>
            </a:r>
            <a:r>
              <a:rPr lang="en-US" b="1" noProof="1" smtClean="0"/>
              <a:t>nding</a:t>
            </a:r>
            <a:r>
              <a:rPr lang="en-US" b="1" dirty="0" smtClean="0"/>
              <a:t> </a:t>
            </a:r>
            <a:r>
              <a:rPr lang="en-US" b="1" dirty="0"/>
              <a:t>activity</a:t>
            </a:r>
          </a:p>
        </p:txBody>
      </p:sp>
      <p:sp>
        <p:nvSpPr>
          <p:cNvPr id="4" name="Slide Number Placeholder 3"/>
          <p:cNvSpPr>
            <a:spLocks noGrp="1"/>
          </p:cNvSpPr>
          <p:nvPr>
            <p:ph type="sldNum" sz="quarter" idx="10"/>
          </p:nvPr>
        </p:nvSpPr>
        <p:spPr/>
        <p:txBody>
          <a:bodyPr/>
          <a:lstStyle/>
          <a:p>
            <a:pPr>
              <a:defRPr/>
            </a:pPr>
            <a:fld id="{D38DB276-705E-44F0-8736-8BF247823975}" type="slidenum">
              <a:rPr lang="en-US" smtClean="0"/>
              <a:pPr>
                <a:defRPr/>
              </a:pPr>
              <a:t>9</a:t>
            </a:fld>
            <a:endParaRPr lang="en-US" dirty="0"/>
          </a:p>
        </p:txBody>
      </p:sp>
      <p:sp>
        <p:nvSpPr>
          <p:cNvPr id="6" name="Content Placeholder 2"/>
          <p:cNvSpPr>
            <a:spLocks noGrp="1"/>
          </p:cNvSpPr>
          <p:nvPr>
            <p:ph idx="1"/>
          </p:nvPr>
        </p:nvSpPr>
        <p:spPr>
          <a:xfrm>
            <a:off x="4297680" y="1218856"/>
            <a:ext cx="4389120" cy="3307427"/>
          </a:xfrm>
        </p:spPr>
        <p:txBody>
          <a:bodyPr/>
          <a:lstStyle/>
          <a:p>
            <a:pPr marL="180975" indent="-161925">
              <a:spcBef>
                <a:spcPts val="1200"/>
              </a:spcBef>
            </a:pPr>
            <a:r>
              <a:rPr lang="sr-Cyrl-RS" sz="1400" dirty="0" smtClean="0"/>
              <a:t>Led </a:t>
            </a:r>
            <a:r>
              <a:rPr lang="sr-Cyrl-RS" sz="1400" dirty="0"/>
              <a:t>by demand and supply factors, lending activity </a:t>
            </a:r>
            <a:r>
              <a:rPr lang="sr-Cyrl-RS" sz="1400" dirty="0" smtClean="0"/>
              <a:t>recorded</a:t>
            </a:r>
            <a:r>
              <a:rPr lang="sr-Latn-RS" sz="1400" dirty="0" smtClean="0"/>
              <a:t> a</a:t>
            </a:r>
            <a:r>
              <a:rPr lang="sr-Cyrl-RS" sz="1400" dirty="0" smtClean="0"/>
              <a:t> </a:t>
            </a:r>
            <a:r>
              <a:rPr lang="sr-Cyrl-RS" sz="1400" dirty="0"/>
              <a:t>10.0% y/y growth rate in February 2019 (9.9% end-2018</a:t>
            </a:r>
            <a:r>
              <a:rPr lang="sr-Cyrl-RS" sz="1400" dirty="0" smtClean="0"/>
              <a:t>)</a:t>
            </a:r>
            <a:endParaRPr lang="sr-Cyrl-RS" sz="1400" dirty="0"/>
          </a:p>
          <a:p>
            <a:pPr marL="180975" lvl="0" indent="-161925">
              <a:spcBef>
                <a:spcPts val="1200"/>
              </a:spcBef>
            </a:pPr>
            <a:r>
              <a:rPr lang="sr-Cyrl-RS" sz="1400" dirty="0"/>
              <a:t>Excluding the effect of NPL write-offs and sales, total lending growth reached 12.3% y/y in February 2019 (+11.6% y/y to enterprises and +13.3% y/y to households</a:t>
            </a:r>
            <a:r>
              <a:rPr lang="sr-Cyrl-RS" sz="1400" dirty="0" smtClean="0"/>
              <a:t>)</a:t>
            </a:r>
            <a:endParaRPr lang="sr-Cyrl-RS" sz="1400" dirty="0"/>
          </a:p>
          <a:p>
            <a:pPr marL="180975" indent="-161925">
              <a:spcBef>
                <a:spcPts val="1200"/>
              </a:spcBef>
            </a:pPr>
            <a:r>
              <a:rPr lang="sr-Cyrl-RS" sz="1400" dirty="0" smtClean="0"/>
              <a:t>Further </a:t>
            </a:r>
            <a:r>
              <a:rPr lang="sr-Cyrl-RS" sz="1400" dirty="0"/>
              <a:t>growth of lending activity is expected in the coming period, as a result of sustainable economic growth, improved conditions in the labor market, effects of past monetary policy easing by the NBS, low interest rates in the euro area, interbank competition and reduced </a:t>
            </a:r>
            <a:r>
              <a:rPr lang="sr-Cyrl-RS" sz="1400" dirty="0" smtClean="0"/>
              <a:t>NPLs</a:t>
            </a:r>
            <a:endParaRPr lang="sr-Cyrl-RS" sz="1400" dirty="0"/>
          </a:p>
          <a:p>
            <a:pPr>
              <a:spcBef>
                <a:spcPts val="1200"/>
              </a:spcBef>
            </a:pPr>
            <a:endParaRPr lang="sr-Cyrl-RS" sz="1400" dirty="0"/>
          </a:p>
          <a:p>
            <a:pPr marL="0" indent="0">
              <a:spcBef>
                <a:spcPts val="1200"/>
              </a:spcBef>
              <a:buNone/>
            </a:pPr>
            <a:r>
              <a:rPr lang="sr-Cyrl-RS" sz="1400" dirty="0"/>
              <a:t/>
            </a:r>
            <a:br>
              <a:rPr lang="sr-Cyrl-RS" sz="1400" dirty="0"/>
            </a:br>
            <a:endParaRPr lang="sr-Cyrl-RS" sz="1400" dirty="0"/>
          </a:p>
        </p:txBody>
      </p:sp>
      <p:pic>
        <p:nvPicPr>
          <p:cNvPr id="2050" name="Picture 2" descr="F:\1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353" y="1586196"/>
            <a:ext cx="3694176" cy="227958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82136" y="3893912"/>
            <a:ext cx="3275215" cy="215444"/>
          </a:xfrm>
          <a:prstGeom prst="rect">
            <a:avLst/>
          </a:prstGeom>
          <a:noFill/>
        </p:spPr>
        <p:txBody>
          <a:bodyPr wrap="square" rtlCol="0">
            <a:spAutoFit/>
          </a:bodyPr>
          <a:lstStyle/>
          <a:p>
            <a:r>
              <a:rPr lang="en-US" sz="800" dirty="0" smtClean="0">
                <a:latin typeface="+mn-lt"/>
              </a:rPr>
              <a:t>Source</a:t>
            </a:r>
            <a:r>
              <a:rPr lang="sr-Latn-RS" sz="800" dirty="0" smtClean="0">
                <a:latin typeface="+mn-lt"/>
              </a:rPr>
              <a:t>: NBS, www.nbs.rs</a:t>
            </a:r>
            <a:endParaRPr lang="en-US" sz="800" noProof="1">
              <a:latin typeface="+mn-lt"/>
            </a:endParaRPr>
          </a:p>
        </p:txBody>
      </p:sp>
    </p:spTree>
    <p:extLst>
      <p:ext uri="{BB962C8B-B14F-4D97-AF65-F5344CB8AC3E}">
        <p14:creationId xmlns:p14="http://schemas.microsoft.com/office/powerpoint/2010/main" val="2328989906"/>
      </p:ext>
    </p:extLst>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C:\Documents and Settings\BOJANA\Application Data\Microsoft\Templates\Blank.pot</Template>
  <TotalTime>3101</TotalTime>
  <Words>2223</Words>
  <Application>Microsoft Office PowerPoint</Application>
  <PresentationFormat>On-screen Show (16:9)</PresentationFormat>
  <Paragraphs>317</Paragraphs>
  <Slides>32</Slides>
  <Notes>0</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1_Default Design</vt:lpstr>
      <vt:lpstr>3_Default Design</vt:lpstr>
      <vt:lpstr>PowerPoint Presentation</vt:lpstr>
      <vt:lpstr>Agenda</vt:lpstr>
      <vt:lpstr>PowerPoint Presentation</vt:lpstr>
      <vt:lpstr> Sustained Macroeconomic Stability </vt:lpstr>
      <vt:lpstr>GDP growth </vt:lpstr>
      <vt:lpstr> The New Investment Cycle </vt:lpstr>
      <vt:lpstr> Sustainable Recovery of the Labour Market </vt:lpstr>
      <vt:lpstr>Key policy rate and Interest rate on din/eur loans </vt:lpstr>
      <vt:lpstr>Lending activity</vt:lpstr>
      <vt:lpstr> Rating Outlook for Serbia Improved </vt:lpstr>
      <vt:lpstr>PowerPoint Presentation</vt:lpstr>
      <vt:lpstr>Selected parameters of the Serbian banking sector</vt:lpstr>
      <vt:lpstr>Banking sector - market share</vt:lpstr>
      <vt:lpstr>Indicators of Assets Quality, Safety and Profitability</vt:lpstr>
      <vt:lpstr>Non-Performing Loans (NPLs) (Gross Accounting Value)</vt:lpstr>
      <vt:lpstr>Banking sector stability </vt:lpstr>
      <vt:lpstr>PowerPoint Presentation</vt:lpstr>
      <vt:lpstr>Movements and structure of NPLs </vt:lpstr>
      <vt:lpstr> Standard NPL Ratio in the Region </vt:lpstr>
      <vt:lpstr>Implemented activities during the Strategy application</vt:lpstr>
      <vt:lpstr>Action Plan - NBS</vt:lpstr>
      <vt:lpstr>Improving the quality of the banking sector assets</vt:lpstr>
      <vt:lpstr>The main channels for the NPLs reduction</vt:lpstr>
      <vt:lpstr> Receivables write-offs  </vt:lpstr>
      <vt:lpstr> Cession or sale of claims  </vt:lpstr>
      <vt:lpstr>Total amount of sold claims</vt:lpstr>
      <vt:lpstr>PowerPoint Presentation</vt:lpstr>
      <vt:lpstr>Key priorities and planned activities for the period 2018-2020 </vt:lpstr>
      <vt:lpstr>Resolution of NPLs of banks in bankruptcy as well as claims in the name and for the account of the state</vt:lpstr>
      <vt:lpstr>Improvement of the bankruptcy framework </vt:lpstr>
      <vt:lpstr>Activities aimed at the prevention of new NPLs</vt:lpstr>
      <vt:lpstr>PowerPoint Presentation</vt:lpstr>
    </vt:vector>
  </TitlesOfParts>
  <Company>UBS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Bojana Nesic</dc:creator>
  <cp:lastModifiedBy>Nikola Markovic</cp:lastModifiedBy>
  <cp:revision>780</cp:revision>
  <cp:lastPrinted>2019-05-10T11:46:50Z</cp:lastPrinted>
  <dcterms:created xsi:type="dcterms:W3CDTF">2003-10-28T08:28:19Z</dcterms:created>
  <dcterms:modified xsi:type="dcterms:W3CDTF">2019-05-10T12:18:22Z</dcterms:modified>
</cp:coreProperties>
</file>