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706" r:id="rId4"/>
    <p:sldMasterId id="2147483729" r:id="rId5"/>
    <p:sldMasterId id="2147483752" r:id="rId6"/>
  </p:sldMasterIdLst>
  <p:notesMasterIdLst>
    <p:notesMasterId r:id="rId27"/>
  </p:notesMasterIdLst>
  <p:sldIdLst>
    <p:sldId id="256" r:id="rId7"/>
    <p:sldId id="257" r:id="rId8"/>
    <p:sldId id="261" r:id="rId9"/>
    <p:sldId id="258" r:id="rId10"/>
    <p:sldId id="259" r:id="rId11"/>
    <p:sldId id="260" r:id="rId12"/>
    <p:sldId id="273" r:id="rId13"/>
    <p:sldId id="264" r:id="rId14"/>
    <p:sldId id="265" r:id="rId15"/>
    <p:sldId id="272" r:id="rId16"/>
    <p:sldId id="274" r:id="rId17"/>
    <p:sldId id="277" r:id="rId18"/>
    <p:sldId id="275" r:id="rId19"/>
    <p:sldId id="267" r:id="rId20"/>
    <p:sldId id="266" r:id="rId21"/>
    <p:sldId id="268" r:id="rId22"/>
    <p:sldId id="269" r:id="rId23"/>
    <p:sldId id="270" r:id="rId24"/>
    <p:sldId id="271"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2.xlsm"/><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Total assets (</a:t>
            </a:r>
            <a:r>
              <a:rPr lang="el-GR" sz="1000" dirty="0"/>
              <a:t>€</a:t>
            </a:r>
            <a:r>
              <a:rPr lang="en-US" sz="1000" baseline="0" dirty="0"/>
              <a:t> </a:t>
            </a:r>
            <a:r>
              <a:rPr lang="en-US" sz="1000" baseline="0" dirty="0" err="1"/>
              <a:t>bn</a:t>
            </a:r>
            <a:r>
              <a:rPr lang="en-US" sz="1000" baseline="0" dirty="0"/>
              <a:t>)</a:t>
            </a:r>
            <a:endParaRPr lang="en-US" sz="1000" dirty="0"/>
          </a:p>
        </c:rich>
      </c:tx>
      <c:layout/>
      <c:overlay val="0"/>
    </c:title>
    <c:autoTitleDeleted val="0"/>
    <c:plotArea>
      <c:layout>
        <c:manualLayout>
          <c:layoutTarget val="inner"/>
          <c:xMode val="edge"/>
          <c:yMode val="edge"/>
          <c:x val="3.6605657237936802E-2"/>
          <c:y val="0.18930225906200501"/>
          <c:w val="0.92678868552412597"/>
          <c:h val="0.60883593208697495"/>
        </c:manualLayout>
      </c:layout>
      <c:barChart>
        <c:barDir val="col"/>
        <c:grouping val="clustered"/>
        <c:varyColors val="0"/>
        <c:ser>
          <c:idx val="0"/>
          <c:order val="0"/>
          <c:tx>
            <c:strRef>
              <c:f>Sheet1!$B$1</c:f>
              <c:strCache>
                <c:ptCount val="1"/>
                <c:pt idx="0">
                  <c:v>Assets</c:v>
                </c:pt>
              </c:strCache>
            </c:strRef>
          </c:tx>
          <c:invertIfNegative val="0"/>
          <c:dPt>
            <c:idx val="6"/>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1-4130-4A7B-B374-33F7FADA771F}"/>
              </c:ext>
            </c:extLst>
          </c:dPt>
          <c:dPt>
            <c:idx val="7"/>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1-C86C-42BA-B9AA-FF6F8A2117C0}"/>
              </c:ext>
            </c:extLst>
          </c:dPt>
          <c:dPt>
            <c:idx val="8"/>
            <c:invertIfNegative val="0"/>
            <c:bubble3D val="0"/>
            <c:spPr>
              <a:noFill/>
              <a:ln>
                <a:solidFill>
                  <a:schemeClr val="accent2"/>
                </a:solidFill>
              </a:ln>
            </c:spPr>
            <c:extLst xmlns:c16r2="http://schemas.microsoft.com/office/drawing/2015/06/chart">
              <c:ext xmlns:c16="http://schemas.microsoft.com/office/drawing/2014/chart" uri="{C3380CC4-5D6E-409C-BE32-E72D297353CC}">
                <c16:uniqueId val="{00000005-8429-4C32-8EB8-D5F41FF423D5}"/>
              </c:ext>
            </c:extLst>
          </c:dPt>
          <c:dLbls>
            <c:numFmt formatCode="#,##0.0" sourceLinked="0"/>
            <c:spPr>
              <a:noFill/>
              <a:ln>
                <a:noFill/>
              </a:ln>
              <a:effectLst/>
            </c:spPr>
            <c:txPr>
              <a:bodyPr/>
              <a:lstStyle/>
              <a:p>
                <a:pPr>
                  <a:defRPr sz="800"/>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Sheet1!$B$2:$B$11</c:f>
              <c:numCache>
                <c:formatCode>0.0</c:formatCode>
                <c:ptCount val="9"/>
                <c:pt idx="0">
                  <c:v>514.96603699999991</c:v>
                </c:pt>
                <c:pt idx="1">
                  <c:v>476.91308500000002</c:v>
                </c:pt>
                <c:pt idx="2">
                  <c:v>442.21473999999995</c:v>
                </c:pt>
                <c:pt idx="3">
                  <c:v>407.410596</c:v>
                </c:pt>
                <c:pt idx="4">
                  <c:v>397.80068599999998</c:v>
                </c:pt>
                <c:pt idx="5">
                  <c:v>386.01937800000002</c:v>
                </c:pt>
                <c:pt idx="6">
                  <c:v>351.82089100000002</c:v>
                </c:pt>
                <c:pt idx="7">
                  <c:v>301.45299999999997</c:v>
                </c:pt>
                <c:pt idx="8">
                  <c:v>292</c:v>
                </c:pt>
              </c:numCache>
            </c:numRef>
          </c:val>
          <c:extLst xmlns:c16r2="http://schemas.microsoft.com/office/drawing/2015/06/chart">
            <c:ext xmlns:c16="http://schemas.microsoft.com/office/drawing/2014/chart" uri="{C3380CC4-5D6E-409C-BE32-E72D297353CC}">
              <c16:uniqueId val="{00000002-C86C-42BA-B9AA-FF6F8A2117C0}"/>
            </c:ext>
          </c:extLst>
        </c:ser>
        <c:dLbls>
          <c:showLegendKey val="0"/>
          <c:showVal val="0"/>
          <c:showCatName val="0"/>
          <c:showSerName val="0"/>
          <c:showPercent val="0"/>
          <c:showBubbleSize val="0"/>
        </c:dLbls>
        <c:gapWidth val="150"/>
        <c:axId val="384625224"/>
        <c:axId val="384624048"/>
      </c:barChart>
      <c:catAx>
        <c:axId val="384625224"/>
        <c:scaling>
          <c:orientation val="minMax"/>
        </c:scaling>
        <c:delete val="0"/>
        <c:axPos val="b"/>
        <c:numFmt formatCode="General" sourceLinked="1"/>
        <c:majorTickMark val="none"/>
        <c:minorTickMark val="none"/>
        <c:tickLblPos val="nextTo"/>
        <c:txPr>
          <a:bodyPr/>
          <a:lstStyle/>
          <a:p>
            <a:pPr>
              <a:defRPr sz="800"/>
            </a:pPr>
            <a:endParaRPr lang="el-GR"/>
          </a:p>
        </c:txPr>
        <c:crossAx val="384624048"/>
        <c:crosses val="autoZero"/>
        <c:auto val="1"/>
        <c:lblAlgn val="ctr"/>
        <c:lblOffset val="100"/>
        <c:noMultiLvlLbl val="0"/>
      </c:catAx>
      <c:valAx>
        <c:axId val="384624048"/>
        <c:scaling>
          <c:orientation val="minMax"/>
        </c:scaling>
        <c:delete val="1"/>
        <c:axPos val="l"/>
        <c:numFmt formatCode="0.0" sourceLinked="1"/>
        <c:majorTickMark val="out"/>
        <c:minorTickMark val="none"/>
        <c:tickLblPos val="nextTo"/>
        <c:crossAx val="384625224"/>
        <c:crosses val="autoZero"/>
        <c:crossBetween val="between"/>
      </c:valAx>
    </c:plotArea>
    <c:plotVisOnly val="1"/>
    <c:dispBlanksAs val="gap"/>
    <c:showDLblsOverMax val="0"/>
  </c:chart>
  <c:spPr>
    <a:ln>
      <a:solidFill>
        <a:schemeClr val="accent1"/>
      </a:solidFill>
    </a:ln>
  </c:spPr>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dirty="0"/>
              <a:t>Greek Private</a:t>
            </a:r>
            <a:r>
              <a:rPr lang="en-US" sz="1000" baseline="0" dirty="0"/>
              <a:t> Sector</a:t>
            </a:r>
            <a:r>
              <a:rPr lang="en-US" sz="1000" dirty="0"/>
              <a:t> deposits (€ </a:t>
            </a:r>
            <a:r>
              <a:rPr lang="en-US" sz="1000" dirty="0" err="1"/>
              <a:t>bn</a:t>
            </a:r>
            <a:r>
              <a:rPr lang="en-US" sz="1000" dirty="0"/>
              <a:t>)</a:t>
            </a:r>
          </a:p>
        </c:rich>
      </c:tx>
      <c:layout/>
      <c:overlay val="0"/>
      <c:spPr>
        <a:noFill/>
        <a:ln w="23382">
          <a:noFill/>
        </a:ln>
      </c:spPr>
    </c:title>
    <c:autoTitleDeleted val="0"/>
    <c:plotArea>
      <c:layout>
        <c:manualLayout>
          <c:layoutTarget val="inner"/>
          <c:xMode val="edge"/>
          <c:yMode val="edge"/>
          <c:x val="3.7606837606837598E-2"/>
          <c:y val="0.10236973235360899"/>
          <c:w val="0.92478632478632505"/>
          <c:h val="0.63888656184638704"/>
        </c:manualLayout>
      </c:layout>
      <c:barChart>
        <c:barDir val="col"/>
        <c:grouping val="clustered"/>
        <c:varyColors val="0"/>
        <c:ser>
          <c:idx val="0"/>
          <c:order val="0"/>
          <c:tx>
            <c:strRef>
              <c:f>Sheet1!$B$1</c:f>
              <c:strCache>
                <c:ptCount val="1"/>
                <c:pt idx="0">
                  <c:v>Deposits (€ bn)</c:v>
                </c:pt>
              </c:strCache>
            </c:strRef>
          </c:tx>
          <c:spPr>
            <a:solidFill>
              <a:srgbClr val="4F81BD"/>
            </a:solidFill>
            <a:ln w="23382">
              <a:noFill/>
            </a:ln>
          </c:spPr>
          <c:invertIfNegative val="0"/>
          <c:dPt>
            <c:idx val="6"/>
            <c:invertIfNegative val="0"/>
            <c:bubble3D val="0"/>
            <c:extLst xmlns:c16r2="http://schemas.microsoft.com/office/drawing/2015/06/chart">
              <c:ext xmlns:c16="http://schemas.microsoft.com/office/drawing/2014/chart" uri="{C3380CC4-5D6E-409C-BE32-E72D297353CC}">
                <c16:uniqueId val="{00000001-9C1B-431E-B3A0-77303EB1C867}"/>
              </c:ext>
            </c:extLst>
          </c:dPt>
          <c:dPt>
            <c:idx val="7"/>
            <c:invertIfNegative val="0"/>
            <c:bubble3D val="0"/>
            <c:spPr>
              <a:solidFill>
                <a:srgbClr val="C0504D"/>
              </a:solidFill>
              <a:ln w="9525">
                <a:noFill/>
              </a:ln>
            </c:spPr>
            <c:extLst xmlns:c16r2="http://schemas.microsoft.com/office/drawing/2015/06/chart">
              <c:ext xmlns:c16="http://schemas.microsoft.com/office/drawing/2014/chart" uri="{C3380CC4-5D6E-409C-BE32-E72D297353CC}">
                <c16:uniqueId val="{00000001-BE2D-4114-85AE-F92C071EB366}"/>
              </c:ext>
            </c:extLst>
          </c:dPt>
          <c:dPt>
            <c:idx val="8"/>
            <c:invertIfNegative val="0"/>
            <c:bubble3D val="0"/>
            <c:spPr>
              <a:noFill/>
              <a:ln w="12700">
                <a:solidFill>
                  <a:srgbClr val="C0504D"/>
                </a:solidFill>
              </a:ln>
            </c:spPr>
            <c:extLst xmlns:c16r2="http://schemas.microsoft.com/office/drawing/2015/06/chart">
              <c:ext xmlns:c16="http://schemas.microsoft.com/office/drawing/2014/chart" uri="{C3380CC4-5D6E-409C-BE32-E72D297353CC}">
                <c16:uniqueId val="{00000004-93D8-405C-BE1E-6D37D9759499}"/>
              </c:ext>
            </c:extLst>
          </c:dPt>
          <c:dLbls>
            <c:dLbl>
              <c:idx val="7"/>
              <c:spPr>
                <a:noFill/>
                <a:ln w="23382">
                  <a:noFill/>
                </a:ln>
              </c:spPr>
              <c:txPr>
                <a:bodyPr/>
                <a:lstStyle/>
                <a:p>
                  <a:pPr>
                    <a:defRPr sz="800" b="0"/>
                  </a:pPr>
                  <a:endParaRPr lang="el-GR"/>
                </a:p>
              </c:txPr>
              <c:showLegendKey val="0"/>
              <c:showVal val="1"/>
              <c:showCatName val="0"/>
              <c:showSerName val="0"/>
              <c:showPercent val="0"/>
              <c:showBubbleSize val="0"/>
            </c:dLbl>
            <c:spPr>
              <a:noFill/>
              <a:ln w="23382">
                <a:noFill/>
              </a:ln>
            </c:spPr>
            <c:txPr>
              <a:bodyPr/>
              <a:lstStyle/>
              <a:p>
                <a:pPr>
                  <a:defRPr sz="800"/>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Sheet1!$B$2:$B$11</c:f>
              <c:numCache>
                <c:formatCode>0.0</c:formatCode>
                <c:ptCount val="9"/>
                <c:pt idx="0">
                  <c:v>209.60432</c:v>
                </c:pt>
                <c:pt idx="1">
                  <c:v>174.22657599999999</c:v>
                </c:pt>
                <c:pt idx="2">
                  <c:v>161.45137399999999</c:v>
                </c:pt>
                <c:pt idx="3">
                  <c:v>163.25124</c:v>
                </c:pt>
                <c:pt idx="4">
                  <c:v>160.28514300000001</c:v>
                </c:pt>
                <c:pt idx="5">
                  <c:v>123.37716</c:v>
                </c:pt>
                <c:pt idx="6">
                  <c:v>121.383</c:v>
                </c:pt>
                <c:pt idx="7">
                  <c:v>126.346</c:v>
                </c:pt>
                <c:pt idx="8">
                  <c:v>134.4</c:v>
                </c:pt>
              </c:numCache>
            </c:numRef>
          </c:val>
          <c:extLst xmlns:c16r2="http://schemas.microsoft.com/office/drawing/2015/06/chart">
            <c:ext xmlns:c16="http://schemas.microsoft.com/office/drawing/2014/chart" uri="{C3380CC4-5D6E-409C-BE32-E72D297353CC}">
              <c16:uniqueId val="{00000002-BE2D-4114-85AE-F92C071EB366}"/>
            </c:ext>
          </c:extLst>
        </c:ser>
        <c:dLbls>
          <c:showLegendKey val="0"/>
          <c:showVal val="0"/>
          <c:showCatName val="0"/>
          <c:showSerName val="0"/>
          <c:showPercent val="0"/>
          <c:showBubbleSize val="0"/>
        </c:dLbls>
        <c:gapWidth val="150"/>
        <c:axId val="384626008"/>
        <c:axId val="384622480"/>
      </c:barChart>
      <c:catAx>
        <c:axId val="384626008"/>
        <c:scaling>
          <c:orientation val="minMax"/>
        </c:scaling>
        <c:delete val="0"/>
        <c:axPos val="b"/>
        <c:numFmt formatCode="General" sourceLinked="1"/>
        <c:majorTickMark val="none"/>
        <c:minorTickMark val="none"/>
        <c:tickLblPos val="nextTo"/>
        <c:spPr>
          <a:ln w="2923">
            <a:solidFill>
              <a:srgbClr val="808080"/>
            </a:solidFill>
            <a:prstDash val="solid"/>
          </a:ln>
        </c:spPr>
        <c:txPr>
          <a:bodyPr/>
          <a:lstStyle/>
          <a:p>
            <a:pPr>
              <a:defRPr sz="800"/>
            </a:pPr>
            <a:endParaRPr lang="el-GR"/>
          </a:p>
        </c:txPr>
        <c:crossAx val="384622480"/>
        <c:crosses val="autoZero"/>
        <c:auto val="1"/>
        <c:lblAlgn val="ctr"/>
        <c:lblOffset val="100"/>
        <c:noMultiLvlLbl val="0"/>
      </c:catAx>
      <c:valAx>
        <c:axId val="384622480"/>
        <c:scaling>
          <c:orientation val="minMax"/>
        </c:scaling>
        <c:delete val="1"/>
        <c:axPos val="l"/>
        <c:numFmt formatCode="General" sourceLinked="0"/>
        <c:majorTickMark val="out"/>
        <c:minorTickMark val="none"/>
        <c:tickLblPos val="nextTo"/>
        <c:crossAx val="384626008"/>
        <c:crosses val="autoZero"/>
        <c:crossBetween val="between"/>
      </c:valAx>
      <c:spPr>
        <a:solidFill>
          <a:srgbClr val="FFFFFF"/>
        </a:solidFill>
        <a:ln w="23382">
          <a:noFill/>
        </a:ln>
      </c:spPr>
    </c:plotArea>
    <c:plotVisOnly val="1"/>
    <c:dispBlanksAs val="gap"/>
    <c:showDLblsOverMax val="0"/>
  </c:chart>
  <c:spPr>
    <a:solidFill>
      <a:srgbClr val="FFFFFF"/>
    </a:solidFill>
    <a:ln w="2923">
      <a:solidFill>
        <a:srgbClr val="4F81BD"/>
      </a:solidFill>
      <a:prstDash val="solid"/>
    </a:ln>
  </c:spPr>
  <c:txPr>
    <a:bodyPr/>
    <a:lstStyle/>
    <a:p>
      <a:pPr>
        <a:defRPr sz="1657"/>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GB" dirty="0">
                <a:solidFill>
                  <a:schemeClr val="tx1"/>
                </a:solidFill>
              </a:rPr>
              <a:t>Banking assets market shares 2009</a:t>
            </a:r>
          </a:p>
        </c:rich>
      </c:tx>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l-GR"/>
        </a:p>
      </c:txPr>
    </c:title>
    <c:autoTitleDeleted val="0"/>
    <c:plotArea>
      <c:layout/>
      <c:doughnutChart>
        <c:varyColors val="1"/>
        <c:ser>
          <c:idx val="0"/>
          <c:order val="0"/>
          <c:tx>
            <c:strRef>
              <c:f>Sheet1!$B$1</c:f>
              <c:strCache>
                <c:ptCount val="1"/>
                <c:pt idx="0">
                  <c:v>Market shares 2009</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E26-4E4B-8F28-1CA09A795C4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E26-4E4B-8F28-1CA09A795C42}"/>
              </c:ext>
            </c:extLst>
          </c:dPt>
          <c:dLbls>
            <c:dLbl>
              <c:idx val="0"/>
              <c:layout>
                <c:manualLayout>
                  <c:x val="0.16306182609037401"/>
                  <c:y val="-2.9880305676188899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0E26-4E4B-8F28-1CA09A795C42}"/>
                </c:ext>
                <c:ext xmlns:c15="http://schemas.microsoft.com/office/drawing/2012/chart" uri="{CE6537A1-D6FC-4f65-9D91-7224C49458BB}">
                  <c15:layout>
                    <c:manualLayout>
                      <c:w val="0.34550735650556202"/>
                      <c:h val="0.275268248860148"/>
                    </c:manualLayout>
                  </c15:layout>
                </c:ext>
              </c:extLst>
            </c:dLbl>
            <c:dLbl>
              <c:idx val="1"/>
              <c:layout>
                <c:manualLayout>
                  <c:x val="-0.14309484193011601"/>
                  <c:y val="-3.5268193319685802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0E26-4E4B-8F28-1CA09A795C4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l-GR"/>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Sheet1!$A$2:$A$3</c:f>
              <c:strCache>
                <c:ptCount val="2"/>
                <c:pt idx="0">
                  <c:v>Four Significant banks</c:v>
                </c:pt>
                <c:pt idx="1">
                  <c:v>Other</c:v>
                </c:pt>
              </c:strCache>
            </c:strRef>
          </c:cat>
          <c:val>
            <c:numRef>
              <c:f>Sheet1!$B$2:$B$3</c:f>
              <c:numCache>
                <c:formatCode>0%</c:formatCode>
                <c:ptCount val="2"/>
                <c:pt idx="0">
                  <c:v>0.69</c:v>
                </c:pt>
                <c:pt idx="1">
                  <c:v>0.31</c:v>
                </c:pt>
              </c:numCache>
            </c:numRef>
          </c:val>
          <c:extLst xmlns:c16r2="http://schemas.microsoft.com/office/drawing/2015/06/chart">
            <c:ext xmlns:c16="http://schemas.microsoft.com/office/drawing/2014/chart" uri="{C3380CC4-5D6E-409C-BE32-E72D297353CC}">
              <c16:uniqueId val="{00000004-0E26-4E4B-8F28-1CA09A795C4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solidFill>
        <a:schemeClr val="accent1"/>
      </a:solidFill>
    </a:ln>
    <a:effectLst/>
  </c:spPr>
  <c:txPr>
    <a:bodyPr/>
    <a:lstStyle/>
    <a:p>
      <a:pPr>
        <a:defRPr/>
      </a:pPr>
      <a:endParaRPr lang="el-G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dirty="0">
                <a:solidFill>
                  <a:schemeClr val="tx1"/>
                </a:solidFill>
              </a:rPr>
              <a:t>Banking assets market shares </a:t>
            </a:r>
            <a:r>
              <a:rPr lang="en-US" dirty="0" smtClean="0">
                <a:solidFill>
                  <a:schemeClr val="tx1"/>
                </a:solidFill>
              </a:rPr>
              <a:t>201</a:t>
            </a:r>
            <a:r>
              <a:rPr lang="el-GR" dirty="0" smtClean="0">
                <a:solidFill>
                  <a:schemeClr val="tx1"/>
                </a:solidFill>
              </a:rPr>
              <a:t>8</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l-GR"/>
        </a:p>
      </c:txPr>
    </c:title>
    <c:autoTitleDeleted val="0"/>
    <c:plotArea>
      <c:layout/>
      <c:doughnutChart>
        <c:varyColors val="1"/>
        <c:ser>
          <c:idx val="0"/>
          <c:order val="0"/>
          <c:tx>
            <c:strRef>
              <c:f>Sheet1!$B$1</c:f>
              <c:strCache>
                <c:ptCount val="1"/>
                <c:pt idx="0">
                  <c:v>Market shares 2016</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098-4AA4-BF71-D2E7127591D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098-4AA4-BF71-D2E7127591D1}"/>
              </c:ext>
            </c:extLst>
          </c:dPt>
          <c:dLbls>
            <c:dLbl>
              <c:idx val="0"/>
              <c:layout>
                <c:manualLayout>
                  <c:x val="0.269551010782554"/>
                  <c:y val="-0.1426616933268599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4550735650556202"/>
                      <c:h val="0.275268248860148"/>
                    </c:manualLayout>
                  </c15:layout>
                </c:ext>
              </c:extLst>
            </c:dLbl>
            <c:dLbl>
              <c:idx val="1"/>
              <c:layout>
                <c:manualLayout>
                  <c:x val="-0.14309484193011601"/>
                  <c:y val="-3.5268193319685802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2098-4AA4-BF71-D2E7127591D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l-GR"/>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Sheet1!$A$2:$A$3</c:f>
              <c:strCache>
                <c:ptCount val="2"/>
                <c:pt idx="0">
                  <c:v>Four Significant banks</c:v>
                </c:pt>
                <c:pt idx="1">
                  <c:v>Other</c:v>
                </c:pt>
              </c:strCache>
            </c:strRef>
          </c:cat>
          <c:val>
            <c:numRef>
              <c:f>Sheet1!$B$2:$B$3</c:f>
              <c:numCache>
                <c:formatCode>0%</c:formatCode>
                <c:ptCount val="2"/>
                <c:pt idx="0">
                  <c:v>0.96</c:v>
                </c:pt>
                <c:pt idx="1">
                  <c:v>4.0000000000000036E-2</c:v>
                </c:pt>
              </c:numCache>
            </c:numRef>
          </c:val>
          <c:extLst xmlns:c16r2="http://schemas.microsoft.com/office/drawing/2015/06/chart">
            <c:ext xmlns:c16="http://schemas.microsoft.com/office/drawing/2014/chart" uri="{C3380CC4-5D6E-409C-BE32-E72D297353CC}">
              <c16:uniqueId val="{00000004-2098-4AA4-BF71-D2E7127591D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solidFill>
        <a:schemeClr val="accent1"/>
      </a:solid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GB" sz="1000" dirty="0"/>
              <a:t>Share of each portfolio</a:t>
            </a:r>
            <a:r>
              <a:rPr lang="en-GB" sz="1000" baseline="0" dirty="0"/>
              <a:t> in NPE reduction</a:t>
            </a:r>
            <a:endParaRPr lang="en-GB" sz="1000" dirty="0"/>
          </a:p>
        </c:rich>
      </c:tx>
      <c:layout/>
      <c:overlay val="1"/>
    </c:title>
    <c:autoTitleDeleted val="0"/>
    <c:plotArea>
      <c:layout>
        <c:manualLayout>
          <c:layoutTarget val="inner"/>
          <c:xMode val="edge"/>
          <c:yMode val="edge"/>
          <c:x val="0.16971713810316139"/>
          <c:y val="0.30246980405499452"/>
          <c:w val="0.58465968792170531"/>
          <c:h val="0.58231091338131569"/>
        </c:manualLayout>
      </c:layout>
      <c:barChart>
        <c:barDir val="col"/>
        <c:grouping val="percentStacked"/>
        <c:varyColors val="0"/>
        <c:ser>
          <c:idx val="0"/>
          <c:order val="0"/>
          <c:tx>
            <c:strRef>
              <c:f>Sheet1!$B$1</c:f>
              <c:strCache>
                <c:ptCount val="1"/>
                <c:pt idx="0">
                  <c:v>Residential</c:v>
                </c:pt>
              </c:strCache>
            </c:strRef>
          </c:tx>
          <c:invertIfNegative val="0"/>
          <c:dLbls>
            <c:spPr>
              <a:noFill/>
              <a:ln>
                <a:noFill/>
              </a:ln>
              <a:effectLst/>
            </c:spPr>
            <c:txPr>
              <a:bodyPr/>
              <a:lstStyle/>
              <a:p>
                <a:pPr>
                  <a:defRPr sz="800">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Revised targets</c:v>
                </c:pt>
                <c:pt idx="1">
                  <c:v>Original targets</c:v>
                </c:pt>
              </c:strCache>
            </c:strRef>
          </c:cat>
          <c:val>
            <c:numRef>
              <c:f>Sheet1!$B$2:$B$3</c:f>
              <c:numCache>
                <c:formatCode>0%</c:formatCode>
                <c:ptCount val="2"/>
                <c:pt idx="0">
                  <c:v>0.19</c:v>
                </c:pt>
                <c:pt idx="1">
                  <c:v>0.21</c:v>
                </c:pt>
              </c:numCache>
            </c:numRef>
          </c:val>
          <c:extLst xmlns:c16r2="http://schemas.microsoft.com/office/drawing/2015/06/chart">
            <c:ext xmlns:c16="http://schemas.microsoft.com/office/drawing/2014/chart" uri="{C3380CC4-5D6E-409C-BE32-E72D297353CC}">
              <c16:uniqueId val="{00000001-9344-4856-A456-3C9FEDABBDB0}"/>
            </c:ext>
          </c:extLst>
        </c:ser>
        <c:ser>
          <c:idx val="1"/>
          <c:order val="1"/>
          <c:tx>
            <c:strRef>
              <c:f>Sheet1!$C$1</c:f>
              <c:strCache>
                <c:ptCount val="1"/>
                <c:pt idx="0">
                  <c:v>Consumer</c:v>
                </c:pt>
              </c:strCache>
            </c:strRef>
          </c:tx>
          <c:invertIfNegative val="0"/>
          <c:dLbls>
            <c:spPr>
              <a:noFill/>
              <a:ln>
                <a:noFill/>
              </a:ln>
              <a:effectLst/>
            </c:spPr>
            <c:txPr>
              <a:bodyPr/>
              <a:lstStyle/>
              <a:p>
                <a:pPr>
                  <a:defRPr sz="800">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Revised targets</c:v>
                </c:pt>
                <c:pt idx="1">
                  <c:v>Original targets</c:v>
                </c:pt>
              </c:strCache>
            </c:strRef>
          </c:cat>
          <c:val>
            <c:numRef>
              <c:f>Sheet1!$C$2:$C$3</c:f>
              <c:numCache>
                <c:formatCode>0%</c:formatCode>
                <c:ptCount val="2"/>
                <c:pt idx="0">
                  <c:v>0.2</c:v>
                </c:pt>
                <c:pt idx="1">
                  <c:v>0.22</c:v>
                </c:pt>
              </c:numCache>
            </c:numRef>
          </c:val>
          <c:extLst xmlns:c16r2="http://schemas.microsoft.com/office/drawing/2015/06/chart">
            <c:ext xmlns:c16="http://schemas.microsoft.com/office/drawing/2014/chart" uri="{C3380CC4-5D6E-409C-BE32-E72D297353CC}">
              <c16:uniqueId val="{00000002-9344-4856-A456-3C9FEDABBDB0}"/>
            </c:ext>
          </c:extLst>
        </c:ser>
        <c:ser>
          <c:idx val="2"/>
          <c:order val="2"/>
          <c:tx>
            <c:strRef>
              <c:f>Sheet1!$D$1</c:f>
              <c:strCache>
                <c:ptCount val="1"/>
                <c:pt idx="0">
                  <c:v>SBP</c:v>
                </c:pt>
              </c:strCache>
            </c:strRef>
          </c:tx>
          <c:invertIfNegative val="0"/>
          <c:dLbls>
            <c:spPr>
              <a:noFill/>
              <a:ln>
                <a:noFill/>
              </a:ln>
              <a:effectLst/>
            </c:spPr>
            <c:txPr>
              <a:bodyPr/>
              <a:lstStyle/>
              <a:p>
                <a:pPr>
                  <a:defRPr sz="800"/>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Revised targets</c:v>
                </c:pt>
                <c:pt idx="1">
                  <c:v>Original targets</c:v>
                </c:pt>
              </c:strCache>
            </c:strRef>
          </c:cat>
          <c:val>
            <c:numRef>
              <c:f>Sheet1!$D$2:$D$3</c:f>
              <c:numCache>
                <c:formatCode>0%</c:formatCode>
                <c:ptCount val="2"/>
                <c:pt idx="0">
                  <c:v>0.16</c:v>
                </c:pt>
                <c:pt idx="1">
                  <c:v>0.15</c:v>
                </c:pt>
              </c:numCache>
            </c:numRef>
          </c:val>
          <c:extLst xmlns:c16r2="http://schemas.microsoft.com/office/drawing/2015/06/chart">
            <c:ext xmlns:c16="http://schemas.microsoft.com/office/drawing/2014/chart" uri="{C3380CC4-5D6E-409C-BE32-E72D297353CC}">
              <c16:uniqueId val="{00000003-9344-4856-A456-3C9FEDABBDB0}"/>
            </c:ext>
          </c:extLst>
        </c:ser>
        <c:ser>
          <c:idx val="3"/>
          <c:order val="3"/>
          <c:tx>
            <c:strRef>
              <c:f>Sheet1!$E$1</c:f>
              <c:strCache>
                <c:ptCount val="1"/>
                <c:pt idx="0">
                  <c:v>SME</c:v>
                </c:pt>
              </c:strCache>
            </c:strRef>
          </c:tx>
          <c:invertIfNegative val="0"/>
          <c:dLbls>
            <c:spPr>
              <a:noFill/>
              <a:ln>
                <a:noFill/>
              </a:ln>
              <a:effectLst/>
            </c:spPr>
            <c:txPr>
              <a:bodyPr/>
              <a:lstStyle/>
              <a:p>
                <a:pPr>
                  <a:defRPr sz="800">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Revised targets</c:v>
                </c:pt>
                <c:pt idx="1">
                  <c:v>Original targets</c:v>
                </c:pt>
              </c:strCache>
            </c:strRef>
          </c:cat>
          <c:val>
            <c:numRef>
              <c:f>Sheet1!$E$2:$E$3</c:f>
              <c:numCache>
                <c:formatCode>0%</c:formatCode>
                <c:ptCount val="2"/>
                <c:pt idx="0">
                  <c:v>0.3</c:v>
                </c:pt>
                <c:pt idx="1">
                  <c:v>0.26</c:v>
                </c:pt>
              </c:numCache>
            </c:numRef>
          </c:val>
          <c:extLst xmlns:c16r2="http://schemas.microsoft.com/office/drawing/2015/06/chart">
            <c:ext xmlns:c16="http://schemas.microsoft.com/office/drawing/2014/chart" uri="{C3380CC4-5D6E-409C-BE32-E72D297353CC}">
              <c16:uniqueId val="{00000004-9344-4856-A456-3C9FEDABBDB0}"/>
            </c:ext>
          </c:extLst>
        </c:ser>
        <c:ser>
          <c:idx val="4"/>
          <c:order val="4"/>
          <c:tx>
            <c:strRef>
              <c:f>Sheet1!$F$1</c:f>
              <c:strCache>
                <c:ptCount val="1"/>
                <c:pt idx="0">
                  <c:v>Corporate </c:v>
                </c:pt>
              </c:strCache>
            </c:strRef>
          </c:tx>
          <c:invertIfNegative val="0"/>
          <c:dLbls>
            <c:spPr>
              <a:noFill/>
              <a:ln>
                <a:noFill/>
              </a:ln>
              <a:effectLst/>
            </c:spPr>
            <c:txPr>
              <a:bodyPr/>
              <a:lstStyle/>
              <a:p>
                <a:pPr>
                  <a:defRPr sz="800"/>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Revised targets</c:v>
                </c:pt>
                <c:pt idx="1">
                  <c:v>Original targets</c:v>
                </c:pt>
              </c:strCache>
            </c:strRef>
          </c:cat>
          <c:val>
            <c:numRef>
              <c:f>Sheet1!$F$2:$F$3</c:f>
              <c:numCache>
                <c:formatCode>0%</c:formatCode>
                <c:ptCount val="2"/>
                <c:pt idx="0">
                  <c:v>0.13</c:v>
                </c:pt>
                <c:pt idx="1">
                  <c:v>0.16</c:v>
                </c:pt>
              </c:numCache>
            </c:numRef>
          </c:val>
          <c:extLst xmlns:c16r2="http://schemas.microsoft.com/office/drawing/2015/06/chart">
            <c:ext xmlns:c16="http://schemas.microsoft.com/office/drawing/2014/chart" uri="{C3380CC4-5D6E-409C-BE32-E72D297353CC}">
              <c16:uniqueId val="{00000005-9344-4856-A456-3C9FEDABBDB0}"/>
            </c:ext>
          </c:extLst>
        </c:ser>
        <c:ser>
          <c:idx val="5"/>
          <c:order val="5"/>
          <c:tx>
            <c:strRef>
              <c:f>Sheet1!$G$1</c:f>
              <c:strCache>
                <c:ptCount val="1"/>
                <c:pt idx="0">
                  <c:v>Shipping</c:v>
                </c:pt>
              </c:strCache>
            </c:strRef>
          </c:tx>
          <c:invertIfNegative val="0"/>
          <c:dLbls>
            <c:spPr>
              <a:noFill/>
              <a:ln>
                <a:noFill/>
              </a:ln>
              <a:effectLst/>
            </c:spPr>
            <c:txPr>
              <a:bodyPr/>
              <a:lstStyle/>
              <a:p>
                <a:pPr>
                  <a:defRPr sz="1000"/>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Revised targets</c:v>
                </c:pt>
                <c:pt idx="1">
                  <c:v>Original targets</c:v>
                </c:pt>
              </c:strCache>
            </c:strRef>
          </c:cat>
          <c:val>
            <c:numRef>
              <c:f>Sheet1!$G$2:$G$3</c:f>
              <c:numCache>
                <c:formatCode>0%</c:formatCode>
                <c:ptCount val="2"/>
                <c:pt idx="0">
                  <c:v>0.02</c:v>
                </c:pt>
                <c:pt idx="1">
                  <c:v>0.01</c:v>
                </c:pt>
              </c:numCache>
            </c:numRef>
          </c:val>
          <c:extLst xmlns:c16r2="http://schemas.microsoft.com/office/drawing/2015/06/chart">
            <c:ext xmlns:c16="http://schemas.microsoft.com/office/drawing/2014/chart" uri="{C3380CC4-5D6E-409C-BE32-E72D297353CC}">
              <c16:uniqueId val="{00000000-D424-4C49-A1CB-0B814F7DA5C4}"/>
            </c:ext>
          </c:extLst>
        </c:ser>
        <c:dLbls>
          <c:showLegendKey val="0"/>
          <c:showVal val="0"/>
          <c:showCatName val="0"/>
          <c:showSerName val="0"/>
          <c:showPercent val="0"/>
          <c:showBubbleSize val="0"/>
        </c:dLbls>
        <c:gapWidth val="250"/>
        <c:overlap val="100"/>
        <c:axId val="479885968"/>
        <c:axId val="479889888"/>
      </c:barChart>
      <c:catAx>
        <c:axId val="479885968"/>
        <c:scaling>
          <c:orientation val="minMax"/>
        </c:scaling>
        <c:delete val="0"/>
        <c:axPos val="b"/>
        <c:numFmt formatCode="General" sourceLinked="0"/>
        <c:majorTickMark val="none"/>
        <c:minorTickMark val="none"/>
        <c:tickLblPos val="nextTo"/>
        <c:txPr>
          <a:bodyPr/>
          <a:lstStyle/>
          <a:p>
            <a:pPr>
              <a:defRPr sz="800"/>
            </a:pPr>
            <a:endParaRPr lang="el-GR"/>
          </a:p>
        </c:txPr>
        <c:crossAx val="479889888"/>
        <c:crosses val="autoZero"/>
        <c:auto val="1"/>
        <c:lblAlgn val="ctr"/>
        <c:lblOffset val="100"/>
        <c:noMultiLvlLbl val="0"/>
      </c:catAx>
      <c:valAx>
        <c:axId val="479889888"/>
        <c:scaling>
          <c:orientation val="minMax"/>
        </c:scaling>
        <c:delete val="1"/>
        <c:axPos val="l"/>
        <c:numFmt formatCode="0%" sourceLinked="1"/>
        <c:majorTickMark val="out"/>
        <c:minorTickMark val="none"/>
        <c:tickLblPos val="nextTo"/>
        <c:crossAx val="479885968"/>
        <c:crosses val="autoZero"/>
        <c:crossBetween val="between"/>
      </c:valAx>
    </c:plotArea>
    <c:legend>
      <c:legendPos val="r"/>
      <c:layout>
        <c:manualLayout>
          <c:xMode val="edge"/>
          <c:yMode val="edge"/>
          <c:x val="0.76822382643101395"/>
          <c:y val="0.26791992312605328"/>
          <c:w val="0.16854822015800439"/>
          <c:h val="0.59900809895558627"/>
        </c:manualLayout>
      </c:layout>
      <c:overlay val="0"/>
      <c:txPr>
        <a:bodyPr/>
        <a:lstStyle/>
        <a:p>
          <a:pPr>
            <a:defRPr sz="800"/>
          </a:pPr>
          <a:endParaRPr lang="el-GR"/>
        </a:p>
      </c:txPr>
    </c:legend>
    <c:plotVisOnly val="1"/>
    <c:dispBlanksAs val="gap"/>
    <c:showDLblsOverMax val="0"/>
  </c:chart>
  <c:spPr>
    <a:ln>
      <a:solidFill>
        <a:schemeClr val="accent1"/>
      </a:solidFill>
    </a:ln>
  </c:spPr>
  <c:txPr>
    <a:bodyPr/>
    <a:lstStyle/>
    <a:p>
      <a:pPr>
        <a:defRPr sz="18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l-GR"/>
        </a:p>
      </c:txPr>
    </c:title>
    <c:autoTitleDeleted val="0"/>
    <c:plotArea>
      <c:layout>
        <c:manualLayout>
          <c:layoutTarget val="inner"/>
          <c:xMode val="edge"/>
          <c:yMode val="edge"/>
          <c:x val="3.6605657237936802E-2"/>
          <c:y val="0.18930225906200501"/>
          <c:w val="0.92678868552412597"/>
          <c:h val="0.51061447652883196"/>
        </c:manualLayout>
      </c:layout>
      <c:barChart>
        <c:barDir val="col"/>
        <c:grouping val="clustered"/>
        <c:varyColors val="0"/>
        <c:ser>
          <c:idx val="0"/>
          <c:order val="0"/>
          <c:tx>
            <c:strRef>
              <c:f>Sheet1!$B$1</c:f>
              <c:strCache>
                <c:ptCount val="1"/>
                <c:pt idx="0">
                  <c:v>Gross loans to the domestic private sector (€ bn)</c:v>
                </c:pt>
              </c:strCache>
            </c:strRef>
          </c:tx>
          <c:spPr>
            <a:solidFill>
              <a:schemeClr val="accent1"/>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A679-4553-BC4E-A297B1D5D280}"/>
              </c:ext>
            </c:extLst>
          </c:dPt>
          <c:dPt>
            <c:idx val="7"/>
            <c:invertIfNegative val="0"/>
            <c:bubble3D val="0"/>
            <c:spPr>
              <a:solidFill>
                <a:schemeClr val="accent2"/>
              </a:solidFill>
              <a:ln>
                <a:solidFill>
                  <a:schemeClr val="accent2"/>
                </a:solidFill>
              </a:ln>
              <a:effectLst/>
            </c:spPr>
            <c:extLst xmlns:c16r2="http://schemas.microsoft.com/office/drawing/2015/06/chart">
              <c:ext xmlns:c16="http://schemas.microsoft.com/office/drawing/2014/chart" uri="{C3380CC4-5D6E-409C-BE32-E72D297353CC}">
                <c16:uniqueId val="{00000001-C8C3-4E71-B466-71DC4615ABED}"/>
              </c:ext>
            </c:extLst>
          </c:dPt>
          <c:dPt>
            <c:idx val="8"/>
            <c:invertIfNegative val="0"/>
            <c:bubble3D val="0"/>
            <c:spPr>
              <a:solidFill>
                <a:schemeClr val="bg1"/>
              </a:solidFill>
              <a:ln>
                <a:solidFill>
                  <a:schemeClr val="accent2"/>
                </a:solidFill>
              </a:ln>
              <a:effectLst/>
            </c:spPr>
            <c:extLst xmlns:c16r2="http://schemas.microsoft.com/office/drawing/2015/06/chart">
              <c:ext xmlns:c16="http://schemas.microsoft.com/office/drawing/2014/chart" uri="{C3380CC4-5D6E-409C-BE32-E72D297353CC}">
                <c16:uniqueId val="{00000004-75B4-475D-B3F9-48DD6C3A3A5B}"/>
              </c:ext>
            </c:extLst>
          </c:dPt>
          <c:dLbls>
            <c:dLbl>
              <c:idx val="8"/>
              <c:layout>
                <c:manualLayout>
                  <c:x val="0"/>
                  <c:y val="-1.17560644398952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5B4-475D-B3F9-48DD6C3A3A5B}"/>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Sheet1!$B$2:$B$12</c:f>
              <c:numCache>
                <c:formatCode>0.000</c:formatCode>
                <c:ptCount val="9"/>
                <c:pt idx="0">
                  <c:v>255.83199999999999</c:v>
                </c:pt>
                <c:pt idx="1">
                  <c:v>246.84100000000001</c:v>
                </c:pt>
                <c:pt idx="2">
                  <c:v>227.071</c:v>
                </c:pt>
                <c:pt idx="3">
                  <c:v>217.471</c:v>
                </c:pt>
                <c:pt idx="4">
                  <c:v>211.637</c:v>
                </c:pt>
                <c:pt idx="5">
                  <c:v>203.977</c:v>
                </c:pt>
                <c:pt idx="6">
                  <c:v>194.68899999999999</c:v>
                </c:pt>
                <c:pt idx="7">
                  <c:v>183.96700000000001</c:v>
                </c:pt>
                <c:pt idx="8">
                  <c:v>176.279</c:v>
                </c:pt>
              </c:numCache>
            </c:numRef>
          </c:val>
          <c:extLst xmlns:c16r2="http://schemas.microsoft.com/office/drawing/2015/06/chart">
            <c:ext xmlns:c16="http://schemas.microsoft.com/office/drawing/2014/chart" uri="{C3380CC4-5D6E-409C-BE32-E72D297353CC}">
              <c16:uniqueId val="{00000002-C8C3-4E71-B466-71DC4615ABED}"/>
            </c:ext>
          </c:extLst>
        </c:ser>
        <c:dLbls>
          <c:showLegendKey val="0"/>
          <c:showVal val="0"/>
          <c:showCatName val="0"/>
          <c:showSerName val="0"/>
          <c:showPercent val="0"/>
          <c:showBubbleSize val="0"/>
        </c:dLbls>
        <c:gapWidth val="219"/>
        <c:overlap val="-27"/>
        <c:axId val="479887928"/>
        <c:axId val="479887144"/>
      </c:barChart>
      <c:catAx>
        <c:axId val="47988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l-GR"/>
          </a:p>
        </c:txPr>
        <c:crossAx val="479887144"/>
        <c:crosses val="autoZero"/>
        <c:auto val="1"/>
        <c:lblAlgn val="ctr"/>
        <c:lblOffset val="100"/>
        <c:noMultiLvlLbl val="0"/>
      </c:catAx>
      <c:valAx>
        <c:axId val="479887144"/>
        <c:scaling>
          <c:orientation val="minMax"/>
          <c:min val="150"/>
        </c:scaling>
        <c:delete val="1"/>
        <c:axPos val="l"/>
        <c:numFmt formatCode="0.000" sourceLinked="1"/>
        <c:majorTickMark val="out"/>
        <c:minorTickMark val="none"/>
        <c:tickLblPos val="nextTo"/>
        <c:crossAx val="479887928"/>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dirty="0">
                <a:solidFill>
                  <a:schemeClr val="tx1"/>
                </a:solidFill>
              </a:rPr>
              <a:t>Yearly net lending expansion per category (%)</a:t>
            </a:r>
          </a:p>
        </c:rich>
      </c:tx>
      <c:layout/>
      <c:overlay val="0"/>
      <c:spPr>
        <a:noFill/>
        <a:ln>
          <a:noFill/>
        </a:ln>
        <a:effectLst/>
      </c:spPr>
    </c:title>
    <c:autoTitleDeleted val="0"/>
    <c:plotArea>
      <c:layout>
        <c:manualLayout>
          <c:layoutTarget val="inner"/>
          <c:xMode val="edge"/>
          <c:yMode val="edge"/>
          <c:x val="3.6605657237936802E-2"/>
          <c:y val="0.18930225906200501"/>
          <c:w val="0.64397605041466321"/>
          <c:h val="0.55176070206846595"/>
        </c:manualLayout>
      </c:layout>
      <c:lineChart>
        <c:grouping val="standard"/>
        <c:varyColors val="0"/>
        <c:ser>
          <c:idx val="1"/>
          <c:order val="0"/>
          <c:tx>
            <c:strRef>
              <c:f>Sheet1!$B$1</c:f>
              <c:strCache>
                <c:ptCount val="1"/>
                <c:pt idx="0">
                  <c:v>Total</c:v>
                </c:pt>
              </c:strCache>
            </c:strRef>
          </c:tx>
          <c:spPr>
            <a:ln w="22225" cap="rnd">
              <a:solidFill>
                <a:schemeClr val="accent2"/>
              </a:solidFill>
              <a:round/>
            </a:ln>
            <a:effectLst/>
          </c:spPr>
          <c:marker>
            <c:symbol val="circle"/>
            <c:size val="5"/>
            <c:spPr>
              <a:solidFill>
                <a:schemeClr val="bg1"/>
              </a:solidFill>
              <a:ln w="9525">
                <a:solidFill>
                  <a:schemeClr val="accent2"/>
                </a:solidFill>
              </a:ln>
              <a:effectLst/>
            </c:spPr>
          </c:marker>
          <c:cat>
            <c:strRef>
              <c:f>Sheet1!$A$2:$A$13</c:f>
              <c:strCache>
                <c:ptCount val="11"/>
                <c:pt idx="0">
                  <c:v>2010</c:v>
                </c:pt>
                <c:pt idx="1">
                  <c:v>2011</c:v>
                </c:pt>
                <c:pt idx="2">
                  <c:v>2012</c:v>
                </c:pt>
                <c:pt idx="3">
                  <c:v>2013</c:v>
                </c:pt>
                <c:pt idx="4">
                  <c:v>2014</c:v>
                </c:pt>
                <c:pt idx="5">
                  <c:v>2015</c:v>
                </c:pt>
                <c:pt idx="6">
                  <c:v>2016</c:v>
                </c:pt>
                <c:pt idx="7">
                  <c:v>2Q17</c:v>
                </c:pt>
                <c:pt idx="8">
                  <c:v>3Q17</c:v>
                </c:pt>
                <c:pt idx="9">
                  <c:v>4Q17</c:v>
                </c:pt>
                <c:pt idx="10">
                  <c:v>4Q18</c:v>
                </c:pt>
              </c:strCache>
            </c:strRef>
          </c:cat>
          <c:val>
            <c:numRef>
              <c:f>Sheet1!$B$2:$B$13</c:f>
              <c:numCache>
                <c:formatCode>0.0%</c:formatCode>
                <c:ptCount val="11"/>
                <c:pt idx="0">
                  <c:v>-1E-3</c:v>
                </c:pt>
                <c:pt idx="1">
                  <c:v>-3.2000000000000001E-2</c:v>
                </c:pt>
                <c:pt idx="2">
                  <c:v>-0.04</c:v>
                </c:pt>
                <c:pt idx="3">
                  <c:v>-3.9E-2</c:v>
                </c:pt>
                <c:pt idx="4">
                  <c:v>-3.1E-2</c:v>
                </c:pt>
                <c:pt idx="5">
                  <c:v>-0.02</c:v>
                </c:pt>
                <c:pt idx="6">
                  <c:v>-1.4999999999999999E-2</c:v>
                </c:pt>
                <c:pt idx="7">
                  <c:v>-1.2999999999999999E-2</c:v>
                </c:pt>
                <c:pt idx="8">
                  <c:v>-8.0000000000000002E-3</c:v>
                </c:pt>
                <c:pt idx="9">
                  <c:v>-8.0000000000000002E-3</c:v>
                </c:pt>
                <c:pt idx="10">
                  <c:v>-1.2999999999999999E-2</c:v>
                </c:pt>
              </c:numCache>
            </c:numRef>
          </c:val>
          <c:smooth val="0"/>
          <c:extLst xmlns:c16r2="http://schemas.microsoft.com/office/drawing/2015/06/chart">
            <c:ext xmlns:c16="http://schemas.microsoft.com/office/drawing/2014/chart" uri="{C3380CC4-5D6E-409C-BE32-E72D297353CC}">
              <c16:uniqueId val="{00000001-0FB9-455A-A766-8DDAEB9848A4}"/>
            </c:ext>
          </c:extLst>
        </c:ser>
        <c:ser>
          <c:idx val="0"/>
          <c:order val="1"/>
          <c:tx>
            <c:strRef>
              <c:f>Sheet1!$C$1</c:f>
              <c:strCache>
                <c:ptCount val="1"/>
                <c:pt idx="0">
                  <c:v>Corporate</c:v>
                </c:pt>
              </c:strCache>
            </c:strRef>
          </c:tx>
          <c:spPr>
            <a:ln w="22225" cap="rnd">
              <a:solidFill>
                <a:schemeClr val="accent1"/>
              </a:solidFill>
              <a:round/>
            </a:ln>
            <a:effectLst/>
          </c:spPr>
          <c:marker>
            <c:symbol val="circle"/>
            <c:size val="5"/>
            <c:spPr>
              <a:solidFill>
                <a:schemeClr val="bg1"/>
              </a:solidFill>
              <a:ln w="9525">
                <a:solidFill>
                  <a:schemeClr val="accent1"/>
                </a:solidFill>
              </a:ln>
              <a:effectLst/>
            </c:spPr>
          </c:marker>
          <c:dLbls>
            <c:dLbl>
              <c:idx val="10"/>
              <c:layout>
                <c:manualLayout>
                  <c:x val="-7.3132892695526993E-3"/>
                  <c:y val="-8.23821707522248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D96-445B-ACE3-D8CFA745A5F8}"/>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Sheet1!$A$2:$A$13</c:f>
              <c:strCache>
                <c:ptCount val="11"/>
                <c:pt idx="0">
                  <c:v>2010</c:v>
                </c:pt>
                <c:pt idx="1">
                  <c:v>2011</c:v>
                </c:pt>
                <c:pt idx="2">
                  <c:v>2012</c:v>
                </c:pt>
                <c:pt idx="3">
                  <c:v>2013</c:v>
                </c:pt>
                <c:pt idx="4">
                  <c:v>2014</c:v>
                </c:pt>
                <c:pt idx="5">
                  <c:v>2015</c:v>
                </c:pt>
                <c:pt idx="6">
                  <c:v>2016</c:v>
                </c:pt>
                <c:pt idx="7">
                  <c:v>2Q17</c:v>
                </c:pt>
                <c:pt idx="8">
                  <c:v>3Q17</c:v>
                </c:pt>
                <c:pt idx="9">
                  <c:v>4Q17</c:v>
                </c:pt>
                <c:pt idx="10">
                  <c:v>4Q18</c:v>
                </c:pt>
              </c:strCache>
            </c:strRef>
          </c:cat>
          <c:val>
            <c:numRef>
              <c:f>Sheet1!$C$2:$C$13</c:f>
              <c:numCache>
                <c:formatCode>0.0%</c:formatCode>
                <c:ptCount val="11"/>
                <c:pt idx="0">
                  <c:v>8.9999999999999993E-3</c:v>
                </c:pt>
                <c:pt idx="1">
                  <c:v>-0.02</c:v>
                </c:pt>
                <c:pt idx="2">
                  <c:v>-4.3999999999999997E-2</c:v>
                </c:pt>
                <c:pt idx="3">
                  <c:v>-4.9000000000000002E-2</c:v>
                </c:pt>
                <c:pt idx="4">
                  <c:v>-3.6999999999999998E-2</c:v>
                </c:pt>
                <c:pt idx="5">
                  <c:v>-8.9999999999999993E-3</c:v>
                </c:pt>
                <c:pt idx="6">
                  <c:v>-1E-3</c:v>
                </c:pt>
                <c:pt idx="7">
                  <c:v>-2E-3</c:v>
                </c:pt>
                <c:pt idx="8">
                  <c:v>1E-3</c:v>
                </c:pt>
                <c:pt idx="9">
                  <c:v>4.0000000000000001E-3</c:v>
                </c:pt>
                <c:pt idx="10">
                  <c:v>-0.01</c:v>
                </c:pt>
              </c:numCache>
            </c:numRef>
          </c:val>
          <c:smooth val="0"/>
          <c:extLst xmlns:c16r2="http://schemas.microsoft.com/office/drawing/2015/06/chart">
            <c:ext xmlns:c16="http://schemas.microsoft.com/office/drawing/2014/chart" uri="{C3380CC4-5D6E-409C-BE32-E72D297353CC}">
              <c16:uniqueId val="{00000003-0FB9-455A-A766-8DDAEB9848A4}"/>
            </c:ext>
          </c:extLst>
        </c:ser>
        <c:ser>
          <c:idx val="2"/>
          <c:order val="2"/>
          <c:tx>
            <c:strRef>
              <c:f>Sheet1!$D$1</c:f>
              <c:strCache>
                <c:ptCount val="1"/>
                <c:pt idx="0">
                  <c:v>SBLs</c:v>
                </c:pt>
              </c:strCache>
            </c:strRef>
          </c:tx>
          <c:spPr>
            <a:ln w="22225" cap="rnd">
              <a:solidFill>
                <a:schemeClr val="accent3"/>
              </a:solidFill>
              <a:round/>
            </a:ln>
            <a:effectLst/>
          </c:spPr>
          <c:marker>
            <c:symbol val="circle"/>
            <c:size val="5"/>
            <c:spPr>
              <a:solidFill>
                <a:schemeClr val="bg1"/>
              </a:solidFill>
              <a:ln w="9525">
                <a:solidFill>
                  <a:schemeClr val="accent3"/>
                </a:solidFill>
              </a:ln>
              <a:effectLst/>
            </c:spPr>
          </c:marker>
          <c:dLbls>
            <c:dLbl>
              <c:idx val="10"/>
              <c:layout>
                <c:manualLayout>
                  <c:x val="-1.0026856712006833E-2"/>
                  <c:y val="6.115763211132037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D96-445B-ACE3-D8CFA745A5F8}"/>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Sheet1!$A$2:$A$13</c:f>
              <c:strCache>
                <c:ptCount val="11"/>
                <c:pt idx="0">
                  <c:v>2010</c:v>
                </c:pt>
                <c:pt idx="1">
                  <c:v>2011</c:v>
                </c:pt>
                <c:pt idx="2">
                  <c:v>2012</c:v>
                </c:pt>
                <c:pt idx="3">
                  <c:v>2013</c:v>
                </c:pt>
                <c:pt idx="4">
                  <c:v>2014</c:v>
                </c:pt>
                <c:pt idx="5">
                  <c:v>2015</c:v>
                </c:pt>
                <c:pt idx="6">
                  <c:v>2016</c:v>
                </c:pt>
                <c:pt idx="7">
                  <c:v>2Q17</c:v>
                </c:pt>
                <c:pt idx="8">
                  <c:v>3Q17</c:v>
                </c:pt>
                <c:pt idx="9">
                  <c:v>4Q17</c:v>
                </c:pt>
                <c:pt idx="10">
                  <c:v>4Q18</c:v>
                </c:pt>
              </c:strCache>
            </c:strRef>
          </c:cat>
          <c:val>
            <c:numRef>
              <c:f>Sheet1!$D$2:$D$13</c:f>
              <c:numCache>
                <c:formatCode>0.0%</c:formatCode>
                <c:ptCount val="11"/>
                <c:pt idx="0">
                  <c:v>2E-3</c:v>
                </c:pt>
                <c:pt idx="1">
                  <c:v>-6.6000000000000003E-2</c:v>
                </c:pt>
                <c:pt idx="2">
                  <c:v>-0.03</c:v>
                </c:pt>
                <c:pt idx="3">
                  <c:v>8.9999999999999993E-3</c:v>
                </c:pt>
                <c:pt idx="4">
                  <c:v>-3.0000000000000001E-3</c:v>
                </c:pt>
                <c:pt idx="5">
                  <c:v>-1.2E-2</c:v>
                </c:pt>
                <c:pt idx="6">
                  <c:v>-1.9E-2</c:v>
                </c:pt>
                <c:pt idx="7">
                  <c:v>-4.0000000000000001E-3</c:v>
                </c:pt>
                <c:pt idx="8">
                  <c:v>2E-3</c:v>
                </c:pt>
                <c:pt idx="9">
                  <c:v>-2E-3</c:v>
                </c:pt>
                <c:pt idx="10">
                  <c:v>-1.4999999999999999E-2</c:v>
                </c:pt>
              </c:numCache>
            </c:numRef>
          </c:val>
          <c:smooth val="0"/>
          <c:extLst xmlns:c16r2="http://schemas.microsoft.com/office/drawing/2015/06/chart">
            <c:ext xmlns:c16="http://schemas.microsoft.com/office/drawing/2014/chart" uri="{C3380CC4-5D6E-409C-BE32-E72D297353CC}">
              <c16:uniqueId val="{00000005-0FB9-455A-A766-8DDAEB9848A4}"/>
            </c:ext>
          </c:extLst>
        </c:ser>
        <c:ser>
          <c:idx val="3"/>
          <c:order val="3"/>
          <c:tx>
            <c:strRef>
              <c:f>Sheet1!$E$1</c:f>
              <c:strCache>
                <c:ptCount val="1"/>
                <c:pt idx="0">
                  <c:v>Household</c:v>
                </c:pt>
              </c:strCache>
            </c:strRef>
          </c:tx>
          <c:spPr>
            <a:ln w="22225" cap="rnd">
              <a:solidFill>
                <a:schemeClr val="accent4"/>
              </a:solidFill>
              <a:round/>
            </a:ln>
            <a:effectLst/>
          </c:spPr>
          <c:marker>
            <c:symbol val="circle"/>
            <c:size val="5"/>
            <c:spPr>
              <a:solidFill>
                <a:schemeClr val="bg1"/>
              </a:solidFill>
              <a:ln w="9525">
                <a:solidFill>
                  <a:schemeClr val="accent4"/>
                </a:solidFill>
              </a:ln>
              <a:effectLst/>
            </c:spPr>
          </c:marker>
          <c:dLbls>
            <c:dLbl>
              <c:idx val="10"/>
              <c:layout>
                <c:manualLayout>
                  <c:x val="-6.6845711413378878E-3"/>
                  <c:y val="3.66945792667922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D96-445B-ACE3-D8CFA745A5F8}"/>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Sheet1!$A$2:$A$13</c:f>
              <c:strCache>
                <c:ptCount val="11"/>
                <c:pt idx="0">
                  <c:v>2010</c:v>
                </c:pt>
                <c:pt idx="1">
                  <c:v>2011</c:v>
                </c:pt>
                <c:pt idx="2">
                  <c:v>2012</c:v>
                </c:pt>
                <c:pt idx="3">
                  <c:v>2013</c:v>
                </c:pt>
                <c:pt idx="4">
                  <c:v>2014</c:v>
                </c:pt>
                <c:pt idx="5">
                  <c:v>2015</c:v>
                </c:pt>
                <c:pt idx="6">
                  <c:v>2016</c:v>
                </c:pt>
                <c:pt idx="7">
                  <c:v>2Q17</c:v>
                </c:pt>
                <c:pt idx="8">
                  <c:v>3Q17</c:v>
                </c:pt>
                <c:pt idx="9">
                  <c:v>4Q17</c:v>
                </c:pt>
                <c:pt idx="10">
                  <c:v>4Q18</c:v>
                </c:pt>
              </c:strCache>
            </c:strRef>
          </c:cat>
          <c:val>
            <c:numRef>
              <c:f>Sheet1!$E$2:$E$13</c:f>
              <c:numCache>
                <c:formatCode>0.0%</c:formatCode>
                <c:ptCount val="11"/>
                <c:pt idx="0">
                  <c:v>-1.2695933686357548E-2</c:v>
                </c:pt>
                <c:pt idx="1">
                  <c:v>-3.9E-2</c:v>
                </c:pt>
                <c:pt idx="2">
                  <c:v>-3.7999999999999999E-2</c:v>
                </c:pt>
                <c:pt idx="3">
                  <c:v>-3.5000000000000003E-2</c:v>
                </c:pt>
                <c:pt idx="4">
                  <c:v>-2.9000000000000001E-2</c:v>
                </c:pt>
                <c:pt idx="5">
                  <c:v>-3.1E-2</c:v>
                </c:pt>
                <c:pt idx="6">
                  <c:v>-2.8000000000000001E-2</c:v>
                </c:pt>
                <c:pt idx="7">
                  <c:v>-2.5000000000000001E-2</c:v>
                </c:pt>
                <c:pt idx="8">
                  <c:v>-2.1999999999999999E-2</c:v>
                </c:pt>
                <c:pt idx="9">
                  <c:v>-2.3E-2</c:v>
                </c:pt>
                <c:pt idx="10">
                  <c:v>-2.1999999999999999E-2</c:v>
                </c:pt>
              </c:numCache>
            </c:numRef>
          </c:val>
          <c:smooth val="0"/>
          <c:extLst xmlns:c16r2="http://schemas.microsoft.com/office/drawing/2015/06/chart">
            <c:ext xmlns:c16="http://schemas.microsoft.com/office/drawing/2014/chart" uri="{C3380CC4-5D6E-409C-BE32-E72D297353CC}">
              <c16:uniqueId val="{00000007-0FB9-455A-A766-8DDAEB9848A4}"/>
            </c:ext>
          </c:extLst>
        </c:ser>
        <c:dLbls>
          <c:showLegendKey val="0"/>
          <c:showVal val="0"/>
          <c:showCatName val="0"/>
          <c:showSerName val="0"/>
          <c:showPercent val="0"/>
          <c:showBubbleSize val="0"/>
        </c:dLbls>
        <c:marker val="1"/>
        <c:smooth val="0"/>
        <c:axId val="479891848"/>
        <c:axId val="479892240"/>
      </c:lineChart>
      <c:catAx>
        <c:axId val="479891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l-GR"/>
          </a:p>
        </c:txPr>
        <c:crossAx val="479892240"/>
        <c:crosses val="autoZero"/>
        <c:auto val="1"/>
        <c:lblAlgn val="ctr"/>
        <c:lblOffset val="100"/>
        <c:noMultiLvlLbl val="0"/>
      </c:catAx>
      <c:valAx>
        <c:axId val="479892240"/>
        <c:scaling>
          <c:orientation val="minMax"/>
          <c:min val="-0.08"/>
        </c:scaling>
        <c:delete val="1"/>
        <c:axPos val="l"/>
        <c:numFmt formatCode="0.0%" sourceLinked="1"/>
        <c:majorTickMark val="none"/>
        <c:minorTickMark val="none"/>
        <c:tickLblPos val="nextTo"/>
        <c:crossAx val="479891848"/>
        <c:crosses val="autoZero"/>
        <c:crossBetween val="between"/>
      </c:valAx>
      <c:spPr>
        <a:noFill/>
        <a:ln>
          <a:noFill/>
        </a:ln>
        <a:effectLst/>
      </c:spPr>
    </c:plotArea>
    <c:legend>
      <c:legendPos val="r"/>
      <c:layout>
        <c:manualLayout>
          <c:xMode val="edge"/>
          <c:yMode val="edge"/>
          <c:x val="0.74925124792013298"/>
          <c:y val="0.21110790724928"/>
          <c:w val="0.24076539101497499"/>
          <c:h val="0.33798962967008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solidFill>
        <a:schemeClr val="accent1"/>
      </a:solid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7EA44-411F-475A-ABB5-E2B343FCDA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1AEADBE-4A22-40A7-9956-C8E948D1BBA7}">
      <dgm:prSet phldrT="[Text]" custT="1"/>
      <dgm:spPr/>
      <dgm:t>
        <a:bodyPr/>
        <a:lstStyle/>
        <a:p>
          <a:r>
            <a:rPr lang="en-US" sz="1600" b="1" dirty="0"/>
            <a:t>Improving liquidity conditions </a:t>
          </a:r>
        </a:p>
        <a:p>
          <a:r>
            <a:rPr lang="en-US" sz="1200" dirty="0"/>
            <a:t>In </a:t>
          </a:r>
          <a:r>
            <a:rPr lang="en-US" sz="1200" dirty="0" smtClean="0"/>
            <a:t>November 2018</a:t>
          </a:r>
          <a:r>
            <a:rPr lang="en-US" sz="1200" dirty="0"/>
            <a:t>, Eurosystem exposure down by </a:t>
          </a:r>
          <a:r>
            <a:rPr lang="en-US" sz="1200" dirty="0" smtClean="0"/>
            <a:t>63% </a:t>
          </a:r>
          <a:r>
            <a:rPr lang="en-US" sz="1200" dirty="0"/>
            <a:t>yoy to </a:t>
          </a:r>
          <a:r>
            <a:rPr lang="el-GR" sz="1200" dirty="0"/>
            <a:t>€</a:t>
          </a:r>
          <a:r>
            <a:rPr lang="en-US" sz="1200" dirty="0"/>
            <a:t> </a:t>
          </a:r>
          <a:r>
            <a:rPr lang="en-US" sz="1200" dirty="0" smtClean="0"/>
            <a:t>12.2bn </a:t>
          </a:r>
          <a:r>
            <a:rPr lang="en-US" sz="1200" dirty="0"/>
            <a:t>with ELA down 86%yoy to </a:t>
          </a:r>
          <a:r>
            <a:rPr lang="el-GR" sz="1200" dirty="0" smtClean="0"/>
            <a:t>€</a:t>
          </a:r>
          <a:r>
            <a:rPr lang="en-US" sz="1200" dirty="0" smtClean="0"/>
            <a:t>2.7bn </a:t>
          </a:r>
          <a:r>
            <a:rPr lang="en-US" sz="1200" dirty="0"/>
            <a:t>with two out of four systemic banks completely ELA free; private sector deposits jumped </a:t>
          </a:r>
          <a:r>
            <a:rPr lang="en-US" sz="1200" dirty="0" smtClean="0"/>
            <a:t>6.3% </a:t>
          </a:r>
          <a:r>
            <a:rPr lang="en-US" sz="1200" dirty="0"/>
            <a:t>yoy to </a:t>
          </a:r>
          <a:r>
            <a:rPr lang="el-GR" sz="1200" dirty="0"/>
            <a:t>€</a:t>
          </a:r>
          <a:r>
            <a:rPr lang="en-US" sz="1200" dirty="0" smtClean="0"/>
            <a:t>134bn</a:t>
          </a:r>
          <a:endParaRPr lang="el-GR" sz="1800" dirty="0"/>
        </a:p>
      </dgm:t>
    </dgm:pt>
    <dgm:pt modelId="{3831CB6B-4A3E-47B0-9DC8-7E8D5CF7A6F7}" type="parTrans" cxnId="{886EB548-7B29-4B16-A153-261A0561EA96}">
      <dgm:prSet/>
      <dgm:spPr/>
      <dgm:t>
        <a:bodyPr/>
        <a:lstStyle/>
        <a:p>
          <a:endParaRPr lang="el-GR"/>
        </a:p>
      </dgm:t>
    </dgm:pt>
    <dgm:pt modelId="{4D0C3B37-A4E4-47A6-9187-1E3F5B95BA1F}" type="sibTrans" cxnId="{886EB548-7B29-4B16-A153-261A0561EA96}">
      <dgm:prSet/>
      <dgm:spPr/>
      <dgm:t>
        <a:bodyPr/>
        <a:lstStyle/>
        <a:p>
          <a:endParaRPr lang="el-GR"/>
        </a:p>
      </dgm:t>
    </dgm:pt>
    <dgm:pt modelId="{1905BCF0-5580-4FC6-A6CC-A95DA0ED8960}">
      <dgm:prSet phldrT="[Text]" custT="1"/>
      <dgm:spPr/>
      <dgm:t>
        <a:bodyPr/>
        <a:lstStyle/>
        <a:p>
          <a:r>
            <a:rPr lang="en-US" sz="1600" b="1" dirty="0"/>
            <a:t>Asset quality stabilized and trends are positive</a:t>
          </a:r>
        </a:p>
        <a:p>
          <a:r>
            <a:rPr lang="en-US" sz="1200" dirty="0"/>
            <a:t>NPE targets in </a:t>
          </a:r>
          <a:r>
            <a:rPr lang="en-US" sz="1200" dirty="0" smtClean="0"/>
            <a:t>September 2018 </a:t>
          </a:r>
          <a:r>
            <a:rPr lang="en-US" sz="1200" dirty="0"/>
            <a:t>exceeded by </a:t>
          </a:r>
          <a:r>
            <a:rPr lang="el-GR" sz="1200" dirty="0"/>
            <a:t>€</a:t>
          </a:r>
          <a:r>
            <a:rPr lang="el-GR" sz="1200" dirty="0" smtClean="0"/>
            <a:t>1.</a:t>
          </a:r>
          <a:r>
            <a:rPr lang="en-US" sz="1200" dirty="0" smtClean="0"/>
            <a:t>9bn </a:t>
          </a:r>
          <a:r>
            <a:rPr lang="en-US" sz="1200" dirty="0"/>
            <a:t>at </a:t>
          </a:r>
          <a:r>
            <a:rPr lang="el-GR" sz="1200" dirty="0"/>
            <a:t>€ </a:t>
          </a:r>
          <a:r>
            <a:rPr lang="en-US" sz="1200" dirty="0" smtClean="0"/>
            <a:t>84.7bn</a:t>
          </a:r>
          <a:r>
            <a:rPr lang="en-US" sz="1200" dirty="0"/>
            <a:t>; sector to reduce NPEs balances to </a:t>
          </a:r>
          <a:r>
            <a:rPr lang="el-GR" sz="1200" dirty="0"/>
            <a:t>€</a:t>
          </a:r>
          <a:r>
            <a:rPr lang="en-US" sz="1200" dirty="0"/>
            <a:t>64.6bn by end 2019 or </a:t>
          </a:r>
          <a:r>
            <a:rPr lang="el-GR" sz="1200" dirty="0"/>
            <a:t>€</a:t>
          </a:r>
          <a:r>
            <a:rPr lang="en-US" sz="1200" dirty="0"/>
            <a:t> 2bn lower than the initial targets to a total reduction of </a:t>
          </a:r>
          <a:r>
            <a:rPr lang="el-GR" sz="1200" dirty="0"/>
            <a:t>€42</a:t>
          </a:r>
          <a:r>
            <a:rPr lang="en-US" sz="1200" dirty="0" err="1"/>
            <a:t>bn</a:t>
          </a:r>
          <a:r>
            <a:rPr lang="en-US" sz="1200" dirty="0"/>
            <a:t> from the Jun-16 levels</a:t>
          </a:r>
          <a:endParaRPr lang="el-GR" sz="1600" dirty="0"/>
        </a:p>
      </dgm:t>
    </dgm:pt>
    <dgm:pt modelId="{A396ED84-E9F9-4FE8-945C-3245DCB89F04}" type="parTrans" cxnId="{4E5C8F72-0222-4202-ABD2-BF8BC4EDEC7C}">
      <dgm:prSet/>
      <dgm:spPr/>
      <dgm:t>
        <a:bodyPr/>
        <a:lstStyle/>
        <a:p>
          <a:endParaRPr lang="el-GR"/>
        </a:p>
      </dgm:t>
    </dgm:pt>
    <dgm:pt modelId="{A3E66716-4452-4511-9CA8-6D863730B599}" type="sibTrans" cxnId="{4E5C8F72-0222-4202-ABD2-BF8BC4EDEC7C}">
      <dgm:prSet/>
      <dgm:spPr/>
      <dgm:t>
        <a:bodyPr/>
        <a:lstStyle/>
        <a:p>
          <a:endParaRPr lang="el-GR"/>
        </a:p>
      </dgm:t>
    </dgm:pt>
    <dgm:pt modelId="{2B38CFEE-6072-4EC6-AB62-83E939779932}">
      <dgm:prSet phldrT="[Text]" custT="1"/>
      <dgm:spPr/>
      <dgm:t>
        <a:bodyPr/>
        <a:lstStyle/>
        <a:p>
          <a:r>
            <a:rPr lang="en-US" sz="1600" b="1" dirty="0"/>
            <a:t>Returning to organic profitability</a:t>
          </a:r>
          <a:endParaRPr lang="en-US" sz="1600" dirty="0"/>
        </a:p>
        <a:p>
          <a:r>
            <a:rPr lang="en-US" sz="1200" dirty="0"/>
            <a:t>Following huge cumulative losses in the previous years, Greek banks returned to profits in 2016 and 2017 but profitability remained anemic. The trend continued in </a:t>
          </a:r>
          <a:r>
            <a:rPr lang="en-US" sz="1200" dirty="0" smtClean="0"/>
            <a:t>3Q2018</a:t>
          </a:r>
          <a:r>
            <a:rPr lang="en-US" sz="1200" dirty="0"/>
            <a:t>.</a:t>
          </a:r>
          <a:endParaRPr lang="el-GR" sz="1200" dirty="0"/>
        </a:p>
      </dgm:t>
    </dgm:pt>
    <dgm:pt modelId="{B7B0E944-F9B5-4AF6-ACE4-12A2933FFE26}" type="parTrans" cxnId="{186C4749-EC5D-40A0-BD5C-BD4769C20205}">
      <dgm:prSet/>
      <dgm:spPr/>
      <dgm:t>
        <a:bodyPr/>
        <a:lstStyle/>
        <a:p>
          <a:endParaRPr lang="el-GR"/>
        </a:p>
      </dgm:t>
    </dgm:pt>
    <dgm:pt modelId="{77CBBCB7-2AD7-41A4-A87B-F8164E3B535C}" type="sibTrans" cxnId="{186C4749-EC5D-40A0-BD5C-BD4769C20205}">
      <dgm:prSet/>
      <dgm:spPr/>
      <dgm:t>
        <a:bodyPr/>
        <a:lstStyle/>
        <a:p>
          <a:endParaRPr lang="el-GR"/>
        </a:p>
      </dgm:t>
    </dgm:pt>
    <dgm:pt modelId="{84DB0A9F-61FE-4AE9-8A59-90C2E8A4AF53}">
      <dgm:prSet phldrT="[Text]" custT="1"/>
      <dgm:spPr/>
      <dgm:t>
        <a:bodyPr/>
        <a:lstStyle/>
        <a:p>
          <a:r>
            <a:rPr lang="en-US" sz="1600" b="1" dirty="0"/>
            <a:t>Capital ratios strong </a:t>
          </a:r>
        </a:p>
        <a:p>
          <a:r>
            <a:rPr lang="en-US" sz="1200" dirty="0"/>
            <a:t>Average CET1 ratio of Greek significant banks at </a:t>
          </a:r>
          <a:r>
            <a:rPr lang="en-US" sz="1200" dirty="0" smtClean="0"/>
            <a:t>1</a:t>
          </a:r>
          <a:r>
            <a:rPr lang="el-GR" sz="1200" dirty="0" smtClean="0"/>
            <a:t>5</a:t>
          </a:r>
          <a:r>
            <a:rPr lang="en-US" sz="1200" dirty="0" smtClean="0"/>
            <a:t>.</a:t>
          </a:r>
          <a:r>
            <a:rPr lang="el-GR" sz="1200" dirty="0" smtClean="0"/>
            <a:t>8</a:t>
          </a:r>
          <a:r>
            <a:rPr lang="en-US" sz="1200" dirty="0" smtClean="0"/>
            <a:t>% </a:t>
          </a:r>
          <a:r>
            <a:rPr lang="en-US" sz="1200" dirty="0"/>
            <a:t>in </a:t>
          </a:r>
          <a:r>
            <a:rPr lang="el-GR" sz="1200" dirty="0" smtClean="0"/>
            <a:t>3</a:t>
          </a:r>
          <a:r>
            <a:rPr lang="en-US" sz="1200" dirty="0" smtClean="0"/>
            <a:t>Q</a:t>
          </a:r>
          <a:r>
            <a:rPr lang="el-GR" sz="1200" dirty="0" smtClean="0"/>
            <a:t>20</a:t>
          </a:r>
          <a:r>
            <a:rPr lang="en-US" sz="1200" dirty="0" smtClean="0"/>
            <a:t>18 </a:t>
          </a:r>
          <a:r>
            <a:rPr lang="en-US" sz="1200" dirty="0"/>
            <a:t>vs. an average of 14.1</a:t>
          </a:r>
          <a:r>
            <a:rPr lang="el-GR" sz="1200" dirty="0"/>
            <a:t>%</a:t>
          </a:r>
          <a:r>
            <a:rPr lang="en-US" sz="1200" dirty="0"/>
            <a:t> for the Euro-area significant banks </a:t>
          </a:r>
          <a:r>
            <a:rPr lang="en-US" sz="1200" dirty="0" smtClean="0"/>
            <a:t>(</a:t>
          </a:r>
          <a:r>
            <a:rPr lang="el-GR" sz="1200" dirty="0" smtClean="0"/>
            <a:t>2</a:t>
          </a:r>
          <a:r>
            <a:rPr lang="en-US" sz="1200" dirty="0" smtClean="0"/>
            <a:t>Q18 </a:t>
          </a:r>
          <a:r>
            <a:rPr lang="en-US" sz="1200" dirty="0"/>
            <a:t>SSM data)</a:t>
          </a:r>
          <a:endParaRPr lang="el-GR" sz="1200" dirty="0"/>
        </a:p>
      </dgm:t>
    </dgm:pt>
    <dgm:pt modelId="{CD27A41F-4BE2-42A7-8A6D-181424A7E5EF}" type="sibTrans" cxnId="{E4ECE241-0A70-41F3-B4E1-74E4AB9094D7}">
      <dgm:prSet/>
      <dgm:spPr/>
      <dgm:t>
        <a:bodyPr/>
        <a:lstStyle/>
        <a:p>
          <a:endParaRPr lang="el-GR"/>
        </a:p>
      </dgm:t>
    </dgm:pt>
    <dgm:pt modelId="{AF10C280-9C7D-4CC2-BD07-B3B813F22F87}" type="parTrans" cxnId="{E4ECE241-0A70-41F3-B4E1-74E4AB9094D7}">
      <dgm:prSet/>
      <dgm:spPr/>
      <dgm:t>
        <a:bodyPr/>
        <a:lstStyle/>
        <a:p>
          <a:endParaRPr lang="el-GR"/>
        </a:p>
      </dgm:t>
    </dgm:pt>
    <dgm:pt modelId="{65001E59-5567-4015-B751-2EF5EF592900}">
      <dgm:prSet phldrT="[Text]" custT="1"/>
      <dgm:spPr/>
      <dgm:t>
        <a:bodyPr/>
        <a:lstStyle/>
        <a:p>
          <a:r>
            <a:rPr lang="en-US" sz="1600" b="1" dirty="0"/>
            <a:t>Business environment stabilizes</a:t>
          </a:r>
        </a:p>
        <a:p>
          <a:r>
            <a:rPr lang="en-US" sz="1200" dirty="0"/>
            <a:t>In 2017, deposits exceed 2016 levels by </a:t>
          </a:r>
          <a:r>
            <a:rPr lang="el-GR" sz="1200" dirty="0"/>
            <a:t>€</a:t>
          </a:r>
          <a:r>
            <a:rPr lang="en-US" sz="1200" dirty="0"/>
            <a:t>5.0bn yoy and edged </a:t>
          </a:r>
          <a:r>
            <a:rPr lang="el-GR" sz="1200" dirty="0" smtClean="0"/>
            <a:t>4</a:t>
          </a:r>
          <a:r>
            <a:rPr lang="en-US" sz="1200" dirty="0" smtClean="0"/>
            <a:t>.1</a:t>
          </a:r>
          <a:r>
            <a:rPr lang="en-US" sz="1200" dirty="0"/>
            <a:t>% higher in </a:t>
          </a:r>
          <a:r>
            <a:rPr lang="en-US" sz="1200" dirty="0" smtClean="0"/>
            <a:t>October 2018</a:t>
          </a:r>
          <a:r>
            <a:rPr lang="en-US" sz="1200" dirty="0"/>
            <a:t>; NPE formation negative and NPE balances contract; </a:t>
          </a:r>
          <a:r>
            <a:rPr lang="en-US" sz="1200" dirty="0">
              <a:solidFill>
                <a:schemeClr val="bg1"/>
              </a:solidFill>
            </a:rPr>
            <a:t>Greece </a:t>
          </a:r>
          <a:r>
            <a:rPr lang="en-US" sz="1200" dirty="0" smtClean="0">
              <a:solidFill>
                <a:schemeClr val="bg1"/>
              </a:solidFill>
            </a:rPr>
            <a:t>exited </a:t>
          </a:r>
          <a:r>
            <a:rPr lang="en-US" sz="1200" dirty="0">
              <a:solidFill>
                <a:schemeClr val="bg1"/>
              </a:solidFill>
            </a:rPr>
            <a:t>the third program as </a:t>
          </a:r>
          <a:r>
            <a:rPr lang="en-US" sz="1200" dirty="0" smtClean="0">
              <a:solidFill>
                <a:schemeClr val="bg1"/>
              </a:solidFill>
            </a:rPr>
            <a:t>scheduled but access to market funding still limited</a:t>
          </a:r>
          <a:endParaRPr lang="el-GR" sz="1200" dirty="0">
            <a:solidFill>
              <a:schemeClr val="bg1"/>
            </a:solidFill>
          </a:endParaRPr>
        </a:p>
      </dgm:t>
    </dgm:pt>
    <dgm:pt modelId="{C60533AB-E571-483F-9C91-56B9803C6940}" type="parTrans" cxnId="{C080EE52-128D-4A39-A903-86E3D1C4B4F7}">
      <dgm:prSet/>
      <dgm:spPr/>
      <dgm:t>
        <a:bodyPr/>
        <a:lstStyle/>
        <a:p>
          <a:endParaRPr lang="el-GR"/>
        </a:p>
      </dgm:t>
    </dgm:pt>
    <dgm:pt modelId="{8C278997-E468-4E2F-AB5F-A79E8DCEF859}" type="sibTrans" cxnId="{C080EE52-128D-4A39-A903-86E3D1C4B4F7}">
      <dgm:prSet/>
      <dgm:spPr/>
      <dgm:t>
        <a:bodyPr/>
        <a:lstStyle/>
        <a:p>
          <a:endParaRPr lang="el-GR"/>
        </a:p>
      </dgm:t>
    </dgm:pt>
    <dgm:pt modelId="{C6B51D38-287A-42E5-8B01-3D8C6941A583}" type="pres">
      <dgm:prSet presAssocID="{2237EA44-411F-475A-ABB5-E2B343FCDA3F}" presName="linear" presStyleCnt="0">
        <dgm:presLayoutVars>
          <dgm:animLvl val="lvl"/>
          <dgm:resizeHandles val="exact"/>
        </dgm:presLayoutVars>
      </dgm:prSet>
      <dgm:spPr/>
      <dgm:t>
        <a:bodyPr/>
        <a:lstStyle/>
        <a:p>
          <a:endParaRPr lang="el-GR"/>
        </a:p>
      </dgm:t>
    </dgm:pt>
    <dgm:pt modelId="{3BFBA355-D076-48EB-9699-13EA952ABC78}" type="pres">
      <dgm:prSet presAssocID="{01AEADBE-4A22-40A7-9956-C8E948D1BBA7}" presName="parentText" presStyleLbl="node1" presStyleIdx="0" presStyleCnt="5">
        <dgm:presLayoutVars>
          <dgm:chMax val="0"/>
          <dgm:bulletEnabled val="1"/>
        </dgm:presLayoutVars>
      </dgm:prSet>
      <dgm:spPr/>
      <dgm:t>
        <a:bodyPr/>
        <a:lstStyle/>
        <a:p>
          <a:endParaRPr lang="el-GR"/>
        </a:p>
      </dgm:t>
    </dgm:pt>
    <dgm:pt modelId="{6B7EDD5C-6C98-409B-AF58-FDD756C504D8}" type="pres">
      <dgm:prSet presAssocID="{4D0C3B37-A4E4-47A6-9187-1E3F5B95BA1F}" presName="spacer" presStyleCnt="0"/>
      <dgm:spPr/>
    </dgm:pt>
    <dgm:pt modelId="{D5E44F7D-24F2-4DC4-B618-1A1400C5EB8A}" type="pres">
      <dgm:prSet presAssocID="{1905BCF0-5580-4FC6-A6CC-A95DA0ED8960}" presName="parentText" presStyleLbl="node1" presStyleIdx="1" presStyleCnt="5">
        <dgm:presLayoutVars>
          <dgm:chMax val="0"/>
          <dgm:bulletEnabled val="1"/>
        </dgm:presLayoutVars>
      </dgm:prSet>
      <dgm:spPr/>
      <dgm:t>
        <a:bodyPr/>
        <a:lstStyle/>
        <a:p>
          <a:endParaRPr lang="el-GR"/>
        </a:p>
      </dgm:t>
    </dgm:pt>
    <dgm:pt modelId="{3890C2A9-8D41-4E44-B363-0835D4FCBED7}" type="pres">
      <dgm:prSet presAssocID="{A3E66716-4452-4511-9CA8-6D863730B599}" presName="spacer" presStyleCnt="0"/>
      <dgm:spPr/>
    </dgm:pt>
    <dgm:pt modelId="{6AA9FBAA-95EF-41D1-8607-DE78C8B814D0}" type="pres">
      <dgm:prSet presAssocID="{2B38CFEE-6072-4EC6-AB62-83E939779932}" presName="parentText" presStyleLbl="node1" presStyleIdx="2" presStyleCnt="5">
        <dgm:presLayoutVars>
          <dgm:chMax val="0"/>
          <dgm:bulletEnabled val="1"/>
        </dgm:presLayoutVars>
      </dgm:prSet>
      <dgm:spPr/>
      <dgm:t>
        <a:bodyPr/>
        <a:lstStyle/>
        <a:p>
          <a:endParaRPr lang="el-GR"/>
        </a:p>
      </dgm:t>
    </dgm:pt>
    <dgm:pt modelId="{916B99F3-7B5A-40C7-A1A8-CB297EC2E41F}" type="pres">
      <dgm:prSet presAssocID="{77CBBCB7-2AD7-41A4-A87B-F8164E3B535C}" presName="spacer" presStyleCnt="0"/>
      <dgm:spPr/>
    </dgm:pt>
    <dgm:pt modelId="{B76514D4-5388-44EC-983A-E7CF5F785EEA}" type="pres">
      <dgm:prSet presAssocID="{84DB0A9F-61FE-4AE9-8A59-90C2E8A4AF53}" presName="parentText" presStyleLbl="node1" presStyleIdx="3" presStyleCnt="5" custLinFactNeighborX="-29" custLinFactNeighborY="-30218">
        <dgm:presLayoutVars>
          <dgm:chMax val="0"/>
          <dgm:bulletEnabled val="1"/>
        </dgm:presLayoutVars>
      </dgm:prSet>
      <dgm:spPr/>
      <dgm:t>
        <a:bodyPr/>
        <a:lstStyle/>
        <a:p>
          <a:endParaRPr lang="el-GR"/>
        </a:p>
      </dgm:t>
    </dgm:pt>
    <dgm:pt modelId="{71BC1106-1ACC-41E6-8049-C442039ADF4C}" type="pres">
      <dgm:prSet presAssocID="{CD27A41F-4BE2-42A7-8A6D-181424A7E5EF}" presName="spacer" presStyleCnt="0"/>
      <dgm:spPr/>
    </dgm:pt>
    <dgm:pt modelId="{7BEEC8E8-9F40-4E74-9F25-9F195314292D}" type="pres">
      <dgm:prSet presAssocID="{65001E59-5567-4015-B751-2EF5EF592900}" presName="parentText" presStyleLbl="node1" presStyleIdx="4" presStyleCnt="5">
        <dgm:presLayoutVars>
          <dgm:chMax val="0"/>
          <dgm:bulletEnabled val="1"/>
        </dgm:presLayoutVars>
      </dgm:prSet>
      <dgm:spPr/>
      <dgm:t>
        <a:bodyPr/>
        <a:lstStyle/>
        <a:p>
          <a:endParaRPr lang="el-GR"/>
        </a:p>
      </dgm:t>
    </dgm:pt>
  </dgm:ptLst>
  <dgm:cxnLst>
    <dgm:cxn modelId="{C080EE52-128D-4A39-A903-86E3D1C4B4F7}" srcId="{2237EA44-411F-475A-ABB5-E2B343FCDA3F}" destId="{65001E59-5567-4015-B751-2EF5EF592900}" srcOrd="4" destOrd="0" parTransId="{C60533AB-E571-483F-9C91-56B9803C6940}" sibTransId="{8C278997-E468-4E2F-AB5F-A79E8DCEF859}"/>
    <dgm:cxn modelId="{4E5C8F72-0222-4202-ABD2-BF8BC4EDEC7C}" srcId="{2237EA44-411F-475A-ABB5-E2B343FCDA3F}" destId="{1905BCF0-5580-4FC6-A6CC-A95DA0ED8960}" srcOrd="1" destOrd="0" parTransId="{A396ED84-E9F9-4FE8-945C-3245DCB89F04}" sibTransId="{A3E66716-4452-4511-9CA8-6D863730B599}"/>
    <dgm:cxn modelId="{F9974315-5675-488C-B9C2-068E46E1C9EB}" type="presOf" srcId="{2B38CFEE-6072-4EC6-AB62-83E939779932}" destId="{6AA9FBAA-95EF-41D1-8607-DE78C8B814D0}" srcOrd="0" destOrd="0" presId="urn:microsoft.com/office/officeart/2005/8/layout/vList2"/>
    <dgm:cxn modelId="{35A59AA3-9926-43A2-8698-373C279330F3}" type="presOf" srcId="{2237EA44-411F-475A-ABB5-E2B343FCDA3F}" destId="{C6B51D38-287A-42E5-8B01-3D8C6941A583}" srcOrd="0" destOrd="0" presId="urn:microsoft.com/office/officeart/2005/8/layout/vList2"/>
    <dgm:cxn modelId="{886EB548-7B29-4B16-A153-261A0561EA96}" srcId="{2237EA44-411F-475A-ABB5-E2B343FCDA3F}" destId="{01AEADBE-4A22-40A7-9956-C8E948D1BBA7}" srcOrd="0" destOrd="0" parTransId="{3831CB6B-4A3E-47B0-9DC8-7E8D5CF7A6F7}" sibTransId="{4D0C3B37-A4E4-47A6-9187-1E3F5B95BA1F}"/>
    <dgm:cxn modelId="{D56275B3-AB88-4BEE-B056-97EB578297FD}" type="presOf" srcId="{84DB0A9F-61FE-4AE9-8A59-90C2E8A4AF53}" destId="{B76514D4-5388-44EC-983A-E7CF5F785EEA}" srcOrd="0" destOrd="0" presId="urn:microsoft.com/office/officeart/2005/8/layout/vList2"/>
    <dgm:cxn modelId="{781B619E-9082-4303-B627-A73AD342790F}" type="presOf" srcId="{1905BCF0-5580-4FC6-A6CC-A95DA0ED8960}" destId="{D5E44F7D-24F2-4DC4-B618-1A1400C5EB8A}" srcOrd="0" destOrd="0" presId="urn:microsoft.com/office/officeart/2005/8/layout/vList2"/>
    <dgm:cxn modelId="{247D6688-04CA-43EE-BD99-B0679B5638AA}" type="presOf" srcId="{65001E59-5567-4015-B751-2EF5EF592900}" destId="{7BEEC8E8-9F40-4E74-9F25-9F195314292D}" srcOrd="0" destOrd="0" presId="urn:microsoft.com/office/officeart/2005/8/layout/vList2"/>
    <dgm:cxn modelId="{E4ECE241-0A70-41F3-B4E1-74E4AB9094D7}" srcId="{2237EA44-411F-475A-ABB5-E2B343FCDA3F}" destId="{84DB0A9F-61FE-4AE9-8A59-90C2E8A4AF53}" srcOrd="3" destOrd="0" parTransId="{AF10C280-9C7D-4CC2-BD07-B3B813F22F87}" sibTransId="{CD27A41F-4BE2-42A7-8A6D-181424A7E5EF}"/>
    <dgm:cxn modelId="{1038DD4F-9C1F-46B1-993F-2913AFA8B6CC}" type="presOf" srcId="{01AEADBE-4A22-40A7-9956-C8E948D1BBA7}" destId="{3BFBA355-D076-48EB-9699-13EA952ABC78}" srcOrd="0" destOrd="0" presId="urn:microsoft.com/office/officeart/2005/8/layout/vList2"/>
    <dgm:cxn modelId="{186C4749-EC5D-40A0-BD5C-BD4769C20205}" srcId="{2237EA44-411F-475A-ABB5-E2B343FCDA3F}" destId="{2B38CFEE-6072-4EC6-AB62-83E939779932}" srcOrd="2" destOrd="0" parTransId="{B7B0E944-F9B5-4AF6-ACE4-12A2933FFE26}" sibTransId="{77CBBCB7-2AD7-41A4-A87B-F8164E3B535C}"/>
    <dgm:cxn modelId="{543B348C-337D-40D0-BEDA-D56E326ED208}" type="presParOf" srcId="{C6B51D38-287A-42E5-8B01-3D8C6941A583}" destId="{3BFBA355-D076-48EB-9699-13EA952ABC78}" srcOrd="0" destOrd="0" presId="urn:microsoft.com/office/officeart/2005/8/layout/vList2"/>
    <dgm:cxn modelId="{3EFC5764-C00C-48F1-896D-41FDA1267E42}" type="presParOf" srcId="{C6B51D38-287A-42E5-8B01-3D8C6941A583}" destId="{6B7EDD5C-6C98-409B-AF58-FDD756C504D8}" srcOrd="1" destOrd="0" presId="urn:microsoft.com/office/officeart/2005/8/layout/vList2"/>
    <dgm:cxn modelId="{B6BBCAC8-C0E0-435D-9448-0D754232C168}" type="presParOf" srcId="{C6B51D38-287A-42E5-8B01-3D8C6941A583}" destId="{D5E44F7D-24F2-4DC4-B618-1A1400C5EB8A}" srcOrd="2" destOrd="0" presId="urn:microsoft.com/office/officeart/2005/8/layout/vList2"/>
    <dgm:cxn modelId="{8CC92997-0F2B-4ED8-9489-880693830A74}" type="presParOf" srcId="{C6B51D38-287A-42E5-8B01-3D8C6941A583}" destId="{3890C2A9-8D41-4E44-B363-0835D4FCBED7}" srcOrd="3" destOrd="0" presId="urn:microsoft.com/office/officeart/2005/8/layout/vList2"/>
    <dgm:cxn modelId="{7173AB27-3D87-4306-9FE4-8F691617624A}" type="presParOf" srcId="{C6B51D38-287A-42E5-8B01-3D8C6941A583}" destId="{6AA9FBAA-95EF-41D1-8607-DE78C8B814D0}" srcOrd="4" destOrd="0" presId="urn:microsoft.com/office/officeart/2005/8/layout/vList2"/>
    <dgm:cxn modelId="{77B9E6DF-E58F-4F33-9854-92D0727A9621}" type="presParOf" srcId="{C6B51D38-287A-42E5-8B01-3D8C6941A583}" destId="{916B99F3-7B5A-40C7-A1A8-CB297EC2E41F}" srcOrd="5" destOrd="0" presId="urn:microsoft.com/office/officeart/2005/8/layout/vList2"/>
    <dgm:cxn modelId="{40FA27DB-1470-49D7-9664-84786C7CE9B5}" type="presParOf" srcId="{C6B51D38-287A-42E5-8B01-3D8C6941A583}" destId="{B76514D4-5388-44EC-983A-E7CF5F785EEA}" srcOrd="6" destOrd="0" presId="urn:microsoft.com/office/officeart/2005/8/layout/vList2"/>
    <dgm:cxn modelId="{3E9ED93F-B2E4-43B7-B267-E0E672B5B8D5}" type="presParOf" srcId="{C6B51D38-287A-42E5-8B01-3D8C6941A583}" destId="{71BC1106-1ACC-41E6-8049-C442039ADF4C}" srcOrd="7" destOrd="0" presId="urn:microsoft.com/office/officeart/2005/8/layout/vList2"/>
    <dgm:cxn modelId="{E667C494-9744-426B-A322-A4DE929CBC59}" type="presParOf" srcId="{C6B51D38-287A-42E5-8B01-3D8C6941A583}" destId="{7BEEC8E8-9F40-4E74-9F25-9F19531429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BA355-D076-48EB-9699-13EA952ABC78}">
      <dsp:nvSpPr>
        <dsp:cNvPr id="0" name=""/>
        <dsp:cNvSpPr/>
      </dsp:nvSpPr>
      <dsp:spPr>
        <a:xfrm>
          <a:off x="0" y="1384"/>
          <a:ext cx="7772400" cy="795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Improving liquidity conditions </a:t>
          </a:r>
        </a:p>
        <a:p>
          <a:pPr lvl="0" algn="l" defTabSz="711200">
            <a:lnSpc>
              <a:spcPct val="90000"/>
            </a:lnSpc>
            <a:spcBef>
              <a:spcPct val="0"/>
            </a:spcBef>
            <a:spcAft>
              <a:spcPct val="35000"/>
            </a:spcAft>
          </a:pPr>
          <a:r>
            <a:rPr lang="en-US" sz="1200" kern="1200" dirty="0"/>
            <a:t>In </a:t>
          </a:r>
          <a:r>
            <a:rPr lang="en-US" sz="1200" kern="1200" dirty="0" smtClean="0"/>
            <a:t>November 2018</a:t>
          </a:r>
          <a:r>
            <a:rPr lang="en-US" sz="1200" kern="1200" dirty="0"/>
            <a:t>, Eurosystem exposure down by </a:t>
          </a:r>
          <a:r>
            <a:rPr lang="en-US" sz="1200" kern="1200" dirty="0" smtClean="0"/>
            <a:t>63% </a:t>
          </a:r>
          <a:r>
            <a:rPr lang="en-US" sz="1200" kern="1200" dirty="0"/>
            <a:t>yoy to </a:t>
          </a:r>
          <a:r>
            <a:rPr lang="el-GR" sz="1200" kern="1200" dirty="0"/>
            <a:t>€</a:t>
          </a:r>
          <a:r>
            <a:rPr lang="en-US" sz="1200" kern="1200" dirty="0"/>
            <a:t> </a:t>
          </a:r>
          <a:r>
            <a:rPr lang="en-US" sz="1200" kern="1200" dirty="0" smtClean="0"/>
            <a:t>12.2bn </a:t>
          </a:r>
          <a:r>
            <a:rPr lang="en-US" sz="1200" kern="1200" dirty="0"/>
            <a:t>with ELA down 86%yoy to </a:t>
          </a:r>
          <a:r>
            <a:rPr lang="el-GR" sz="1200" kern="1200" dirty="0" smtClean="0"/>
            <a:t>€</a:t>
          </a:r>
          <a:r>
            <a:rPr lang="en-US" sz="1200" kern="1200" dirty="0" smtClean="0"/>
            <a:t>2.7bn </a:t>
          </a:r>
          <a:r>
            <a:rPr lang="en-US" sz="1200" kern="1200" dirty="0"/>
            <a:t>with two out of four systemic banks completely ELA free; private sector deposits jumped </a:t>
          </a:r>
          <a:r>
            <a:rPr lang="en-US" sz="1200" kern="1200" dirty="0" smtClean="0"/>
            <a:t>6.3% </a:t>
          </a:r>
          <a:r>
            <a:rPr lang="en-US" sz="1200" kern="1200" dirty="0"/>
            <a:t>yoy to </a:t>
          </a:r>
          <a:r>
            <a:rPr lang="el-GR" sz="1200" kern="1200" dirty="0"/>
            <a:t>€</a:t>
          </a:r>
          <a:r>
            <a:rPr lang="en-US" sz="1200" kern="1200" dirty="0" smtClean="0"/>
            <a:t>134bn</a:t>
          </a:r>
          <a:endParaRPr lang="el-GR" sz="1800" kern="1200" dirty="0"/>
        </a:p>
      </dsp:txBody>
      <dsp:txXfrm>
        <a:off x="38828" y="40212"/>
        <a:ext cx="7694744" cy="717749"/>
      </dsp:txXfrm>
    </dsp:sp>
    <dsp:sp modelId="{D5E44F7D-24F2-4DC4-B618-1A1400C5EB8A}">
      <dsp:nvSpPr>
        <dsp:cNvPr id="0" name=""/>
        <dsp:cNvSpPr/>
      </dsp:nvSpPr>
      <dsp:spPr>
        <a:xfrm>
          <a:off x="0" y="809952"/>
          <a:ext cx="7772400" cy="795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Asset quality stabilized and trends are positive</a:t>
          </a:r>
        </a:p>
        <a:p>
          <a:pPr lvl="0" algn="l" defTabSz="711200">
            <a:lnSpc>
              <a:spcPct val="90000"/>
            </a:lnSpc>
            <a:spcBef>
              <a:spcPct val="0"/>
            </a:spcBef>
            <a:spcAft>
              <a:spcPct val="35000"/>
            </a:spcAft>
          </a:pPr>
          <a:r>
            <a:rPr lang="en-US" sz="1200" kern="1200" dirty="0"/>
            <a:t>NPE targets in </a:t>
          </a:r>
          <a:r>
            <a:rPr lang="en-US" sz="1200" kern="1200" dirty="0" smtClean="0"/>
            <a:t>September 2018 </a:t>
          </a:r>
          <a:r>
            <a:rPr lang="en-US" sz="1200" kern="1200" dirty="0"/>
            <a:t>exceeded by </a:t>
          </a:r>
          <a:r>
            <a:rPr lang="el-GR" sz="1200" kern="1200" dirty="0"/>
            <a:t>€</a:t>
          </a:r>
          <a:r>
            <a:rPr lang="el-GR" sz="1200" kern="1200" dirty="0" smtClean="0"/>
            <a:t>1.</a:t>
          </a:r>
          <a:r>
            <a:rPr lang="en-US" sz="1200" kern="1200" dirty="0" smtClean="0"/>
            <a:t>9bn </a:t>
          </a:r>
          <a:r>
            <a:rPr lang="en-US" sz="1200" kern="1200" dirty="0"/>
            <a:t>at </a:t>
          </a:r>
          <a:r>
            <a:rPr lang="el-GR" sz="1200" kern="1200" dirty="0"/>
            <a:t>€ </a:t>
          </a:r>
          <a:r>
            <a:rPr lang="en-US" sz="1200" kern="1200" dirty="0" smtClean="0"/>
            <a:t>84.7bn</a:t>
          </a:r>
          <a:r>
            <a:rPr lang="en-US" sz="1200" kern="1200" dirty="0"/>
            <a:t>; sector to reduce NPEs balances to </a:t>
          </a:r>
          <a:r>
            <a:rPr lang="el-GR" sz="1200" kern="1200" dirty="0"/>
            <a:t>€</a:t>
          </a:r>
          <a:r>
            <a:rPr lang="en-US" sz="1200" kern="1200" dirty="0"/>
            <a:t>64.6bn by end 2019 or </a:t>
          </a:r>
          <a:r>
            <a:rPr lang="el-GR" sz="1200" kern="1200" dirty="0"/>
            <a:t>€</a:t>
          </a:r>
          <a:r>
            <a:rPr lang="en-US" sz="1200" kern="1200" dirty="0"/>
            <a:t> 2bn lower than the initial targets to a total reduction of </a:t>
          </a:r>
          <a:r>
            <a:rPr lang="el-GR" sz="1200" kern="1200" dirty="0"/>
            <a:t>€42</a:t>
          </a:r>
          <a:r>
            <a:rPr lang="en-US" sz="1200" kern="1200" dirty="0" err="1"/>
            <a:t>bn</a:t>
          </a:r>
          <a:r>
            <a:rPr lang="en-US" sz="1200" kern="1200" dirty="0"/>
            <a:t> from the Jun-16 levels</a:t>
          </a:r>
          <a:endParaRPr lang="el-GR" sz="1600" kern="1200" dirty="0"/>
        </a:p>
      </dsp:txBody>
      <dsp:txXfrm>
        <a:off x="38828" y="848780"/>
        <a:ext cx="7694744" cy="717749"/>
      </dsp:txXfrm>
    </dsp:sp>
    <dsp:sp modelId="{6AA9FBAA-95EF-41D1-8607-DE78C8B814D0}">
      <dsp:nvSpPr>
        <dsp:cNvPr id="0" name=""/>
        <dsp:cNvSpPr/>
      </dsp:nvSpPr>
      <dsp:spPr>
        <a:xfrm>
          <a:off x="0" y="1618521"/>
          <a:ext cx="7772400" cy="795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Returning to organic profitability</a:t>
          </a:r>
          <a:endParaRPr lang="en-US" sz="1600" kern="1200" dirty="0"/>
        </a:p>
        <a:p>
          <a:pPr lvl="0" algn="l" defTabSz="711200">
            <a:lnSpc>
              <a:spcPct val="90000"/>
            </a:lnSpc>
            <a:spcBef>
              <a:spcPct val="0"/>
            </a:spcBef>
            <a:spcAft>
              <a:spcPct val="35000"/>
            </a:spcAft>
          </a:pPr>
          <a:r>
            <a:rPr lang="en-US" sz="1200" kern="1200" dirty="0"/>
            <a:t>Following huge cumulative losses in the previous years, Greek banks returned to profits in 2016 and 2017 but profitability remained anemic. The trend continued in </a:t>
          </a:r>
          <a:r>
            <a:rPr lang="en-US" sz="1200" kern="1200" dirty="0" smtClean="0"/>
            <a:t>3Q2018</a:t>
          </a:r>
          <a:r>
            <a:rPr lang="en-US" sz="1200" kern="1200" dirty="0"/>
            <a:t>.</a:t>
          </a:r>
          <a:endParaRPr lang="el-GR" sz="1200" kern="1200" dirty="0"/>
        </a:p>
      </dsp:txBody>
      <dsp:txXfrm>
        <a:off x="38828" y="1657349"/>
        <a:ext cx="7694744" cy="717749"/>
      </dsp:txXfrm>
    </dsp:sp>
    <dsp:sp modelId="{B76514D4-5388-44EC-983A-E7CF5F785EEA}">
      <dsp:nvSpPr>
        <dsp:cNvPr id="0" name=""/>
        <dsp:cNvSpPr/>
      </dsp:nvSpPr>
      <dsp:spPr>
        <a:xfrm>
          <a:off x="0" y="2423111"/>
          <a:ext cx="7772400" cy="795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Capital ratios strong </a:t>
          </a:r>
        </a:p>
        <a:p>
          <a:pPr lvl="0" algn="l" defTabSz="711200">
            <a:lnSpc>
              <a:spcPct val="90000"/>
            </a:lnSpc>
            <a:spcBef>
              <a:spcPct val="0"/>
            </a:spcBef>
            <a:spcAft>
              <a:spcPct val="35000"/>
            </a:spcAft>
          </a:pPr>
          <a:r>
            <a:rPr lang="en-US" sz="1200" kern="1200" dirty="0"/>
            <a:t>Average CET1 ratio of Greek significant banks at </a:t>
          </a:r>
          <a:r>
            <a:rPr lang="en-US" sz="1200" kern="1200" dirty="0" smtClean="0"/>
            <a:t>1</a:t>
          </a:r>
          <a:r>
            <a:rPr lang="el-GR" sz="1200" kern="1200" dirty="0" smtClean="0"/>
            <a:t>5</a:t>
          </a:r>
          <a:r>
            <a:rPr lang="en-US" sz="1200" kern="1200" dirty="0" smtClean="0"/>
            <a:t>.</a:t>
          </a:r>
          <a:r>
            <a:rPr lang="el-GR" sz="1200" kern="1200" dirty="0" smtClean="0"/>
            <a:t>8</a:t>
          </a:r>
          <a:r>
            <a:rPr lang="en-US" sz="1200" kern="1200" dirty="0" smtClean="0"/>
            <a:t>% </a:t>
          </a:r>
          <a:r>
            <a:rPr lang="en-US" sz="1200" kern="1200" dirty="0"/>
            <a:t>in </a:t>
          </a:r>
          <a:r>
            <a:rPr lang="el-GR" sz="1200" kern="1200" dirty="0" smtClean="0"/>
            <a:t>3</a:t>
          </a:r>
          <a:r>
            <a:rPr lang="en-US" sz="1200" kern="1200" dirty="0" smtClean="0"/>
            <a:t>Q</a:t>
          </a:r>
          <a:r>
            <a:rPr lang="el-GR" sz="1200" kern="1200" dirty="0" smtClean="0"/>
            <a:t>20</a:t>
          </a:r>
          <a:r>
            <a:rPr lang="en-US" sz="1200" kern="1200" dirty="0" smtClean="0"/>
            <a:t>18 </a:t>
          </a:r>
          <a:r>
            <a:rPr lang="en-US" sz="1200" kern="1200" dirty="0"/>
            <a:t>vs. an average of 14.1</a:t>
          </a:r>
          <a:r>
            <a:rPr lang="el-GR" sz="1200" kern="1200" dirty="0"/>
            <a:t>%</a:t>
          </a:r>
          <a:r>
            <a:rPr lang="en-US" sz="1200" kern="1200" dirty="0"/>
            <a:t> for the Euro-area significant banks </a:t>
          </a:r>
          <a:r>
            <a:rPr lang="en-US" sz="1200" kern="1200" dirty="0" smtClean="0"/>
            <a:t>(</a:t>
          </a:r>
          <a:r>
            <a:rPr lang="el-GR" sz="1200" kern="1200" dirty="0" smtClean="0"/>
            <a:t>2</a:t>
          </a:r>
          <a:r>
            <a:rPr lang="en-US" sz="1200" kern="1200" dirty="0" smtClean="0"/>
            <a:t>Q18 </a:t>
          </a:r>
          <a:r>
            <a:rPr lang="en-US" sz="1200" kern="1200" dirty="0"/>
            <a:t>SSM data)</a:t>
          </a:r>
          <a:endParaRPr lang="el-GR" sz="1200" kern="1200" dirty="0"/>
        </a:p>
      </dsp:txBody>
      <dsp:txXfrm>
        <a:off x="38828" y="2461939"/>
        <a:ext cx="7694744" cy="717749"/>
      </dsp:txXfrm>
    </dsp:sp>
    <dsp:sp modelId="{7BEEC8E8-9F40-4E74-9F25-9F195314292D}">
      <dsp:nvSpPr>
        <dsp:cNvPr id="0" name=""/>
        <dsp:cNvSpPr/>
      </dsp:nvSpPr>
      <dsp:spPr>
        <a:xfrm>
          <a:off x="0" y="3235657"/>
          <a:ext cx="7772400" cy="795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Business environment stabilizes</a:t>
          </a:r>
        </a:p>
        <a:p>
          <a:pPr lvl="0" algn="l" defTabSz="711200">
            <a:lnSpc>
              <a:spcPct val="90000"/>
            </a:lnSpc>
            <a:spcBef>
              <a:spcPct val="0"/>
            </a:spcBef>
            <a:spcAft>
              <a:spcPct val="35000"/>
            </a:spcAft>
          </a:pPr>
          <a:r>
            <a:rPr lang="en-US" sz="1200" kern="1200" dirty="0"/>
            <a:t>In 2017, deposits exceed 2016 levels by </a:t>
          </a:r>
          <a:r>
            <a:rPr lang="el-GR" sz="1200" kern="1200" dirty="0"/>
            <a:t>€</a:t>
          </a:r>
          <a:r>
            <a:rPr lang="en-US" sz="1200" kern="1200" dirty="0"/>
            <a:t>5.0bn yoy and edged </a:t>
          </a:r>
          <a:r>
            <a:rPr lang="el-GR" sz="1200" kern="1200" dirty="0" smtClean="0"/>
            <a:t>4</a:t>
          </a:r>
          <a:r>
            <a:rPr lang="en-US" sz="1200" kern="1200" dirty="0" smtClean="0"/>
            <a:t>.1</a:t>
          </a:r>
          <a:r>
            <a:rPr lang="en-US" sz="1200" kern="1200" dirty="0"/>
            <a:t>% higher in </a:t>
          </a:r>
          <a:r>
            <a:rPr lang="en-US" sz="1200" kern="1200" dirty="0" smtClean="0"/>
            <a:t>October 2018</a:t>
          </a:r>
          <a:r>
            <a:rPr lang="en-US" sz="1200" kern="1200" dirty="0"/>
            <a:t>; NPE formation negative and NPE balances contract; </a:t>
          </a:r>
          <a:r>
            <a:rPr lang="en-US" sz="1200" kern="1200" dirty="0">
              <a:solidFill>
                <a:schemeClr val="bg1"/>
              </a:solidFill>
            </a:rPr>
            <a:t>Greece </a:t>
          </a:r>
          <a:r>
            <a:rPr lang="en-US" sz="1200" kern="1200" dirty="0" smtClean="0">
              <a:solidFill>
                <a:schemeClr val="bg1"/>
              </a:solidFill>
            </a:rPr>
            <a:t>exited </a:t>
          </a:r>
          <a:r>
            <a:rPr lang="en-US" sz="1200" kern="1200" dirty="0">
              <a:solidFill>
                <a:schemeClr val="bg1"/>
              </a:solidFill>
            </a:rPr>
            <a:t>the third program as </a:t>
          </a:r>
          <a:r>
            <a:rPr lang="en-US" sz="1200" kern="1200" dirty="0" smtClean="0">
              <a:solidFill>
                <a:schemeClr val="bg1"/>
              </a:solidFill>
            </a:rPr>
            <a:t>scheduled but access to market funding still limited</a:t>
          </a:r>
          <a:endParaRPr lang="el-GR" sz="1200" kern="1200" dirty="0">
            <a:solidFill>
              <a:schemeClr val="bg1"/>
            </a:solidFill>
          </a:endParaRPr>
        </a:p>
      </dsp:txBody>
      <dsp:txXfrm>
        <a:off x="38828" y="3274485"/>
        <a:ext cx="7694744" cy="7177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0.69912</cdr:x>
      <cdr:y>0.19209</cdr:y>
    </cdr:from>
    <cdr:to>
      <cdr:x>0.90667</cdr:x>
      <cdr:y>0.34879</cdr:y>
    </cdr:to>
    <cdr:sp macro="" textlink="">
      <cdr:nvSpPr>
        <cdr:cNvPr id="2" name="TextBox 5"/>
        <cdr:cNvSpPr txBox="1"/>
      </cdr:nvSpPr>
      <cdr:spPr>
        <a:xfrm xmlns:a="http://schemas.openxmlformats.org/drawingml/2006/main">
          <a:off x="2668079" y="415032"/>
          <a:ext cx="792088" cy="338554"/>
        </a:xfrm>
        <a:prstGeom xmlns:a="http://schemas.openxmlformats.org/drawingml/2006/main" prst="rect">
          <a:avLst/>
        </a:prstGeom>
        <a:noFill xmlns:a="http://schemas.openxmlformats.org/drawingml/2006/main"/>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800" dirty="0">
              <a:latin typeface="+mn-lt"/>
            </a:rPr>
            <a:t>Herfindahl Index:  0.118</a:t>
          </a:r>
          <a:endParaRPr lang="el-GR" sz="800" dirty="0">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0C94B-EF64-404E-A9D6-345863B0583E}" type="datetimeFigureOut">
              <a:rPr lang="el-GR" smtClean="0"/>
              <a:t>9/5/2019</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47C39-0343-41B2-9F3E-4B5B5E5DFBAF}" type="slidenum">
              <a:rPr lang="el-GR" smtClean="0"/>
              <a:t>‹#›</a:t>
            </a:fld>
            <a:endParaRPr lang="el-GR"/>
          </a:p>
        </p:txBody>
      </p:sp>
    </p:spTree>
    <p:extLst>
      <p:ext uri="{BB962C8B-B14F-4D97-AF65-F5344CB8AC3E}">
        <p14:creationId xmlns:p14="http://schemas.microsoft.com/office/powerpoint/2010/main" val="293548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7079E-85B0-0149-B4DA-B4DF3FB15DD6}" type="slidenum">
              <a:rPr lang="el-GR" altLang="el-GR" smtClean="0">
                <a:solidFill>
                  <a:srgbClr val="000000"/>
                </a:solidFill>
              </a:rPr>
              <a:pPr/>
              <a:t>7</a:t>
            </a:fld>
            <a:endParaRPr lang="el-GR" altLang="el-GR">
              <a:solidFill>
                <a:srgbClr val="000000"/>
              </a:solidFill>
            </a:endParaRPr>
          </a:p>
        </p:txBody>
      </p:sp>
    </p:spTree>
    <p:extLst>
      <p:ext uri="{BB962C8B-B14F-4D97-AF65-F5344CB8AC3E}">
        <p14:creationId xmlns:p14="http://schemas.microsoft.com/office/powerpoint/2010/main" val="414655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F810BA-5C01-4E83-962C-DDA31A42E59E}"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272139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10BA-5C01-4E83-962C-DDA31A42E59E}"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42050713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6" name="Rectangle 6"/>
          <p:cNvSpPr>
            <a:spLocks noGrp="1" noChangeArrowheads="1"/>
          </p:cNvSpPr>
          <p:nvPr>
            <p:ph type="sldNum" sz="quarter" idx="12"/>
          </p:nvPr>
        </p:nvSpPr>
        <p:spPr>
          <a:ln/>
        </p:spPr>
        <p:txBody>
          <a:bodyPr/>
          <a:lstStyle>
            <a:lvl1pPr>
              <a:defRPr/>
            </a:lvl1pPr>
          </a:lstStyle>
          <a:p>
            <a:fld id="{30501C40-D7A6-7E4A-B5A2-8321DA0A7E8A}" type="slidenum">
              <a:rPr lang="el-GR" altLang="el-GR"/>
              <a:pPr/>
              <a:t>‹#›</a:t>
            </a:fld>
            <a:endParaRPr lang="el-GR" altLang="el-GR"/>
          </a:p>
        </p:txBody>
      </p:sp>
    </p:spTree>
    <p:extLst>
      <p:ext uri="{BB962C8B-B14F-4D97-AF65-F5344CB8AC3E}">
        <p14:creationId xmlns:p14="http://schemas.microsoft.com/office/powerpoint/2010/main" val="14977333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97152"/>
            <a:ext cx="8492480" cy="749945"/>
          </a:xfrm>
        </p:spPr>
        <p:txBody>
          <a:bodyPr/>
          <a:lstStyle>
            <a:lvl1pPr>
              <a:defRPr sz="2800"/>
            </a:lvl1pPr>
          </a:lstStyle>
          <a:p>
            <a:r>
              <a:rPr lang="en-US" dirty="0"/>
              <a:t>Click to edit Master title style</a:t>
            </a:r>
            <a:endParaRPr lang="el-GR" dirty="0"/>
          </a:p>
        </p:txBody>
      </p:sp>
      <p:sp>
        <p:nvSpPr>
          <p:cNvPr id="3"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1D4A3E64-7F8A-48B5-9EC8-08579CC69966}" type="datetime8">
              <a:rPr lang="en-GB" sz="2400" b="1" smtClean="0">
                <a:solidFill>
                  <a:prstClr val="black"/>
                </a:solidFill>
                <a:latin typeface="Times New Roman" charset="0"/>
              </a:rPr>
              <a:pPr eaLnBrk="0" fontAlgn="base" hangingPunct="0">
                <a:spcBef>
                  <a:spcPct val="0"/>
                </a:spcBef>
                <a:spcAft>
                  <a:spcPct val="0"/>
                </a:spcAft>
                <a:defRPr/>
              </a:pPr>
              <a:t>09/05/2019 16:55</a:t>
            </a:fld>
            <a:endParaRPr lang="el-GR" sz="2400" b="1">
              <a:solidFill>
                <a:prstClr val="black"/>
              </a:solidFill>
              <a:latin typeface="Times New Roman" charset="0"/>
            </a:endParaRPr>
          </a:p>
        </p:txBody>
      </p:sp>
      <p:sp>
        <p:nvSpPr>
          <p:cNvPr id="4"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5" name="Rectangle 6"/>
          <p:cNvSpPr>
            <a:spLocks noGrp="1" noChangeArrowheads="1"/>
          </p:cNvSpPr>
          <p:nvPr>
            <p:ph type="sldNum" sz="quarter" idx="12"/>
          </p:nvPr>
        </p:nvSpPr>
        <p:spPr>
          <a:ln/>
        </p:spPr>
        <p:txBody>
          <a:bodyPr/>
          <a:lstStyle>
            <a:lvl1pPr>
              <a:defRPr/>
            </a:lvl1pPr>
          </a:lstStyle>
          <a:p>
            <a:fld id="{06039D5C-4089-984C-8E1A-4377D847A804}" type="slidenum">
              <a:rPr lang="el-GR" altLang="el-GR"/>
              <a:pPr/>
              <a:t>‹#›</a:t>
            </a:fld>
            <a:endParaRPr lang="el-GR" altLang="el-GR"/>
          </a:p>
        </p:txBody>
      </p:sp>
    </p:spTree>
    <p:extLst>
      <p:ext uri="{BB962C8B-B14F-4D97-AF65-F5344CB8AC3E}">
        <p14:creationId xmlns:p14="http://schemas.microsoft.com/office/powerpoint/2010/main" val="161788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86130"/>
            <a:ext cx="7772400" cy="587375"/>
          </a:xfrm>
        </p:spPr>
        <p:txBody>
          <a:bodyPr/>
          <a:lstStyle/>
          <a:p>
            <a:r>
              <a:rPr lang="en-US" dirty="0"/>
              <a:t>Click to edit Master title style</a:t>
            </a:r>
            <a:endParaRPr lang="el-GR" dirty="0"/>
          </a:p>
        </p:txBody>
      </p:sp>
      <p:sp>
        <p:nvSpPr>
          <p:cNvPr id="3" name="Content Placeholder 2"/>
          <p:cNvSpPr>
            <a:spLocks noGrp="1"/>
          </p:cNvSpPr>
          <p:nvPr>
            <p:ph idx="1"/>
          </p:nvPr>
        </p:nvSpPr>
        <p:spPr>
          <a:xfrm>
            <a:off x="685800" y="1634185"/>
            <a:ext cx="7772400" cy="4608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A0CCC3A5-E5A1-4163-BB55-15AFBA4CCA32}" type="datetime8">
              <a:rPr lang="en-GB" sz="2400" b="1" smtClean="0">
                <a:solidFill>
                  <a:prstClr val="black"/>
                </a:solidFill>
                <a:latin typeface="Times New Roman" charset="0"/>
              </a:rPr>
              <a:pPr eaLnBrk="0" fontAlgn="base" hangingPunct="0">
                <a:spcBef>
                  <a:spcPct val="0"/>
                </a:spcBef>
                <a:spcAft>
                  <a:spcPct val="0"/>
                </a:spcAft>
                <a:defRPr/>
              </a:pPr>
              <a:t>09/05/2019 16:55</a:t>
            </a:fld>
            <a:endParaRPr lang="el-GR" sz="2400" b="1" dirty="0">
              <a:solidFill>
                <a:prstClr val="black"/>
              </a:solidFill>
              <a:latin typeface="Times New Roman" charset="0"/>
            </a:endParaRPr>
          </a:p>
        </p:txBody>
      </p:sp>
      <p:sp>
        <p:nvSpPr>
          <p:cNvPr id="5"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fld id="{96A0B9B4-67D1-7048-9A7C-AAC4E1A3CA40}" type="slidenum">
              <a:rPr lang="el-GR" altLang="el-GR"/>
              <a:pPr/>
              <a:t>‹#›</a:t>
            </a:fld>
            <a:endParaRPr lang="el-GR" altLang="el-GR"/>
          </a:p>
        </p:txBody>
      </p:sp>
    </p:spTree>
    <p:extLst>
      <p:ext uri="{BB962C8B-B14F-4D97-AF65-F5344CB8AC3E}">
        <p14:creationId xmlns:p14="http://schemas.microsoft.com/office/powerpoint/2010/main" val="29342222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sz="half" idx="1"/>
          </p:nvPr>
        </p:nvSpPr>
        <p:spPr>
          <a:xfrm>
            <a:off x="68356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Content Placeholder 3"/>
          <p:cNvSpPr>
            <a:spLocks noGrp="1"/>
          </p:cNvSpPr>
          <p:nvPr>
            <p:ph sz="half" idx="2"/>
          </p:nvPr>
        </p:nvSpPr>
        <p:spPr>
          <a:xfrm>
            <a:off x="464400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sp>
        <p:nvSpPr>
          <p:cNvPr id="13" name="Content Placeholder 3"/>
          <p:cNvSpPr>
            <a:spLocks noGrp="1"/>
          </p:cNvSpPr>
          <p:nvPr>
            <p:ph sz="half" idx="18"/>
          </p:nvPr>
        </p:nvSpPr>
        <p:spPr>
          <a:xfrm>
            <a:off x="464400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4" name="Content Placeholder 3"/>
          <p:cNvSpPr>
            <a:spLocks noGrp="1"/>
          </p:cNvSpPr>
          <p:nvPr>
            <p:ph sz="half" idx="19"/>
          </p:nvPr>
        </p:nvSpPr>
        <p:spPr>
          <a:xfrm>
            <a:off x="68356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4451945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20"/>
          </p:nvPr>
        </p:nvSpPr>
        <p:spPr>
          <a:xfrm>
            <a:off x="5076056"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Content Placeholder 2"/>
          <p:cNvSpPr>
            <a:spLocks noGrp="1"/>
          </p:cNvSpPr>
          <p:nvPr>
            <p:ph sz="half" idx="21"/>
          </p:nvPr>
        </p:nvSpPr>
        <p:spPr>
          <a:xfrm>
            <a:off x="1547664"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p:cNvSpPr>
            <a:spLocks noGrp="1"/>
          </p:cNvSpPr>
          <p:nvPr>
            <p:ph sz="half" idx="22"/>
          </p:nvPr>
        </p:nvSpPr>
        <p:spPr>
          <a:xfrm>
            <a:off x="1547664"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Content Placeholder 2"/>
          <p:cNvSpPr>
            <a:spLocks noGrp="1"/>
          </p:cNvSpPr>
          <p:nvPr>
            <p:ph sz="half" idx="23"/>
          </p:nvPr>
        </p:nvSpPr>
        <p:spPr>
          <a:xfrm>
            <a:off x="5076056"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7" name="Content Placeholder 2"/>
          <p:cNvSpPr>
            <a:spLocks noGrp="1"/>
          </p:cNvSpPr>
          <p:nvPr>
            <p:ph sz="half" idx="24"/>
          </p:nvPr>
        </p:nvSpPr>
        <p:spPr>
          <a:xfrm>
            <a:off x="685800" y="1268760"/>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
        <p:nvSpPr>
          <p:cNvPr id="18" name="Content Placeholder 2"/>
          <p:cNvSpPr>
            <a:spLocks noGrp="1"/>
          </p:cNvSpPr>
          <p:nvPr>
            <p:ph sz="half" idx="25"/>
          </p:nvPr>
        </p:nvSpPr>
        <p:spPr>
          <a:xfrm>
            <a:off x="685800" y="3645024"/>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Tree>
    <p:extLst>
      <p:ext uri="{BB962C8B-B14F-4D97-AF65-F5344CB8AC3E}">
        <p14:creationId xmlns:p14="http://schemas.microsoft.com/office/powerpoint/2010/main" val="11287358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3" name="Text Placeholder 2"/>
          <p:cNvSpPr>
            <a:spLocks noGrp="1"/>
          </p:cNvSpPr>
          <p:nvPr>
            <p:ph type="body" idx="1"/>
          </p:nvPr>
        </p:nvSpPr>
        <p:spPr>
          <a:xfrm>
            <a:off x="685798" y="1535113"/>
            <a:ext cx="3811589"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916832"/>
            <a:ext cx="3814192"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9" y="1916832"/>
            <a:ext cx="381642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3502526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3814192"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535113"/>
            <a:ext cx="381642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2492205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194198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2771800" y="1535113"/>
            <a:ext cx="5688633"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496694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47097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5004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10BA-5C01-4E83-962C-DDA31A42E59E}"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33174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5"/>
          <p:cNvSpPr>
            <a:spLocks noGrp="1"/>
          </p:cNvSpPr>
          <p:nvPr>
            <p:ph sz="quarter" idx="14"/>
          </p:nvPr>
        </p:nvSpPr>
        <p:spPr>
          <a:xfrm>
            <a:off x="6081935" y="3717032"/>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4741877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4" name="Content Placeholder 3"/>
          <p:cNvSpPr>
            <a:spLocks noGrp="1"/>
          </p:cNvSpPr>
          <p:nvPr>
            <p:ph sz="half" idx="2"/>
          </p:nvPr>
        </p:nvSpPr>
        <p:spPr>
          <a:xfrm>
            <a:off x="685800" y="1484784"/>
            <a:ext cx="3814192"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4644009" y="3704399"/>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037807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85800"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6"/>
          <p:cNvSpPr>
            <a:spLocks noGrp="1" noChangeArrowheads="1"/>
          </p:cNvSpPr>
          <p:nvPr>
            <p:ph type="sldNum" sz="quarter" idx="19"/>
          </p:nvPr>
        </p:nvSpPr>
        <p:spPr>
          <a:ln/>
        </p:spPr>
        <p:txBody>
          <a:bodyPr/>
          <a:lstStyle>
            <a:lvl1pPr>
              <a:defRPr/>
            </a:lvl1pPr>
          </a:lstStyle>
          <a:p>
            <a:fld id="{C89B41DF-26FA-E145-80D9-8B227D3AB2E4}" type="slidenum">
              <a:rPr lang="el-GR" altLang="el-GR"/>
              <a:pPr/>
              <a:t>‹#›</a:t>
            </a:fld>
            <a:endParaRPr lang="el-GR" altLang="el-GR"/>
          </a:p>
        </p:txBody>
      </p:sp>
      <p:sp>
        <p:nvSpPr>
          <p:cNvPr id="3" name="Text Placeholder 2"/>
          <p:cNvSpPr>
            <a:spLocks noGrp="1"/>
          </p:cNvSpPr>
          <p:nvPr>
            <p:ph type="body" idx="1"/>
          </p:nvPr>
        </p:nvSpPr>
        <p:spPr>
          <a:xfrm>
            <a:off x="684782" y="1535113"/>
            <a:ext cx="3812605"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3"/>
          </p:nvPr>
        </p:nvSpPr>
        <p:spPr>
          <a:xfrm>
            <a:off x="685800" y="3717032"/>
            <a:ext cx="381231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4646787" y="3717032"/>
            <a:ext cx="381902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7" name="Straight Connector 16"/>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8" name="Content Placeholder 3"/>
          <p:cNvSpPr>
            <a:spLocks noGrp="1"/>
          </p:cNvSpPr>
          <p:nvPr>
            <p:ph sz="half" idx="20"/>
          </p:nvPr>
        </p:nvSpPr>
        <p:spPr>
          <a:xfrm>
            <a:off x="4644008"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9" name="Content Placeholder 3"/>
          <p:cNvSpPr>
            <a:spLocks noGrp="1"/>
          </p:cNvSpPr>
          <p:nvPr>
            <p:ph sz="half" idx="21"/>
          </p:nvPr>
        </p:nvSpPr>
        <p:spPr>
          <a:xfrm>
            <a:off x="685800"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20" name="Content Placeholder 3"/>
          <p:cNvSpPr>
            <a:spLocks noGrp="1"/>
          </p:cNvSpPr>
          <p:nvPr>
            <p:ph sz="half" idx="22"/>
          </p:nvPr>
        </p:nvSpPr>
        <p:spPr>
          <a:xfrm>
            <a:off x="4644008"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4470218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6" name="Content Placeholder 5"/>
          <p:cNvSpPr>
            <a:spLocks noGrp="1"/>
          </p:cNvSpPr>
          <p:nvPr>
            <p:ph sz="quarter" idx="4"/>
          </p:nvPr>
        </p:nvSpPr>
        <p:spPr>
          <a:xfrm>
            <a:off x="683568" y="1484784"/>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683568" y="3704399"/>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4395768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5" name="Rectangle 6"/>
          <p:cNvSpPr>
            <a:spLocks noGrp="1" noChangeArrowheads="1"/>
          </p:cNvSpPr>
          <p:nvPr>
            <p:ph type="sldNum" sz="quarter" idx="12"/>
          </p:nvPr>
        </p:nvSpPr>
        <p:spPr>
          <a:ln/>
        </p:spPr>
        <p:txBody>
          <a:bodyPr/>
          <a:lstStyle>
            <a:lvl1pPr>
              <a:defRPr/>
            </a:lvl1pPr>
          </a:lstStyle>
          <a:p>
            <a:fld id="{C8088952-6D84-1740-BD25-FD82CDCFB2F5}" type="slidenum">
              <a:rPr lang="el-GR" altLang="el-GR"/>
              <a:pPr/>
              <a:t>‹#›</a:t>
            </a:fld>
            <a:endParaRPr lang="el-GR" altLang="el-GR"/>
          </a:p>
        </p:txBody>
      </p:sp>
      <p:cxnSp>
        <p:nvCxnSpPr>
          <p:cNvPr id="6" name="Straight Connector 5"/>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8657190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989435DE-13F8-0149-BC87-4443C34164C5}" type="slidenum">
              <a:rPr lang="el-GR" altLang="el-GR"/>
              <a:pPr/>
              <a:t>‹#›</a:t>
            </a:fld>
            <a:endParaRPr lang="el-GR" altLang="el-GR"/>
          </a:p>
        </p:txBody>
      </p:sp>
    </p:spTree>
    <p:extLst>
      <p:ext uri="{BB962C8B-B14F-4D97-AF65-F5344CB8AC3E}">
        <p14:creationId xmlns:p14="http://schemas.microsoft.com/office/powerpoint/2010/main" val="2041412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F49E1ABB-49DB-7243-BFAA-38DF731B45DA}" type="slidenum">
              <a:rPr lang="el-GR" altLang="el-GR"/>
              <a:pPr/>
              <a:t>‹#›</a:t>
            </a:fld>
            <a:endParaRPr lang="el-GR" altLang="el-GR"/>
          </a:p>
        </p:txBody>
      </p:sp>
    </p:spTree>
    <p:extLst>
      <p:ext uri="{BB962C8B-B14F-4D97-AF65-F5344CB8AC3E}">
        <p14:creationId xmlns:p14="http://schemas.microsoft.com/office/powerpoint/2010/main" val="3933683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12279830-D1F7-DD4E-8893-B2A746F6B9AA}" type="slidenum">
              <a:rPr lang="el-GR" altLang="el-GR"/>
              <a:pPr/>
              <a:t>‹#›</a:t>
            </a:fld>
            <a:endParaRPr lang="el-GR" altLang="el-GR"/>
          </a:p>
        </p:txBody>
      </p:sp>
    </p:spTree>
    <p:extLst>
      <p:ext uri="{BB962C8B-B14F-4D97-AF65-F5344CB8AC3E}">
        <p14:creationId xmlns:p14="http://schemas.microsoft.com/office/powerpoint/2010/main" val="1022460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78318747-8C94-AD4C-923E-6B0AE4F73678}" type="slidenum">
              <a:rPr lang="el-GR" altLang="el-GR"/>
              <a:pPr/>
              <a:t>‹#›</a:t>
            </a:fld>
            <a:endParaRPr lang="el-GR" altLang="el-GR"/>
          </a:p>
        </p:txBody>
      </p:sp>
    </p:spTree>
    <p:extLst>
      <p:ext uri="{BB962C8B-B14F-4D97-AF65-F5344CB8AC3E}">
        <p14:creationId xmlns:p14="http://schemas.microsoft.com/office/powerpoint/2010/main" val="5046768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0B763DC8-7F4C-2647-AB57-2FC21FC0A77F}" type="slidenum">
              <a:rPr lang="el-GR" altLang="el-GR"/>
              <a:pPr/>
              <a:t>‹#›</a:t>
            </a:fld>
            <a:endParaRPr lang="el-GR" altLang="el-GR"/>
          </a:p>
        </p:txBody>
      </p:sp>
    </p:spTree>
    <p:extLst>
      <p:ext uri="{BB962C8B-B14F-4D97-AF65-F5344CB8AC3E}">
        <p14:creationId xmlns:p14="http://schemas.microsoft.com/office/powerpoint/2010/main" val="260979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6" name="Rectangle 6"/>
          <p:cNvSpPr>
            <a:spLocks noGrp="1" noChangeArrowheads="1"/>
          </p:cNvSpPr>
          <p:nvPr>
            <p:ph type="sldNum" sz="quarter" idx="12"/>
          </p:nvPr>
        </p:nvSpPr>
        <p:spPr>
          <a:ln/>
        </p:spPr>
        <p:txBody>
          <a:bodyPr/>
          <a:lstStyle>
            <a:lvl1pPr>
              <a:defRPr/>
            </a:lvl1pPr>
          </a:lstStyle>
          <a:p>
            <a:fld id="{30501C40-D7A6-7E4A-B5A2-8321DA0A7E8A}" type="slidenum">
              <a:rPr lang="el-GR" altLang="el-GR"/>
              <a:pPr/>
              <a:t>‹#›</a:t>
            </a:fld>
            <a:endParaRPr lang="el-GR" altLang="el-GR"/>
          </a:p>
        </p:txBody>
      </p:sp>
    </p:spTree>
    <p:extLst>
      <p:ext uri="{BB962C8B-B14F-4D97-AF65-F5344CB8AC3E}">
        <p14:creationId xmlns:p14="http://schemas.microsoft.com/office/powerpoint/2010/main" val="40387051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2"/>
          </p:nvPr>
        </p:nvSpPr>
        <p:spPr>
          <a:ln/>
        </p:spPr>
        <p:txBody>
          <a:bodyPr/>
          <a:lstStyle>
            <a:lvl1pPr>
              <a:defRPr/>
            </a:lvl1pPr>
          </a:lstStyle>
          <a:p>
            <a:fld id="{A9CCDD17-200F-C749-BA56-CFB8731DBE1B}" type="slidenum">
              <a:rPr lang="el-GR" altLang="el-GR"/>
              <a:pPr/>
              <a:t>‹#›</a:t>
            </a:fld>
            <a:endParaRPr lang="el-GR" altLang="el-GR"/>
          </a:p>
        </p:txBody>
      </p:sp>
    </p:spTree>
    <p:extLst>
      <p:ext uri="{BB962C8B-B14F-4D97-AF65-F5344CB8AC3E}">
        <p14:creationId xmlns:p14="http://schemas.microsoft.com/office/powerpoint/2010/main" val="507286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95DD8637-71EB-CF46-9480-AFA1EE4B25E7}" type="slidenum">
              <a:rPr lang="el-GR" altLang="el-GR"/>
              <a:pPr/>
              <a:t>‹#›</a:t>
            </a:fld>
            <a:endParaRPr lang="el-GR" altLang="el-GR"/>
          </a:p>
        </p:txBody>
      </p:sp>
    </p:spTree>
    <p:extLst>
      <p:ext uri="{BB962C8B-B14F-4D97-AF65-F5344CB8AC3E}">
        <p14:creationId xmlns:p14="http://schemas.microsoft.com/office/powerpoint/2010/main" val="252505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97152"/>
            <a:ext cx="8492480" cy="749945"/>
          </a:xfrm>
        </p:spPr>
        <p:txBody>
          <a:bodyPr/>
          <a:lstStyle>
            <a:lvl1pPr>
              <a:defRPr sz="2800"/>
            </a:lvl1pPr>
          </a:lstStyle>
          <a:p>
            <a:r>
              <a:rPr lang="en-US" dirty="0"/>
              <a:t>Click to edit Master title style</a:t>
            </a:r>
            <a:endParaRPr lang="el-GR" dirty="0"/>
          </a:p>
        </p:txBody>
      </p:sp>
      <p:sp>
        <p:nvSpPr>
          <p:cNvPr id="3"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1D4A3E64-7F8A-48B5-9EC8-08579CC69966}" type="datetime8">
              <a:rPr lang="en-GB" sz="2400" b="1" smtClean="0">
                <a:solidFill>
                  <a:prstClr val="black"/>
                </a:solidFill>
                <a:latin typeface="Times New Roman" charset="0"/>
              </a:rPr>
              <a:pPr eaLnBrk="0" fontAlgn="base" hangingPunct="0">
                <a:spcBef>
                  <a:spcPct val="0"/>
                </a:spcBef>
                <a:spcAft>
                  <a:spcPct val="0"/>
                </a:spcAft>
                <a:defRPr/>
              </a:pPr>
              <a:t>09/05/2019 16:08</a:t>
            </a:fld>
            <a:endParaRPr lang="el-GR" sz="2400" b="1">
              <a:solidFill>
                <a:prstClr val="black"/>
              </a:solidFill>
              <a:latin typeface="Times New Roman" charset="0"/>
            </a:endParaRPr>
          </a:p>
        </p:txBody>
      </p:sp>
      <p:sp>
        <p:nvSpPr>
          <p:cNvPr id="4"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5" name="Rectangle 6"/>
          <p:cNvSpPr>
            <a:spLocks noGrp="1" noChangeArrowheads="1"/>
          </p:cNvSpPr>
          <p:nvPr>
            <p:ph type="sldNum" sz="quarter" idx="12"/>
          </p:nvPr>
        </p:nvSpPr>
        <p:spPr>
          <a:ln/>
        </p:spPr>
        <p:txBody>
          <a:bodyPr/>
          <a:lstStyle>
            <a:lvl1pPr>
              <a:defRPr/>
            </a:lvl1pPr>
          </a:lstStyle>
          <a:p>
            <a:fld id="{06039D5C-4089-984C-8E1A-4377D847A804}" type="slidenum">
              <a:rPr lang="el-GR" altLang="el-GR"/>
              <a:pPr/>
              <a:t>‹#›</a:t>
            </a:fld>
            <a:endParaRPr lang="el-GR" altLang="el-GR"/>
          </a:p>
        </p:txBody>
      </p:sp>
    </p:spTree>
    <p:extLst>
      <p:ext uri="{BB962C8B-B14F-4D97-AF65-F5344CB8AC3E}">
        <p14:creationId xmlns:p14="http://schemas.microsoft.com/office/powerpoint/2010/main" val="3087605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86130"/>
            <a:ext cx="7772400" cy="587375"/>
          </a:xfrm>
        </p:spPr>
        <p:txBody>
          <a:bodyPr/>
          <a:lstStyle/>
          <a:p>
            <a:r>
              <a:rPr lang="en-US" dirty="0"/>
              <a:t>Click to edit Master title style</a:t>
            </a:r>
            <a:endParaRPr lang="el-GR" dirty="0"/>
          </a:p>
        </p:txBody>
      </p:sp>
      <p:sp>
        <p:nvSpPr>
          <p:cNvPr id="3" name="Content Placeholder 2"/>
          <p:cNvSpPr>
            <a:spLocks noGrp="1"/>
          </p:cNvSpPr>
          <p:nvPr>
            <p:ph idx="1"/>
          </p:nvPr>
        </p:nvSpPr>
        <p:spPr>
          <a:xfrm>
            <a:off x="685800" y="1634185"/>
            <a:ext cx="7772400" cy="4608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A0CCC3A5-E5A1-4163-BB55-15AFBA4CCA32}" type="datetime8">
              <a:rPr lang="en-GB" sz="2400" b="1" smtClean="0">
                <a:solidFill>
                  <a:prstClr val="black"/>
                </a:solidFill>
                <a:latin typeface="Times New Roman" charset="0"/>
              </a:rPr>
              <a:pPr eaLnBrk="0" fontAlgn="base" hangingPunct="0">
                <a:spcBef>
                  <a:spcPct val="0"/>
                </a:spcBef>
                <a:spcAft>
                  <a:spcPct val="0"/>
                </a:spcAft>
                <a:defRPr/>
              </a:pPr>
              <a:t>09/05/2019 16:08</a:t>
            </a:fld>
            <a:endParaRPr lang="el-GR" sz="2400" b="1" dirty="0">
              <a:solidFill>
                <a:prstClr val="black"/>
              </a:solidFill>
              <a:latin typeface="Times New Roman" charset="0"/>
            </a:endParaRPr>
          </a:p>
        </p:txBody>
      </p:sp>
      <p:sp>
        <p:nvSpPr>
          <p:cNvPr id="5"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fld id="{96A0B9B4-67D1-7048-9A7C-AAC4E1A3CA40}" type="slidenum">
              <a:rPr lang="el-GR" altLang="el-GR"/>
              <a:pPr/>
              <a:t>‹#›</a:t>
            </a:fld>
            <a:endParaRPr lang="el-GR" altLang="el-GR"/>
          </a:p>
        </p:txBody>
      </p:sp>
    </p:spTree>
    <p:extLst>
      <p:ext uri="{BB962C8B-B14F-4D97-AF65-F5344CB8AC3E}">
        <p14:creationId xmlns:p14="http://schemas.microsoft.com/office/powerpoint/2010/main" val="39746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sz="half" idx="1"/>
          </p:nvPr>
        </p:nvSpPr>
        <p:spPr>
          <a:xfrm>
            <a:off x="68356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Content Placeholder 3"/>
          <p:cNvSpPr>
            <a:spLocks noGrp="1"/>
          </p:cNvSpPr>
          <p:nvPr>
            <p:ph sz="half" idx="2"/>
          </p:nvPr>
        </p:nvSpPr>
        <p:spPr>
          <a:xfrm>
            <a:off x="464400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sp>
        <p:nvSpPr>
          <p:cNvPr id="13" name="Content Placeholder 3"/>
          <p:cNvSpPr>
            <a:spLocks noGrp="1"/>
          </p:cNvSpPr>
          <p:nvPr>
            <p:ph sz="half" idx="18"/>
          </p:nvPr>
        </p:nvSpPr>
        <p:spPr>
          <a:xfrm>
            <a:off x="464400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4" name="Content Placeholder 3"/>
          <p:cNvSpPr>
            <a:spLocks noGrp="1"/>
          </p:cNvSpPr>
          <p:nvPr>
            <p:ph sz="half" idx="19"/>
          </p:nvPr>
        </p:nvSpPr>
        <p:spPr>
          <a:xfrm>
            <a:off x="68356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928408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20"/>
          </p:nvPr>
        </p:nvSpPr>
        <p:spPr>
          <a:xfrm>
            <a:off x="5076056"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Content Placeholder 2"/>
          <p:cNvSpPr>
            <a:spLocks noGrp="1"/>
          </p:cNvSpPr>
          <p:nvPr>
            <p:ph sz="half" idx="21"/>
          </p:nvPr>
        </p:nvSpPr>
        <p:spPr>
          <a:xfrm>
            <a:off x="1547664"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p:cNvSpPr>
            <a:spLocks noGrp="1"/>
          </p:cNvSpPr>
          <p:nvPr>
            <p:ph sz="half" idx="22"/>
          </p:nvPr>
        </p:nvSpPr>
        <p:spPr>
          <a:xfrm>
            <a:off x="1547664"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Content Placeholder 2"/>
          <p:cNvSpPr>
            <a:spLocks noGrp="1"/>
          </p:cNvSpPr>
          <p:nvPr>
            <p:ph sz="half" idx="23"/>
          </p:nvPr>
        </p:nvSpPr>
        <p:spPr>
          <a:xfrm>
            <a:off x="5076056"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7" name="Content Placeholder 2"/>
          <p:cNvSpPr>
            <a:spLocks noGrp="1"/>
          </p:cNvSpPr>
          <p:nvPr>
            <p:ph sz="half" idx="24"/>
          </p:nvPr>
        </p:nvSpPr>
        <p:spPr>
          <a:xfrm>
            <a:off x="685800" y="1268760"/>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
        <p:nvSpPr>
          <p:cNvPr id="18" name="Content Placeholder 2"/>
          <p:cNvSpPr>
            <a:spLocks noGrp="1"/>
          </p:cNvSpPr>
          <p:nvPr>
            <p:ph sz="half" idx="25"/>
          </p:nvPr>
        </p:nvSpPr>
        <p:spPr>
          <a:xfrm>
            <a:off x="685800" y="3645024"/>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Tree>
    <p:extLst>
      <p:ext uri="{BB962C8B-B14F-4D97-AF65-F5344CB8AC3E}">
        <p14:creationId xmlns:p14="http://schemas.microsoft.com/office/powerpoint/2010/main" val="132248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3" name="Text Placeholder 2"/>
          <p:cNvSpPr>
            <a:spLocks noGrp="1"/>
          </p:cNvSpPr>
          <p:nvPr>
            <p:ph type="body" idx="1"/>
          </p:nvPr>
        </p:nvSpPr>
        <p:spPr>
          <a:xfrm>
            <a:off x="685798" y="1535113"/>
            <a:ext cx="3811589"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916832"/>
            <a:ext cx="3814192"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9" y="1916832"/>
            <a:ext cx="381642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55223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3814192"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535113"/>
            <a:ext cx="381642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55405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194198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2771800" y="1535113"/>
            <a:ext cx="5688633"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42605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810BA-5C01-4E83-962C-DDA31A42E59E}"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3803968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053769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03259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5"/>
          <p:cNvSpPr>
            <a:spLocks noGrp="1"/>
          </p:cNvSpPr>
          <p:nvPr>
            <p:ph sz="quarter" idx="14"/>
          </p:nvPr>
        </p:nvSpPr>
        <p:spPr>
          <a:xfrm>
            <a:off x="6081935" y="3717032"/>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5021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4" name="Content Placeholder 3"/>
          <p:cNvSpPr>
            <a:spLocks noGrp="1"/>
          </p:cNvSpPr>
          <p:nvPr>
            <p:ph sz="half" idx="2"/>
          </p:nvPr>
        </p:nvSpPr>
        <p:spPr>
          <a:xfrm>
            <a:off x="685800" y="1484784"/>
            <a:ext cx="3814192"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4644009" y="3704399"/>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77476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85800"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6"/>
          <p:cNvSpPr>
            <a:spLocks noGrp="1" noChangeArrowheads="1"/>
          </p:cNvSpPr>
          <p:nvPr>
            <p:ph type="sldNum" sz="quarter" idx="19"/>
          </p:nvPr>
        </p:nvSpPr>
        <p:spPr>
          <a:ln/>
        </p:spPr>
        <p:txBody>
          <a:bodyPr/>
          <a:lstStyle>
            <a:lvl1pPr>
              <a:defRPr/>
            </a:lvl1pPr>
          </a:lstStyle>
          <a:p>
            <a:fld id="{C89B41DF-26FA-E145-80D9-8B227D3AB2E4}" type="slidenum">
              <a:rPr lang="el-GR" altLang="el-GR"/>
              <a:pPr/>
              <a:t>‹#›</a:t>
            </a:fld>
            <a:endParaRPr lang="el-GR" altLang="el-GR"/>
          </a:p>
        </p:txBody>
      </p:sp>
      <p:sp>
        <p:nvSpPr>
          <p:cNvPr id="3" name="Text Placeholder 2"/>
          <p:cNvSpPr>
            <a:spLocks noGrp="1"/>
          </p:cNvSpPr>
          <p:nvPr>
            <p:ph type="body" idx="1"/>
          </p:nvPr>
        </p:nvSpPr>
        <p:spPr>
          <a:xfrm>
            <a:off x="684782" y="1535113"/>
            <a:ext cx="3812605"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3"/>
          </p:nvPr>
        </p:nvSpPr>
        <p:spPr>
          <a:xfrm>
            <a:off x="685800" y="3717032"/>
            <a:ext cx="381231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4646787" y="3717032"/>
            <a:ext cx="381902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7" name="Straight Connector 16"/>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8" name="Content Placeholder 3"/>
          <p:cNvSpPr>
            <a:spLocks noGrp="1"/>
          </p:cNvSpPr>
          <p:nvPr>
            <p:ph sz="half" idx="20"/>
          </p:nvPr>
        </p:nvSpPr>
        <p:spPr>
          <a:xfrm>
            <a:off x="4644008"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9" name="Content Placeholder 3"/>
          <p:cNvSpPr>
            <a:spLocks noGrp="1"/>
          </p:cNvSpPr>
          <p:nvPr>
            <p:ph sz="half" idx="21"/>
          </p:nvPr>
        </p:nvSpPr>
        <p:spPr>
          <a:xfrm>
            <a:off x="685800"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20" name="Content Placeholder 3"/>
          <p:cNvSpPr>
            <a:spLocks noGrp="1"/>
          </p:cNvSpPr>
          <p:nvPr>
            <p:ph sz="half" idx="22"/>
          </p:nvPr>
        </p:nvSpPr>
        <p:spPr>
          <a:xfrm>
            <a:off x="4644008"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50515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6" name="Content Placeholder 5"/>
          <p:cNvSpPr>
            <a:spLocks noGrp="1"/>
          </p:cNvSpPr>
          <p:nvPr>
            <p:ph sz="quarter" idx="4"/>
          </p:nvPr>
        </p:nvSpPr>
        <p:spPr>
          <a:xfrm>
            <a:off x="683568" y="1484784"/>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683568" y="3704399"/>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10540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5" name="Rectangle 6"/>
          <p:cNvSpPr>
            <a:spLocks noGrp="1" noChangeArrowheads="1"/>
          </p:cNvSpPr>
          <p:nvPr>
            <p:ph type="sldNum" sz="quarter" idx="12"/>
          </p:nvPr>
        </p:nvSpPr>
        <p:spPr>
          <a:ln/>
        </p:spPr>
        <p:txBody>
          <a:bodyPr/>
          <a:lstStyle>
            <a:lvl1pPr>
              <a:defRPr/>
            </a:lvl1pPr>
          </a:lstStyle>
          <a:p>
            <a:fld id="{C8088952-6D84-1740-BD25-FD82CDCFB2F5}" type="slidenum">
              <a:rPr lang="el-GR" altLang="el-GR"/>
              <a:pPr/>
              <a:t>‹#›</a:t>
            </a:fld>
            <a:endParaRPr lang="el-GR" altLang="el-GR"/>
          </a:p>
        </p:txBody>
      </p:sp>
      <p:cxnSp>
        <p:nvCxnSpPr>
          <p:cNvPr id="6" name="Straight Connector 5"/>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07045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989435DE-13F8-0149-BC87-4443C34164C5}" type="slidenum">
              <a:rPr lang="el-GR" altLang="el-GR"/>
              <a:pPr/>
              <a:t>‹#›</a:t>
            </a:fld>
            <a:endParaRPr lang="el-GR" altLang="el-GR"/>
          </a:p>
        </p:txBody>
      </p:sp>
    </p:spTree>
    <p:extLst>
      <p:ext uri="{BB962C8B-B14F-4D97-AF65-F5344CB8AC3E}">
        <p14:creationId xmlns:p14="http://schemas.microsoft.com/office/powerpoint/2010/main" val="199563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F49E1ABB-49DB-7243-BFAA-38DF731B45DA}" type="slidenum">
              <a:rPr lang="el-GR" altLang="el-GR"/>
              <a:pPr/>
              <a:t>‹#›</a:t>
            </a:fld>
            <a:endParaRPr lang="el-GR" altLang="el-GR"/>
          </a:p>
        </p:txBody>
      </p:sp>
    </p:spTree>
    <p:extLst>
      <p:ext uri="{BB962C8B-B14F-4D97-AF65-F5344CB8AC3E}">
        <p14:creationId xmlns:p14="http://schemas.microsoft.com/office/powerpoint/2010/main" val="877933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12279830-D1F7-DD4E-8893-B2A746F6B9AA}" type="slidenum">
              <a:rPr lang="el-GR" altLang="el-GR"/>
              <a:pPr/>
              <a:t>‹#›</a:t>
            </a:fld>
            <a:endParaRPr lang="el-GR" altLang="el-GR"/>
          </a:p>
        </p:txBody>
      </p:sp>
    </p:spTree>
    <p:extLst>
      <p:ext uri="{BB962C8B-B14F-4D97-AF65-F5344CB8AC3E}">
        <p14:creationId xmlns:p14="http://schemas.microsoft.com/office/powerpoint/2010/main" val="253374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810BA-5C01-4E83-962C-DDA31A42E59E}"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99954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78318747-8C94-AD4C-923E-6B0AE4F73678}" type="slidenum">
              <a:rPr lang="el-GR" altLang="el-GR"/>
              <a:pPr/>
              <a:t>‹#›</a:t>
            </a:fld>
            <a:endParaRPr lang="el-GR" altLang="el-GR"/>
          </a:p>
        </p:txBody>
      </p:sp>
    </p:spTree>
    <p:extLst>
      <p:ext uri="{BB962C8B-B14F-4D97-AF65-F5344CB8AC3E}">
        <p14:creationId xmlns:p14="http://schemas.microsoft.com/office/powerpoint/2010/main" val="321052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0B763DC8-7F4C-2647-AB57-2FC21FC0A77F}" type="slidenum">
              <a:rPr lang="el-GR" altLang="el-GR"/>
              <a:pPr/>
              <a:t>‹#›</a:t>
            </a:fld>
            <a:endParaRPr lang="el-GR" altLang="el-GR"/>
          </a:p>
        </p:txBody>
      </p:sp>
    </p:spTree>
    <p:extLst>
      <p:ext uri="{BB962C8B-B14F-4D97-AF65-F5344CB8AC3E}">
        <p14:creationId xmlns:p14="http://schemas.microsoft.com/office/powerpoint/2010/main" val="2639294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2"/>
          </p:nvPr>
        </p:nvSpPr>
        <p:spPr>
          <a:ln/>
        </p:spPr>
        <p:txBody>
          <a:bodyPr/>
          <a:lstStyle>
            <a:lvl1pPr>
              <a:defRPr/>
            </a:lvl1pPr>
          </a:lstStyle>
          <a:p>
            <a:fld id="{A9CCDD17-200F-C749-BA56-CFB8731DBE1B}" type="slidenum">
              <a:rPr lang="el-GR" altLang="el-GR"/>
              <a:pPr/>
              <a:t>‹#›</a:t>
            </a:fld>
            <a:endParaRPr lang="el-GR" altLang="el-GR"/>
          </a:p>
        </p:txBody>
      </p:sp>
    </p:spTree>
    <p:extLst>
      <p:ext uri="{BB962C8B-B14F-4D97-AF65-F5344CB8AC3E}">
        <p14:creationId xmlns:p14="http://schemas.microsoft.com/office/powerpoint/2010/main" val="2424115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95DD8637-71EB-CF46-9480-AFA1EE4B25E7}" type="slidenum">
              <a:rPr lang="el-GR" altLang="el-GR"/>
              <a:pPr/>
              <a:t>‹#›</a:t>
            </a:fld>
            <a:endParaRPr lang="el-GR" altLang="el-GR"/>
          </a:p>
        </p:txBody>
      </p:sp>
    </p:spTree>
    <p:extLst>
      <p:ext uri="{BB962C8B-B14F-4D97-AF65-F5344CB8AC3E}">
        <p14:creationId xmlns:p14="http://schemas.microsoft.com/office/powerpoint/2010/main" val="45329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6" name="Rectangle 6"/>
          <p:cNvSpPr>
            <a:spLocks noGrp="1" noChangeArrowheads="1"/>
          </p:cNvSpPr>
          <p:nvPr>
            <p:ph type="sldNum" sz="quarter" idx="12"/>
          </p:nvPr>
        </p:nvSpPr>
        <p:spPr>
          <a:ln/>
        </p:spPr>
        <p:txBody>
          <a:bodyPr/>
          <a:lstStyle>
            <a:lvl1pPr>
              <a:defRPr/>
            </a:lvl1pPr>
          </a:lstStyle>
          <a:p>
            <a:fld id="{30501C40-D7A6-7E4A-B5A2-8321DA0A7E8A}" type="slidenum">
              <a:rPr lang="el-GR" altLang="el-GR"/>
              <a:pPr/>
              <a:t>‹#›</a:t>
            </a:fld>
            <a:endParaRPr lang="el-GR" altLang="el-GR"/>
          </a:p>
        </p:txBody>
      </p:sp>
    </p:spTree>
    <p:extLst>
      <p:ext uri="{BB962C8B-B14F-4D97-AF65-F5344CB8AC3E}">
        <p14:creationId xmlns:p14="http://schemas.microsoft.com/office/powerpoint/2010/main" val="3838212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97152"/>
            <a:ext cx="8492480" cy="749945"/>
          </a:xfrm>
        </p:spPr>
        <p:txBody>
          <a:bodyPr/>
          <a:lstStyle>
            <a:lvl1pPr>
              <a:defRPr sz="2800"/>
            </a:lvl1pPr>
          </a:lstStyle>
          <a:p>
            <a:r>
              <a:rPr lang="en-US" dirty="0"/>
              <a:t>Click to edit Master title style</a:t>
            </a:r>
            <a:endParaRPr lang="el-GR" dirty="0"/>
          </a:p>
        </p:txBody>
      </p:sp>
      <p:sp>
        <p:nvSpPr>
          <p:cNvPr id="3"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1D4A3E64-7F8A-48B5-9EC8-08579CC69966}" type="datetime8">
              <a:rPr lang="en-GB" sz="2400" b="1" smtClean="0">
                <a:solidFill>
                  <a:prstClr val="black"/>
                </a:solidFill>
                <a:latin typeface="Times New Roman" charset="0"/>
              </a:rPr>
              <a:pPr eaLnBrk="0" fontAlgn="base" hangingPunct="0">
                <a:spcBef>
                  <a:spcPct val="0"/>
                </a:spcBef>
                <a:spcAft>
                  <a:spcPct val="0"/>
                </a:spcAft>
                <a:defRPr/>
              </a:pPr>
              <a:t>09/05/2019 16:22</a:t>
            </a:fld>
            <a:endParaRPr lang="el-GR" sz="2400" b="1">
              <a:solidFill>
                <a:prstClr val="black"/>
              </a:solidFill>
              <a:latin typeface="Times New Roman" charset="0"/>
            </a:endParaRPr>
          </a:p>
        </p:txBody>
      </p:sp>
      <p:sp>
        <p:nvSpPr>
          <p:cNvPr id="4"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5" name="Rectangle 6"/>
          <p:cNvSpPr>
            <a:spLocks noGrp="1" noChangeArrowheads="1"/>
          </p:cNvSpPr>
          <p:nvPr>
            <p:ph type="sldNum" sz="quarter" idx="12"/>
          </p:nvPr>
        </p:nvSpPr>
        <p:spPr>
          <a:ln/>
        </p:spPr>
        <p:txBody>
          <a:bodyPr/>
          <a:lstStyle>
            <a:lvl1pPr>
              <a:defRPr/>
            </a:lvl1pPr>
          </a:lstStyle>
          <a:p>
            <a:fld id="{06039D5C-4089-984C-8E1A-4377D847A804}" type="slidenum">
              <a:rPr lang="el-GR" altLang="el-GR"/>
              <a:pPr/>
              <a:t>‹#›</a:t>
            </a:fld>
            <a:endParaRPr lang="el-GR" altLang="el-GR"/>
          </a:p>
        </p:txBody>
      </p:sp>
    </p:spTree>
    <p:extLst>
      <p:ext uri="{BB962C8B-B14F-4D97-AF65-F5344CB8AC3E}">
        <p14:creationId xmlns:p14="http://schemas.microsoft.com/office/powerpoint/2010/main" val="4203958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86130"/>
            <a:ext cx="7772400" cy="587375"/>
          </a:xfrm>
        </p:spPr>
        <p:txBody>
          <a:bodyPr/>
          <a:lstStyle/>
          <a:p>
            <a:r>
              <a:rPr lang="en-US" dirty="0"/>
              <a:t>Click to edit Master title style</a:t>
            </a:r>
            <a:endParaRPr lang="el-GR" dirty="0"/>
          </a:p>
        </p:txBody>
      </p:sp>
      <p:sp>
        <p:nvSpPr>
          <p:cNvPr id="3" name="Content Placeholder 2"/>
          <p:cNvSpPr>
            <a:spLocks noGrp="1"/>
          </p:cNvSpPr>
          <p:nvPr>
            <p:ph idx="1"/>
          </p:nvPr>
        </p:nvSpPr>
        <p:spPr>
          <a:xfrm>
            <a:off x="685800" y="1634185"/>
            <a:ext cx="7772400" cy="4608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A0CCC3A5-E5A1-4163-BB55-15AFBA4CCA32}" type="datetime8">
              <a:rPr lang="en-GB" sz="2400" b="1" smtClean="0">
                <a:solidFill>
                  <a:prstClr val="black"/>
                </a:solidFill>
                <a:latin typeface="Times New Roman" charset="0"/>
              </a:rPr>
              <a:pPr eaLnBrk="0" fontAlgn="base" hangingPunct="0">
                <a:spcBef>
                  <a:spcPct val="0"/>
                </a:spcBef>
                <a:spcAft>
                  <a:spcPct val="0"/>
                </a:spcAft>
                <a:defRPr/>
              </a:pPr>
              <a:t>09/05/2019 16:22</a:t>
            </a:fld>
            <a:endParaRPr lang="el-GR" sz="2400" b="1" dirty="0">
              <a:solidFill>
                <a:prstClr val="black"/>
              </a:solidFill>
              <a:latin typeface="Times New Roman" charset="0"/>
            </a:endParaRPr>
          </a:p>
        </p:txBody>
      </p:sp>
      <p:sp>
        <p:nvSpPr>
          <p:cNvPr id="5"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fld id="{96A0B9B4-67D1-7048-9A7C-AAC4E1A3CA40}" type="slidenum">
              <a:rPr lang="el-GR" altLang="el-GR"/>
              <a:pPr/>
              <a:t>‹#›</a:t>
            </a:fld>
            <a:endParaRPr lang="el-GR" altLang="el-GR"/>
          </a:p>
        </p:txBody>
      </p:sp>
    </p:spTree>
    <p:extLst>
      <p:ext uri="{BB962C8B-B14F-4D97-AF65-F5344CB8AC3E}">
        <p14:creationId xmlns:p14="http://schemas.microsoft.com/office/powerpoint/2010/main" val="2844143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sz="half" idx="1"/>
          </p:nvPr>
        </p:nvSpPr>
        <p:spPr>
          <a:xfrm>
            <a:off x="68356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Content Placeholder 3"/>
          <p:cNvSpPr>
            <a:spLocks noGrp="1"/>
          </p:cNvSpPr>
          <p:nvPr>
            <p:ph sz="half" idx="2"/>
          </p:nvPr>
        </p:nvSpPr>
        <p:spPr>
          <a:xfrm>
            <a:off x="464400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sp>
        <p:nvSpPr>
          <p:cNvPr id="13" name="Content Placeholder 3"/>
          <p:cNvSpPr>
            <a:spLocks noGrp="1"/>
          </p:cNvSpPr>
          <p:nvPr>
            <p:ph sz="half" idx="18"/>
          </p:nvPr>
        </p:nvSpPr>
        <p:spPr>
          <a:xfrm>
            <a:off x="464400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4" name="Content Placeholder 3"/>
          <p:cNvSpPr>
            <a:spLocks noGrp="1"/>
          </p:cNvSpPr>
          <p:nvPr>
            <p:ph sz="half" idx="19"/>
          </p:nvPr>
        </p:nvSpPr>
        <p:spPr>
          <a:xfrm>
            <a:off x="68356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456834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20"/>
          </p:nvPr>
        </p:nvSpPr>
        <p:spPr>
          <a:xfrm>
            <a:off x="5076056"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Content Placeholder 2"/>
          <p:cNvSpPr>
            <a:spLocks noGrp="1"/>
          </p:cNvSpPr>
          <p:nvPr>
            <p:ph sz="half" idx="21"/>
          </p:nvPr>
        </p:nvSpPr>
        <p:spPr>
          <a:xfrm>
            <a:off x="1547664"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p:cNvSpPr>
            <a:spLocks noGrp="1"/>
          </p:cNvSpPr>
          <p:nvPr>
            <p:ph sz="half" idx="22"/>
          </p:nvPr>
        </p:nvSpPr>
        <p:spPr>
          <a:xfrm>
            <a:off x="1547664"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Content Placeholder 2"/>
          <p:cNvSpPr>
            <a:spLocks noGrp="1"/>
          </p:cNvSpPr>
          <p:nvPr>
            <p:ph sz="half" idx="23"/>
          </p:nvPr>
        </p:nvSpPr>
        <p:spPr>
          <a:xfrm>
            <a:off x="5076056"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7" name="Content Placeholder 2"/>
          <p:cNvSpPr>
            <a:spLocks noGrp="1"/>
          </p:cNvSpPr>
          <p:nvPr>
            <p:ph sz="half" idx="24"/>
          </p:nvPr>
        </p:nvSpPr>
        <p:spPr>
          <a:xfrm>
            <a:off x="685800" y="1268760"/>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
        <p:nvSpPr>
          <p:cNvPr id="18" name="Content Placeholder 2"/>
          <p:cNvSpPr>
            <a:spLocks noGrp="1"/>
          </p:cNvSpPr>
          <p:nvPr>
            <p:ph sz="half" idx="25"/>
          </p:nvPr>
        </p:nvSpPr>
        <p:spPr>
          <a:xfrm>
            <a:off x="685800" y="3645024"/>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Tree>
    <p:extLst>
      <p:ext uri="{BB962C8B-B14F-4D97-AF65-F5344CB8AC3E}">
        <p14:creationId xmlns:p14="http://schemas.microsoft.com/office/powerpoint/2010/main" val="29641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3" name="Text Placeholder 2"/>
          <p:cNvSpPr>
            <a:spLocks noGrp="1"/>
          </p:cNvSpPr>
          <p:nvPr>
            <p:ph type="body" idx="1"/>
          </p:nvPr>
        </p:nvSpPr>
        <p:spPr>
          <a:xfrm>
            <a:off x="685798" y="1535113"/>
            <a:ext cx="3811589"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916832"/>
            <a:ext cx="3814192"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9" y="1916832"/>
            <a:ext cx="381642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48315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810BA-5C01-4E83-962C-DDA31A42E59E}"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643426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3814192"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535113"/>
            <a:ext cx="381642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85273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194198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2771800" y="1535113"/>
            <a:ext cx="5688633"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510238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25459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9767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5"/>
          <p:cNvSpPr>
            <a:spLocks noGrp="1"/>
          </p:cNvSpPr>
          <p:nvPr>
            <p:ph sz="quarter" idx="14"/>
          </p:nvPr>
        </p:nvSpPr>
        <p:spPr>
          <a:xfrm>
            <a:off x="6081935" y="3717032"/>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874857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4" name="Content Placeholder 3"/>
          <p:cNvSpPr>
            <a:spLocks noGrp="1"/>
          </p:cNvSpPr>
          <p:nvPr>
            <p:ph sz="half" idx="2"/>
          </p:nvPr>
        </p:nvSpPr>
        <p:spPr>
          <a:xfrm>
            <a:off x="685800" y="1484784"/>
            <a:ext cx="3814192"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4644009" y="3704399"/>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07500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85800"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6"/>
          <p:cNvSpPr>
            <a:spLocks noGrp="1" noChangeArrowheads="1"/>
          </p:cNvSpPr>
          <p:nvPr>
            <p:ph type="sldNum" sz="quarter" idx="19"/>
          </p:nvPr>
        </p:nvSpPr>
        <p:spPr>
          <a:ln/>
        </p:spPr>
        <p:txBody>
          <a:bodyPr/>
          <a:lstStyle>
            <a:lvl1pPr>
              <a:defRPr/>
            </a:lvl1pPr>
          </a:lstStyle>
          <a:p>
            <a:fld id="{C89B41DF-26FA-E145-80D9-8B227D3AB2E4}" type="slidenum">
              <a:rPr lang="el-GR" altLang="el-GR"/>
              <a:pPr/>
              <a:t>‹#›</a:t>
            </a:fld>
            <a:endParaRPr lang="el-GR" altLang="el-GR"/>
          </a:p>
        </p:txBody>
      </p:sp>
      <p:sp>
        <p:nvSpPr>
          <p:cNvPr id="3" name="Text Placeholder 2"/>
          <p:cNvSpPr>
            <a:spLocks noGrp="1"/>
          </p:cNvSpPr>
          <p:nvPr>
            <p:ph type="body" idx="1"/>
          </p:nvPr>
        </p:nvSpPr>
        <p:spPr>
          <a:xfrm>
            <a:off x="684782" y="1535113"/>
            <a:ext cx="3812605"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3"/>
          </p:nvPr>
        </p:nvSpPr>
        <p:spPr>
          <a:xfrm>
            <a:off x="685800" y="3717032"/>
            <a:ext cx="381231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4646787" y="3717032"/>
            <a:ext cx="381902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7" name="Straight Connector 16"/>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8" name="Content Placeholder 3"/>
          <p:cNvSpPr>
            <a:spLocks noGrp="1"/>
          </p:cNvSpPr>
          <p:nvPr>
            <p:ph sz="half" idx="20"/>
          </p:nvPr>
        </p:nvSpPr>
        <p:spPr>
          <a:xfrm>
            <a:off x="4644008"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9" name="Content Placeholder 3"/>
          <p:cNvSpPr>
            <a:spLocks noGrp="1"/>
          </p:cNvSpPr>
          <p:nvPr>
            <p:ph sz="half" idx="21"/>
          </p:nvPr>
        </p:nvSpPr>
        <p:spPr>
          <a:xfrm>
            <a:off x="685800"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20" name="Content Placeholder 3"/>
          <p:cNvSpPr>
            <a:spLocks noGrp="1"/>
          </p:cNvSpPr>
          <p:nvPr>
            <p:ph sz="half" idx="22"/>
          </p:nvPr>
        </p:nvSpPr>
        <p:spPr>
          <a:xfrm>
            <a:off x="4644008"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259877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6" name="Content Placeholder 5"/>
          <p:cNvSpPr>
            <a:spLocks noGrp="1"/>
          </p:cNvSpPr>
          <p:nvPr>
            <p:ph sz="quarter" idx="4"/>
          </p:nvPr>
        </p:nvSpPr>
        <p:spPr>
          <a:xfrm>
            <a:off x="683568" y="1484784"/>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683568" y="3704399"/>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5109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5" name="Rectangle 6"/>
          <p:cNvSpPr>
            <a:spLocks noGrp="1" noChangeArrowheads="1"/>
          </p:cNvSpPr>
          <p:nvPr>
            <p:ph type="sldNum" sz="quarter" idx="12"/>
          </p:nvPr>
        </p:nvSpPr>
        <p:spPr>
          <a:ln/>
        </p:spPr>
        <p:txBody>
          <a:bodyPr/>
          <a:lstStyle>
            <a:lvl1pPr>
              <a:defRPr/>
            </a:lvl1pPr>
          </a:lstStyle>
          <a:p>
            <a:fld id="{C8088952-6D84-1740-BD25-FD82CDCFB2F5}" type="slidenum">
              <a:rPr lang="el-GR" altLang="el-GR"/>
              <a:pPr/>
              <a:t>‹#›</a:t>
            </a:fld>
            <a:endParaRPr lang="el-GR" altLang="el-GR"/>
          </a:p>
        </p:txBody>
      </p:sp>
      <p:cxnSp>
        <p:nvCxnSpPr>
          <p:cNvPr id="6" name="Straight Connector 5"/>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82265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989435DE-13F8-0149-BC87-4443C34164C5}" type="slidenum">
              <a:rPr lang="el-GR" altLang="el-GR"/>
              <a:pPr/>
              <a:t>‹#›</a:t>
            </a:fld>
            <a:endParaRPr lang="el-GR" altLang="el-GR"/>
          </a:p>
        </p:txBody>
      </p:sp>
    </p:spTree>
    <p:extLst>
      <p:ext uri="{BB962C8B-B14F-4D97-AF65-F5344CB8AC3E}">
        <p14:creationId xmlns:p14="http://schemas.microsoft.com/office/powerpoint/2010/main" val="267639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810BA-5C01-4E83-962C-DDA31A42E59E}"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1233515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F49E1ABB-49DB-7243-BFAA-38DF731B45DA}" type="slidenum">
              <a:rPr lang="el-GR" altLang="el-GR"/>
              <a:pPr/>
              <a:t>‹#›</a:t>
            </a:fld>
            <a:endParaRPr lang="el-GR" altLang="el-GR"/>
          </a:p>
        </p:txBody>
      </p:sp>
    </p:spTree>
    <p:extLst>
      <p:ext uri="{BB962C8B-B14F-4D97-AF65-F5344CB8AC3E}">
        <p14:creationId xmlns:p14="http://schemas.microsoft.com/office/powerpoint/2010/main" val="3333215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12279830-D1F7-DD4E-8893-B2A746F6B9AA}" type="slidenum">
              <a:rPr lang="el-GR" altLang="el-GR"/>
              <a:pPr/>
              <a:t>‹#›</a:t>
            </a:fld>
            <a:endParaRPr lang="el-GR" altLang="el-GR"/>
          </a:p>
        </p:txBody>
      </p:sp>
    </p:spTree>
    <p:extLst>
      <p:ext uri="{BB962C8B-B14F-4D97-AF65-F5344CB8AC3E}">
        <p14:creationId xmlns:p14="http://schemas.microsoft.com/office/powerpoint/2010/main" val="3965869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78318747-8C94-AD4C-923E-6B0AE4F73678}" type="slidenum">
              <a:rPr lang="el-GR" altLang="el-GR"/>
              <a:pPr/>
              <a:t>‹#›</a:t>
            </a:fld>
            <a:endParaRPr lang="el-GR" altLang="el-GR"/>
          </a:p>
        </p:txBody>
      </p:sp>
    </p:spTree>
    <p:extLst>
      <p:ext uri="{BB962C8B-B14F-4D97-AF65-F5344CB8AC3E}">
        <p14:creationId xmlns:p14="http://schemas.microsoft.com/office/powerpoint/2010/main" val="3497311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0B763DC8-7F4C-2647-AB57-2FC21FC0A77F}" type="slidenum">
              <a:rPr lang="el-GR" altLang="el-GR"/>
              <a:pPr/>
              <a:t>‹#›</a:t>
            </a:fld>
            <a:endParaRPr lang="el-GR" altLang="el-GR"/>
          </a:p>
        </p:txBody>
      </p:sp>
    </p:spTree>
    <p:extLst>
      <p:ext uri="{BB962C8B-B14F-4D97-AF65-F5344CB8AC3E}">
        <p14:creationId xmlns:p14="http://schemas.microsoft.com/office/powerpoint/2010/main" val="1538209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2"/>
          </p:nvPr>
        </p:nvSpPr>
        <p:spPr>
          <a:ln/>
        </p:spPr>
        <p:txBody>
          <a:bodyPr/>
          <a:lstStyle>
            <a:lvl1pPr>
              <a:defRPr/>
            </a:lvl1pPr>
          </a:lstStyle>
          <a:p>
            <a:fld id="{A9CCDD17-200F-C749-BA56-CFB8731DBE1B}" type="slidenum">
              <a:rPr lang="el-GR" altLang="el-GR"/>
              <a:pPr/>
              <a:t>‹#›</a:t>
            </a:fld>
            <a:endParaRPr lang="el-GR" altLang="el-GR"/>
          </a:p>
        </p:txBody>
      </p:sp>
    </p:spTree>
    <p:extLst>
      <p:ext uri="{BB962C8B-B14F-4D97-AF65-F5344CB8AC3E}">
        <p14:creationId xmlns:p14="http://schemas.microsoft.com/office/powerpoint/2010/main" val="3161536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95DD8637-71EB-CF46-9480-AFA1EE4B25E7}" type="slidenum">
              <a:rPr lang="el-GR" altLang="el-GR"/>
              <a:pPr/>
              <a:t>‹#›</a:t>
            </a:fld>
            <a:endParaRPr lang="el-GR" altLang="el-GR"/>
          </a:p>
        </p:txBody>
      </p:sp>
    </p:spTree>
    <p:extLst>
      <p:ext uri="{BB962C8B-B14F-4D97-AF65-F5344CB8AC3E}">
        <p14:creationId xmlns:p14="http://schemas.microsoft.com/office/powerpoint/2010/main" val="1798845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6" name="Rectangle 6"/>
          <p:cNvSpPr>
            <a:spLocks noGrp="1" noChangeArrowheads="1"/>
          </p:cNvSpPr>
          <p:nvPr>
            <p:ph type="sldNum" sz="quarter" idx="12"/>
          </p:nvPr>
        </p:nvSpPr>
        <p:spPr>
          <a:ln/>
        </p:spPr>
        <p:txBody>
          <a:bodyPr/>
          <a:lstStyle>
            <a:lvl1pPr>
              <a:defRPr/>
            </a:lvl1pPr>
          </a:lstStyle>
          <a:p>
            <a:fld id="{30501C40-D7A6-7E4A-B5A2-8321DA0A7E8A}" type="slidenum">
              <a:rPr lang="el-GR" altLang="el-GR"/>
              <a:pPr/>
              <a:t>‹#›</a:t>
            </a:fld>
            <a:endParaRPr lang="el-GR" altLang="el-GR"/>
          </a:p>
        </p:txBody>
      </p:sp>
    </p:spTree>
    <p:extLst>
      <p:ext uri="{BB962C8B-B14F-4D97-AF65-F5344CB8AC3E}">
        <p14:creationId xmlns:p14="http://schemas.microsoft.com/office/powerpoint/2010/main" val="1871431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97152"/>
            <a:ext cx="8492480" cy="749945"/>
          </a:xfrm>
        </p:spPr>
        <p:txBody>
          <a:bodyPr/>
          <a:lstStyle>
            <a:lvl1pPr>
              <a:defRPr sz="2800"/>
            </a:lvl1pPr>
          </a:lstStyle>
          <a:p>
            <a:r>
              <a:rPr lang="en-US" dirty="0"/>
              <a:t>Click to edit Master title style</a:t>
            </a:r>
            <a:endParaRPr lang="el-GR" dirty="0"/>
          </a:p>
        </p:txBody>
      </p:sp>
      <p:sp>
        <p:nvSpPr>
          <p:cNvPr id="3"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1D4A3E64-7F8A-48B5-9EC8-08579CC69966}" type="datetime8">
              <a:rPr lang="en-GB" sz="2400" b="1" smtClean="0">
                <a:solidFill>
                  <a:prstClr val="black"/>
                </a:solidFill>
                <a:latin typeface="Times New Roman" charset="0"/>
              </a:rPr>
              <a:pPr eaLnBrk="0" fontAlgn="base" hangingPunct="0">
                <a:spcBef>
                  <a:spcPct val="0"/>
                </a:spcBef>
                <a:spcAft>
                  <a:spcPct val="0"/>
                </a:spcAft>
                <a:defRPr/>
              </a:pPr>
              <a:t>09/05/2019 16:26</a:t>
            </a:fld>
            <a:endParaRPr lang="el-GR" sz="2400" b="1">
              <a:solidFill>
                <a:prstClr val="black"/>
              </a:solidFill>
              <a:latin typeface="Times New Roman" charset="0"/>
            </a:endParaRPr>
          </a:p>
        </p:txBody>
      </p:sp>
      <p:sp>
        <p:nvSpPr>
          <p:cNvPr id="4"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5" name="Rectangle 6"/>
          <p:cNvSpPr>
            <a:spLocks noGrp="1" noChangeArrowheads="1"/>
          </p:cNvSpPr>
          <p:nvPr>
            <p:ph type="sldNum" sz="quarter" idx="12"/>
          </p:nvPr>
        </p:nvSpPr>
        <p:spPr>
          <a:ln/>
        </p:spPr>
        <p:txBody>
          <a:bodyPr/>
          <a:lstStyle>
            <a:lvl1pPr>
              <a:defRPr/>
            </a:lvl1pPr>
          </a:lstStyle>
          <a:p>
            <a:fld id="{06039D5C-4089-984C-8E1A-4377D847A804}" type="slidenum">
              <a:rPr lang="el-GR" altLang="el-GR"/>
              <a:pPr/>
              <a:t>‹#›</a:t>
            </a:fld>
            <a:endParaRPr lang="el-GR" altLang="el-GR"/>
          </a:p>
        </p:txBody>
      </p:sp>
    </p:spTree>
    <p:extLst>
      <p:ext uri="{BB962C8B-B14F-4D97-AF65-F5344CB8AC3E}">
        <p14:creationId xmlns:p14="http://schemas.microsoft.com/office/powerpoint/2010/main" val="1976831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86130"/>
            <a:ext cx="7772400" cy="587375"/>
          </a:xfrm>
        </p:spPr>
        <p:txBody>
          <a:bodyPr/>
          <a:lstStyle/>
          <a:p>
            <a:r>
              <a:rPr lang="en-US" dirty="0"/>
              <a:t>Click to edit Master title style</a:t>
            </a:r>
            <a:endParaRPr lang="el-GR" dirty="0"/>
          </a:p>
        </p:txBody>
      </p:sp>
      <p:sp>
        <p:nvSpPr>
          <p:cNvPr id="3" name="Content Placeholder 2"/>
          <p:cNvSpPr>
            <a:spLocks noGrp="1"/>
          </p:cNvSpPr>
          <p:nvPr>
            <p:ph idx="1"/>
          </p:nvPr>
        </p:nvSpPr>
        <p:spPr>
          <a:xfrm>
            <a:off x="685800" y="1634185"/>
            <a:ext cx="7772400" cy="4608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A0CCC3A5-E5A1-4163-BB55-15AFBA4CCA32}" type="datetime8">
              <a:rPr lang="en-GB" sz="2400" b="1" smtClean="0">
                <a:solidFill>
                  <a:prstClr val="black"/>
                </a:solidFill>
                <a:latin typeface="Times New Roman" charset="0"/>
              </a:rPr>
              <a:pPr eaLnBrk="0" fontAlgn="base" hangingPunct="0">
                <a:spcBef>
                  <a:spcPct val="0"/>
                </a:spcBef>
                <a:spcAft>
                  <a:spcPct val="0"/>
                </a:spcAft>
                <a:defRPr/>
              </a:pPr>
              <a:t>09/05/2019 16:26</a:t>
            </a:fld>
            <a:endParaRPr lang="el-GR" sz="2400" b="1" dirty="0">
              <a:solidFill>
                <a:prstClr val="black"/>
              </a:solidFill>
              <a:latin typeface="Times New Roman" charset="0"/>
            </a:endParaRPr>
          </a:p>
        </p:txBody>
      </p:sp>
      <p:sp>
        <p:nvSpPr>
          <p:cNvPr id="5"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fld id="{96A0B9B4-67D1-7048-9A7C-AAC4E1A3CA40}" type="slidenum">
              <a:rPr lang="el-GR" altLang="el-GR"/>
              <a:pPr/>
              <a:t>‹#›</a:t>
            </a:fld>
            <a:endParaRPr lang="el-GR" altLang="el-GR"/>
          </a:p>
        </p:txBody>
      </p:sp>
    </p:spTree>
    <p:extLst>
      <p:ext uri="{BB962C8B-B14F-4D97-AF65-F5344CB8AC3E}">
        <p14:creationId xmlns:p14="http://schemas.microsoft.com/office/powerpoint/2010/main" val="3652610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sz="half" idx="1"/>
          </p:nvPr>
        </p:nvSpPr>
        <p:spPr>
          <a:xfrm>
            <a:off x="68356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Content Placeholder 3"/>
          <p:cNvSpPr>
            <a:spLocks noGrp="1"/>
          </p:cNvSpPr>
          <p:nvPr>
            <p:ph sz="half" idx="2"/>
          </p:nvPr>
        </p:nvSpPr>
        <p:spPr>
          <a:xfrm>
            <a:off x="464400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sp>
        <p:nvSpPr>
          <p:cNvPr id="13" name="Content Placeholder 3"/>
          <p:cNvSpPr>
            <a:spLocks noGrp="1"/>
          </p:cNvSpPr>
          <p:nvPr>
            <p:ph sz="half" idx="18"/>
          </p:nvPr>
        </p:nvSpPr>
        <p:spPr>
          <a:xfrm>
            <a:off x="464400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4" name="Content Placeholder 3"/>
          <p:cNvSpPr>
            <a:spLocks noGrp="1"/>
          </p:cNvSpPr>
          <p:nvPr>
            <p:ph sz="half" idx="19"/>
          </p:nvPr>
        </p:nvSpPr>
        <p:spPr>
          <a:xfrm>
            <a:off x="68356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39002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810BA-5C01-4E83-962C-DDA31A42E59E}"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2441752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20"/>
          </p:nvPr>
        </p:nvSpPr>
        <p:spPr>
          <a:xfrm>
            <a:off x="5076056"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Content Placeholder 2"/>
          <p:cNvSpPr>
            <a:spLocks noGrp="1"/>
          </p:cNvSpPr>
          <p:nvPr>
            <p:ph sz="half" idx="21"/>
          </p:nvPr>
        </p:nvSpPr>
        <p:spPr>
          <a:xfrm>
            <a:off x="1547664"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p:cNvSpPr>
            <a:spLocks noGrp="1"/>
          </p:cNvSpPr>
          <p:nvPr>
            <p:ph sz="half" idx="22"/>
          </p:nvPr>
        </p:nvSpPr>
        <p:spPr>
          <a:xfrm>
            <a:off x="1547664"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Content Placeholder 2"/>
          <p:cNvSpPr>
            <a:spLocks noGrp="1"/>
          </p:cNvSpPr>
          <p:nvPr>
            <p:ph sz="half" idx="23"/>
          </p:nvPr>
        </p:nvSpPr>
        <p:spPr>
          <a:xfrm>
            <a:off x="5076056"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7" name="Content Placeholder 2"/>
          <p:cNvSpPr>
            <a:spLocks noGrp="1"/>
          </p:cNvSpPr>
          <p:nvPr>
            <p:ph sz="half" idx="24"/>
          </p:nvPr>
        </p:nvSpPr>
        <p:spPr>
          <a:xfrm>
            <a:off x="685800" y="1268760"/>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
        <p:nvSpPr>
          <p:cNvPr id="18" name="Content Placeholder 2"/>
          <p:cNvSpPr>
            <a:spLocks noGrp="1"/>
          </p:cNvSpPr>
          <p:nvPr>
            <p:ph sz="half" idx="25"/>
          </p:nvPr>
        </p:nvSpPr>
        <p:spPr>
          <a:xfrm>
            <a:off x="685800" y="3645024"/>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Tree>
    <p:extLst>
      <p:ext uri="{BB962C8B-B14F-4D97-AF65-F5344CB8AC3E}">
        <p14:creationId xmlns:p14="http://schemas.microsoft.com/office/powerpoint/2010/main" val="66127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3" name="Text Placeholder 2"/>
          <p:cNvSpPr>
            <a:spLocks noGrp="1"/>
          </p:cNvSpPr>
          <p:nvPr>
            <p:ph type="body" idx="1"/>
          </p:nvPr>
        </p:nvSpPr>
        <p:spPr>
          <a:xfrm>
            <a:off x="685798" y="1535113"/>
            <a:ext cx="3811589"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916832"/>
            <a:ext cx="3814192"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9" y="1916832"/>
            <a:ext cx="381642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94275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3814192"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535113"/>
            <a:ext cx="381642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64896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194198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2771800" y="1535113"/>
            <a:ext cx="5688633"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56457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880147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89203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5"/>
          <p:cNvSpPr>
            <a:spLocks noGrp="1"/>
          </p:cNvSpPr>
          <p:nvPr>
            <p:ph sz="quarter" idx="14"/>
          </p:nvPr>
        </p:nvSpPr>
        <p:spPr>
          <a:xfrm>
            <a:off x="6081935" y="3717032"/>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715494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4" name="Content Placeholder 3"/>
          <p:cNvSpPr>
            <a:spLocks noGrp="1"/>
          </p:cNvSpPr>
          <p:nvPr>
            <p:ph sz="half" idx="2"/>
          </p:nvPr>
        </p:nvSpPr>
        <p:spPr>
          <a:xfrm>
            <a:off x="685800" y="1484784"/>
            <a:ext cx="3814192"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4644009" y="3704399"/>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33996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85800"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6"/>
          <p:cNvSpPr>
            <a:spLocks noGrp="1" noChangeArrowheads="1"/>
          </p:cNvSpPr>
          <p:nvPr>
            <p:ph type="sldNum" sz="quarter" idx="19"/>
          </p:nvPr>
        </p:nvSpPr>
        <p:spPr>
          <a:ln/>
        </p:spPr>
        <p:txBody>
          <a:bodyPr/>
          <a:lstStyle>
            <a:lvl1pPr>
              <a:defRPr/>
            </a:lvl1pPr>
          </a:lstStyle>
          <a:p>
            <a:fld id="{C89B41DF-26FA-E145-80D9-8B227D3AB2E4}" type="slidenum">
              <a:rPr lang="el-GR" altLang="el-GR"/>
              <a:pPr/>
              <a:t>‹#›</a:t>
            </a:fld>
            <a:endParaRPr lang="el-GR" altLang="el-GR"/>
          </a:p>
        </p:txBody>
      </p:sp>
      <p:sp>
        <p:nvSpPr>
          <p:cNvPr id="3" name="Text Placeholder 2"/>
          <p:cNvSpPr>
            <a:spLocks noGrp="1"/>
          </p:cNvSpPr>
          <p:nvPr>
            <p:ph type="body" idx="1"/>
          </p:nvPr>
        </p:nvSpPr>
        <p:spPr>
          <a:xfrm>
            <a:off x="684782" y="1535113"/>
            <a:ext cx="3812605"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3"/>
          </p:nvPr>
        </p:nvSpPr>
        <p:spPr>
          <a:xfrm>
            <a:off x="685800" y="3717032"/>
            <a:ext cx="381231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4646787" y="3717032"/>
            <a:ext cx="381902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7" name="Straight Connector 16"/>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8" name="Content Placeholder 3"/>
          <p:cNvSpPr>
            <a:spLocks noGrp="1"/>
          </p:cNvSpPr>
          <p:nvPr>
            <p:ph sz="half" idx="20"/>
          </p:nvPr>
        </p:nvSpPr>
        <p:spPr>
          <a:xfrm>
            <a:off x="4644008"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9" name="Content Placeholder 3"/>
          <p:cNvSpPr>
            <a:spLocks noGrp="1"/>
          </p:cNvSpPr>
          <p:nvPr>
            <p:ph sz="half" idx="21"/>
          </p:nvPr>
        </p:nvSpPr>
        <p:spPr>
          <a:xfrm>
            <a:off x="685800"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20" name="Content Placeholder 3"/>
          <p:cNvSpPr>
            <a:spLocks noGrp="1"/>
          </p:cNvSpPr>
          <p:nvPr>
            <p:ph sz="half" idx="22"/>
          </p:nvPr>
        </p:nvSpPr>
        <p:spPr>
          <a:xfrm>
            <a:off x="4644008"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981527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6" name="Content Placeholder 5"/>
          <p:cNvSpPr>
            <a:spLocks noGrp="1"/>
          </p:cNvSpPr>
          <p:nvPr>
            <p:ph sz="quarter" idx="4"/>
          </p:nvPr>
        </p:nvSpPr>
        <p:spPr>
          <a:xfrm>
            <a:off x="683568" y="1484784"/>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683568" y="3704399"/>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7903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810BA-5C01-4E83-962C-DDA31A42E59E}"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22883310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5" name="Rectangle 6"/>
          <p:cNvSpPr>
            <a:spLocks noGrp="1" noChangeArrowheads="1"/>
          </p:cNvSpPr>
          <p:nvPr>
            <p:ph type="sldNum" sz="quarter" idx="12"/>
          </p:nvPr>
        </p:nvSpPr>
        <p:spPr>
          <a:ln/>
        </p:spPr>
        <p:txBody>
          <a:bodyPr/>
          <a:lstStyle>
            <a:lvl1pPr>
              <a:defRPr/>
            </a:lvl1pPr>
          </a:lstStyle>
          <a:p>
            <a:fld id="{C8088952-6D84-1740-BD25-FD82CDCFB2F5}" type="slidenum">
              <a:rPr lang="el-GR" altLang="el-GR"/>
              <a:pPr/>
              <a:t>‹#›</a:t>
            </a:fld>
            <a:endParaRPr lang="el-GR" altLang="el-GR"/>
          </a:p>
        </p:txBody>
      </p:sp>
      <p:cxnSp>
        <p:nvCxnSpPr>
          <p:cNvPr id="6" name="Straight Connector 5"/>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5220831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989435DE-13F8-0149-BC87-4443C34164C5}" type="slidenum">
              <a:rPr lang="el-GR" altLang="el-GR"/>
              <a:pPr/>
              <a:t>‹#›</a:t>
            </a:fld>
            <a:endParaRPr lang="el-GR" altLang="el-GR"/>
          </a:p>
        </p:txBody>
      </p:sp>
    </p:spTree>
    <p:extLst>
      <p:ext uri="{BB962C8B-B14F-4D97-AF65-F5344CB8AC3E}">
        <p14:creationId xmlns:p14="http://schemas.microsoft.com/office/powerpoint/2010/main" val="36408768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F49E1ABB-49DB-7243-BFAA-38DF731B45DA}" type="slidenum">
              <a:rPr lang="el-GR" altLang="el-GR"/>
              <a:pPr/>
              <a:t>‹#›</a:t>
            </a:fld>
            <a:endParaRPr lang="el-GR" altLang="el-GR"/>
          </a:p>
        </p:txBody>
      </p:sp>
    </p:spTree>
    <p:extLst>
      <p:ext uri="{BB962C8B-B14F-4D97-AF65-F5344CB8AC3E}">
        <p14:creationId xmlns:p14="http://schemas.microsoft.com/office/powerpoint/2010/main" val="3341846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12279830-D1F7-DD4E-8893-B2A746F6B9AA}" type="slidenum">
              <a:rPr lang="el-GR" altLang="el-GR"/>
              <a:pPr/>
              <a:t>‹#›</a:t>
            </a:fld>
            <a:endParaRPr lang="el-GR" altLang="el-GR"/>
          </a:p>
        </p:txBody>
      </p:sp>
    </p:spTree>
    <p:extLst>
      <p:ext uri="{BB962C8B-B14F-4D97-AF65-F5344CB8AC3E}">
        <p14:creationId xmlns:p14="http://schemas.microsoft.com/office/powerpoint/2010/main" val="9932151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78318747-8C94-AD4C-923E-6B0AE4F73678}" type="slidenum">
              <a:rPr lang="el-GR" altLang="el-GR"/>
              <a:pPr/>
              <a:t>‹#›</a:t>
            </a:fld>
            <a:endParaRPr lang="el-GR" altLang="el-GR"/>
          </a:p>
        </p:txBody>
      </p:sp>
    </p:spTree>
    <p:extLst>
      <p:ext uri="{BB962C8B-B14F-4D97-AF65-F5344CB8AC3E}">
        <p14:creationId xmlns:p14="http://schemas.microsoft.com/office/powerpoint/2010/main" val="1135426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0B763DC8-7F4C-2647-AB57-2FC21FC0A77F}" type="slidenum">
              <a:rPr lang="el-GR" altLang="el-GR"/>
              <a:pPr/>
              <a:t>‹#›</a:t>
            </a:fld>
            <a:endParaRPr lang="el-GR" altLang="el-GR"/>
          </a:p>
        </p:txBody>
      </p:sp>
    </p:spTree>
    <p:extLst>
      <p:ext uri="{BB962C8B-B14F-4D97-AF65-F5344CB8AC3E}">
        <p14:creationId xmlns:p14="http://schemas.microsoft.com/office/powerpoint/2010/main" val="35518098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2"/>
          </p:nvPr>
        </p:nvSpPr>
        <p:spPr>
          <a:ln/>
        </p:spPr>
        <p:txBody>
          <a:bodyPr/>
          <a:lstStyle>
            <a:lvl1pPr>
              <a:defRPr/>
            </a:lvl1pPr>
          </a:lstStyle>
          <a:p>
            <a:fld id="{A9CCDD17-200F-C749-BA56-CFB8731DBE1B}" type="slidenum">
              <a:rPr lang="el-GR" altLang="el-GR"/>
              <a:pPr/>
              <a:t>‹#›</a:t>
            </a:fld>
            <a:endParaRPr lang="el-GR" altLang="el-GR"/>
          </a:p>
        </p:txBody>
      </p:sp>
    </p:spTree>
    <p:extLst>
      <p:ext uri="{BB962C8B-B14F-4D97-AF65-F5344CB8AC3E}">
        <p14:creationId xmlns:p14="http://schemas.microsoft.com/office/powerpoint/2010/main" val="318897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95DD8637-71EB-CF46-9480-AFA1EE4B25E7}" type="slidenum">
              <a:rPr lang="el-GR" altLang="el-GR"/>
              <a:pPr/>
              <a:t>‹#›</a:t>
            </a:fld>
            <a:endParaRPr lang="el-GR" altLang="el-GR"/>
          </a:p>
        </p:txBody>
      </p:sp>
    </p:spTree>
    <p:extLst>
      <p:ext uri="{BB962C8B-B14F-4D97-AF65-F5344CB8AC3E}">
        <p14:creationId xmlns:p14="http://schemas.microsoft.com/office/powerpoint/2010/main" val="30837892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6" name="Rectangle 6"/>
          <p:cNvSpPr>
            <a:spLocks noGrp="1" noChangeArrowheads="1"/>
          </p:cNvSpPr>
          <p:nvPr>
            <p:ph type="sldNum" sz="quarter" idx="12"/>
          </p:nvPr>
        </p:nvSpPr>
        <p:spPr>
          <a:ln/>
        </p:spPr>
        <p:txBody>
          <a:bodyPr/>
          <a:lstStyle>
            <a:lvl1pPr>
              <a:defRPr/>
            </a:lvl1pPr>
          </a:lstStyle>
          <a:p>
            <a:fld id="{30501C40-D7A6-7E4A-B5A2-8321DA0A7E8A}" type="slidenum">
              <a:rPr lang="el-GR" altLang="el-GR"/>
              <a:pPr/>
              <a:t>‹#›</a:t>
            </a:fld>
            <a:endParaRPr lang="el-GR" altLang="el-GR"/>
          </a:p>
        </p:txBody>
      </p:sp>
    </p:spTree>
    <p:extLst>
      <p:ext uri="{BB962C8B-B14F-4D97-AF65-F5344CB8AC3E}">
        <p14:creationId xmlns:p14="http://schemas.microsoft.com/office/powerpoint/2010/main" val="4257969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97152"/>
            <a:ext cx="8492480" cy="749945"/>
          </a:xfrm>
        </p:spPr>
        <p:txBody>
          <a:bodyPr/>
          <a:lstStyle>
            <a:lvl1pPr>
              <a:defRPr sz="2800"/>
            </a:lvl1pPr>
          </a:lstStyle>
          <a:p>
            <a:r>
              <a:rPr lang="en-US" dirty="0"/>
              <a:t>Click to edit Master title style</a:t>
            </a:r>
            <a:endParaRPr lang="el-GR" dirty="0"/>
          </a:p>
        </p:txBody>
      </p:sp>
      <p:sp>
        <p:nvSpPr>
          <p:cNvPr id="3"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1D4A3E64-7F8A-48B5-9EC8-08579CC69966}" type="datetime8">
              <a:rPr lang="en-GB" sz="2400" b="1" smtClean="0">
                <a:solidFill>
                  <a:prstClr val="black"/>
                </a:solidFill>
                <a:latin typeface="Times New Roman" charset="0"/>
              </a:rPr>
              <a:pPr eaLnBrk="0" fontAlgn="base" hangingPunct="0">
                <a:spcBef>
                  <a:spcPct val="0"/>
                </a:spcBef>
                <a:spcAft>
                  <a:spcPct val="0"/>
                </a:spcAft>
                <a:defRPr/>
              </a:pPr>
              <a:t>09/05/2019 16:29</a:t>
            </a:fld>
            <a:endParaRPr lang="el-GR" sz="2400" b="1">
              <a:solidFill>
                <a:prstClr val="black"/>
              </a:solidFill>
              <a:latin typeface="Times New Roman" charset="0"/>
            </a:endParaRPr>
          </a:p>
        </p:txBody>
      </p:sp>
      <p:sp>
        <p:nvSpPr>
          <p:cNvPr id="4"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5" name="Rectangle 6"/>
          <p:cNvSpPr>
            <a:spLocks noGrp="1" noChangeArrowheads="1"/>
          </p:cNvSpPr>
          <p:nvPr>
            <p:ph type="sldNum" sz="quarter" idx="12"/>
          </p:nvPr>
        </p:nvSpPr>
        <p:spPr>
          <a:ln/>
        </p:spPr>
        <p:txBody>
          <a:bodyPr/>
          <a:lstStyle>
            <a:lvl1pPr>
              <a:defRPr/>
            </a:lvl1pPr>
          </a:lstStyle>
          <a:p>
            <a:fld id="{06039D5C-4089-984C-8E1A-4377D847A804}" type="slidenum">
              <a:rPr lang="el-GR" altLang="el-GR"/>
              <a:pPr/>
              <a:t>‹#›</a:t>
            </a:fld>
            <a:endParaRPr lang="el-GR" altLang="el-GR"/>
          </a:p>
        </p:txBody>
      </p:sp>
    </p:spTree>
    <p:extLst>
      <p:ext uri="{BB962C8B-B14F-4D97-AF65-F5344CB8AC3E}">
        <p14:creationId xmlns:p14="http://schemas.microsoft.com/office/powerpoint/2010/main" val="164789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810BA-5C01-4E83-962C-DDA31A42E59E}"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25769635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86130"/>
            <a:ext cx="7772400" cy="587375"/>
          </a:xfrm>
        </p:spPr>
        <p:txBody>
          <a:bodyPr/>
          <a:lstStyle/>
          <a:p>
            <a:r>
              <a:rPr lang="en-US" dirty="0"/>
              <a:t>Click to edit Master title style</a:t>
            </a:r>
            <a:endParaRPr lang="el-GR" dirty="0"/>
          </a:p>
        </p:txBody>
      </p:sp>
      <p:sp>
        <p:nvSpPr>
          <p:cNvPr id="3" name="Content Placeholder 2"/>
          <p:cNvSpPr>
            <a:spLocks noGrp="1"/>
          </p:cNvSpPr>
          <p:nvPr>
            <p:ph idx="1"/>
          </p:nvPr>
        </p:nvSpPr>
        <p:spPr>
          <a:xfrm>
            <a:off x="685800" y="1634185"/>
            <a:ext cx="7772400" cy="4608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xfrm>
            <a:off x="3347864" y="6381328"/>
            <a:ext cx="1905000" cy="288032"/>
          </a:xfrm>
          <a:prstGeom prst="rect">
            <a:avLst/>
          </a:prstGeom>
          <a:ln/>
        </p:spPr>
        <p:txBody>
          <a:bodyPr/>
          <a:lstStyle>
            <a:lvl1pPr>
              <a:defRPr/>
            </a:lvl1pPr>
          </a:lstStyle>
          <a:p>
            <a:pPr eaLnBrk="0" fontAlgn="base" hangingPunct="0">
              <a:spcBef>
                <a:spcPct val="0"/>
              </a:spcBef>
              <a:spcAft>
                <a:spcPct val="0"/>
              </a:spcAft>
              <a:defRPr/>
            </a:pPr>
            <a:fld id="{A0CCC3A5-E5A1-4163-BB55-15AFBA4CCA32}" type="datetime8">
              <a:rPr lang="en-GB" sz="2400" b="1" smtClean="0">
                <a:solidFill>
                  <a:prstClr val="black"/>
                </a:solidFill>
                <a:latin typeface="Times New Roman" charset="0"/>
              </a:rPr>
              <a:pPr eaLnBrk="0" fontAlgn="base" hangingPunct="0">
                <a:spcBef>
                  <a:spcPct val="0"/>
                </a:spcBef>
                <a:spcAft>
                  <a:spcPct val="0"/>
                </a:spcAft>
                <a:defRPr/>
              </a:pPr>
              <a:t>09/05/2019 16:29</a:t>
            </a:fld>
            <a:endParaRPr lang="el-GR" sz="2400" b="1" dirty="0">
              <a:solidFill>
                <a:prstClr val="black"/>
              </a:solidFill>
              <a:latin typeface="Times New Roman" charset="0"/>
            </a:endParaRPr>
          </a:p>
        </p:txBody>
      </p:sp>
      <p:sp>
        <p:nvSpPr>
          <p:cNvPr id="5" name="Rectangle 5"/>
          <p:cNvSpPr>
            <a:spLocks noGrp="1" noChangeArrowheads="1"/>
          </p:cNvSpPr>
          <p:nvPr>
            <p:ph type="ftr" sz="quarter" idx="11"/>
          </p:nvPr>
        </p:nvSpPr>
        <p:spPr>
          <a:xfrm>
            <a:off x="3124200" y="6283325"/>
            <a:ext cx="2895600" cy="349250"/>
          </a:xfrm>
          <a:prstGeom prst="rect">
            <a:avLst/>
          </a:prstGeom>
          <a:ln/>
        </p:spPr>
        <p:txBody>
          <a:bodyPr/>
          <a:lstStyle>
            <a:lvl1pPr>
              <a:defRPr/>
            </a:lvl1pPr>
          </a:lstStyle>
          <a:p>
            <a:pPr eaLnBrk="0" fontAlgn="base" hangingPunct="0">
              <a:spcBef>
                <a:spcPct val="0"/>
              </a:spcBef>
              <a:spcAft>
                <a:spcPct val="0"/>
              </a:spcAft>
              <a:defRPr/>
            </a:pPr>
            <a:endParaRPr lang="el-GR" sz="2400" b="1">
              <a:solidFill>
                <a:prstClr val="black"/>
              </a:solidFill>
              <a:latin typeface="Times New Roman" charset="0"/>
            </a:endParaRPr>
          </a:p>
        </p:txBody>
      </p:sp>
      <p:sp>
        <p:nvSpPr>
          <p:cNvPr id="6" name="Rectangle 6"/>
          <p:cNvSpPr>
            <a:spLocks noGrp="1" noChangeArrowheads="1"/>
          </p:cNvSpPr>
          <p:nvPr>
            <p:ph type="sldNum" sz="quarter" idx="12"/>
          </p:nvPr>
        </p:nvSpPr>
        <p:spPr>
          <a:ln/>
        </p:spPr>
        <p:txBody>
          <a:bodyPr/>
          <a:lstStyle>
            <a:lvl1pPr>
              <a:defRPr/>
            </a:lvl1pPr>
          </a:lstStyle>
          <a:p>
            <a:fld id="{96A0B9B4-67D1-7048-9A7C-AAC4E1A3CA40}" type="slidenum">
              <a:rPr lang="el-GR" altLang="el-GR"/>
              <a:pPr/>
              <a:t>‹#›</a:t>
            </a:fld>
            <a:endParaRPr lang="el-GR" altLang="el-GR"/>
          </a:p>
        </p:txBody>
      </p:sp>
    </p:spTree>
    <p:extLst>
      <p:ext uri="{BB962C8B-B14F-4D97-AF65-F5344CB8AC3E}">
        <p14:creationId xmlns:p14="http://schemas.microsoft.com/office/powerpoint/2010/main" val="38046369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3" name="Content Placeholder 2"/>
          <p:cNvSpPr>
            <a:spLocks noGrp="1"/>
          </p:cNvSpPr>
          <p:nvPr>
            <p:ph sz="half" idx="1"/>
          </p:nvPr>
        </p:nvSpPr>
        <p:spPr>
          <a:xfrm>
            <a:off x="68356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Content Placeholder 3"/>
          <p:cNvSpPr>
            <a:spLocks noGrp="1"/>
          </p:cNvSpPr>
          <p:nvPr>
            <p:ph sz="half" idx="2"/>
          </p:nvPr>
        </p:nvSpPr>
        <p:spPr>
          <a:xfrm>
            <a:off x="4644008" y="1268760"/>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sp>
        <p:nvSpPr>
          <p:cNvPr id="13" name="Content Placeholder 3"/>
          <p:cNvSpPr>
            <a:spLocks noGrp="1"/>
          </p:cNvSpPr>
          <p:nvPr>
            <p:ph sz="half" idx="18"/>
          </p:nvPr>
        </p:nvSpPr>
        <p:spPr>
          <a:xfrm>
            <a:off x="464400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4" name="Content Placeholder 3"/>
          <p:cNvSpPr>
            <a:spLocks noGrp="1"/>
          </p:cNvSpPr>
          <p:nvPr>
            <p:ph sz="half" idx="19"/>
          </p:nvPr>
        </p:nvSpPr>
        <p:spPr>
          <a:xfrm>
            <a:off x="683568" y="3573016"/>
            <a:ext cx="3810000"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877982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l-GR" dirty="0"/>
          </a:p>
        </p:txBody>
      </p:sp>
      <p:sp>
        <p:nvSpPr>
          <p:cNvPr id="9" name="Rectangle 6"/>
          <p:cNvSpPr>
            <a:spLocks noGrp="1" noChangeArrowheads="1"/>
          </p:cNvSpPr>
          <p:nvPr>
            <p:ph type="sldNum" sz="quarter" idx="17"/>
          </p:nvPr>
        </p:nvSpPr>
        <p:spPr>
          <a:ln/>
        </p:spPr>
        <p:txBody>
          <a:bodyPr/>
          <a:lstStyle>
            <a:lvl1pPr>
              <a:defRPr/>
            </a:lvl1pPr>
          </a:lstStyle>
          <a:p>
            <a:fld id="{F8B40CAD-5C45-7743-922A-68ADE5439047}"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2"/>
          <p:cNvSpPr>
            <a:spLocks noGrp="1"/>
          </p:cNvSpPr>
          <p:nvPr>
            <p:ph sz="half" idx="20"/>
          </p:nvPr>
        </p:nvSpPr>
        <p:spPr>
          <a:xfrm>
            <a:off x="5076056"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2" name="Content Placeholder 2"/>
          <p:cNvSpPr>
            <a:spLocks noGrp="1"/>
          </p:cNvSpPr>
          <p:nvPr>
            <p:ph sz="half" idx="21"/>
          </p:nvPr>
        </p:nvSpPr>
        <p:spPr>
          <a:xfrm>
            <a:off x="1547664" y="1268760"/>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5" name="Content Placeholder 2"/>
          <p:cNvSpPr>
            <a:spLocks noGrp="1"/>
          </p:cNvSpPr>
          <p:nvPr>
            <p:ph sz="half" idx="22"/>
          </p:nvPr>
        </p:nvSpPr>
        <p:spPr>
          <a:xfrm>
            <a:off x="1547664"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Content Placeholder 2"/>
          <p:cNvSpPr>
            <a:spLocks noGrp="1"/>
          </p:cNvSpPr>
          <p:nvPr>
            <p:ph sz="half" idx="23"/>
          </p:nvPr>
        </p:nvSpPr>
        <p:spPr>
          <a:xfrm>
            <a:off x="5076056" y="3645024"/>
            <a:ext cx="3382144" cy="223224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7" name="Content Placeholder 2"/>
          <p:cNvSpPr>
            <a:spLocks noGrp="1"/>
          </p:cNvSpPr>
          <p:nvPr>
            <p:ph sz="half" idx="24"/>
          </p:nvPr>
        </p:nvSpPr>
        <p:spPr>
          <a:xfrm>
            <a:off x="685800" y="1268760"/>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
        <p:nvSpPr>
          <p:cNvPr id="18" name="Content Placeholder 2"/>
          <p:cNvSpPr>
            <a:spLocks noGrp="1"/>
          </p:cNvSpPr>
          <p:nvPr>
            <p:ph sz="half" idx="25"/>
          </p:nvPr>
        </p:nvSpPr>
        <p:spPr>
          <a:xfrm>
            <a:off x="685800" y="3645024"/>
            <a:ext cx="724000" cy="2232248"/>
          </a:xfrm>
        </p:spPr>
        <p:txBody>
          <a:bodyPr/>
          <a:lstStyle>
            <a:lvl1pPr marL="0" indent="0">
              <a:buNone/>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endParaRPr lang="el-GR" dirty="0"/>
          </a:p>
        </p:txBody>
      </p:sp>
    </p:spTree>
    <p:extLst>
      <p:ext uri="{BB962C8B-B14F-4D97-AF65-F5344CB8AC3E}">
        <p14:creationId xmlns:p14="http://schemas.microsoft.com/office/powerpoint/2010/main" val="3098548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3" name="Text Placeholder 2"/>
          <p:cNvSpPr>
            <a:spLocks noGrp="1"/>
          </p:cNvSpPr>
          <p:nvPr>
            <p:ph type="body" idx="1"/>
          </p:nvPr>
        </p:nvSpPr>
        <p:spPr>
          <a:xfrm>
            <a:off x="685798" y="1535113"/>
            <a:ext cx="3811589"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1916832"/>
            <a:ext cx="3814192"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9" y="1916832"/>
            <a:ext cx="3816424"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725716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3814192"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535113"/>
            <a:ext cx="381642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127215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dirty="0"/>
              <a:t>Click to edit Master title style</a:t>
            </a:r>
            <a:endParaRPr lang="el-GR" dirty="0"/>
          </a:p>
        </p:txBody>
      </p:sp>
      <p:sp>
        <p:nvSpPr>
          <p:cNvPr id="4" name="Content Placeholder 3"/>
          <p:cNvSpPr>
            <a:spLocks noGrp="1"/>
          </p:cNvSpPr>
          <p:nvPr>
            <p:ph sz="half" idx="2"/>
          </p:nvPr>
        </p:nvSpPr>
        <p:spPr>
          <a:xfrm>
            <a:off x="685800" y="1535113"/>
            <a:ext cx="1941984"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2771800" y="1535113"/>
            <a:ext cx="5688633" cy="433300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2"/>
          </p:nvPr>
        </p:nvSpPr>
        <p:spPr>
          <a:ln/>
        </p:spPr>
        <p:txBody>
          <a:bodyPr/>
          <a:lstStyle>
            <a:lvl1pPr>
              <a:defRPr/>
            </a:lvl1pPr>
          </a:lstStyle>
          <a:p>
            <a:fld id="{B9028A25-D3BD-6D4F-817F-9AF58E6458CA}" type="slidenum">
              <a:rPr lang="el-GR" altLang="el-GR"/>
              <a:pPr/>
              <a:t>‹#›</a:t>
            </a:fld>
            <a:endParaRPr lang="el-GR" altLang="el-GR"/>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04339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386338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8858680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3702980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36608" y="1484784"/>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6084167" y="1484784"/>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Rectangle 6"/>
          <p:cNvSpPr>
            <a:spLocks noGrp="1" noChangeArrowheads="1"/>
          </p:cNvSpPr>
          <p:nvPr>
            <p:ph type="sldNum" sz="quarter" idx="12"/>
          </p:nvPr>
        </p:nvSpPr>
        <p:spPr>
          <a:ln/>
        </p:spPr>
        <p:txBody>
          <a:bodyPr/>
          <a:lstStyle>
            <a:lvl1pPr>
              <a:defRPr/>
            </a:lvl1pPr>
          </a:lstStyle>
          <a:p>
            <a:fld id="{3021C34A-AACE-2B4A-8C85-848868CAC784}" type="slidenum">
              <a:rPr lang="el-GR" altLang="el-GR"/>
              <a:pPr/>
              <a:t>‹#›</a:t>
            </a:fld>
            <a:endParaRPr lang="el-GR" altLang="el-GR"/>
          </a:p>
        </p:txBody>
      </p:sp>
      <p:sp>
        <p:nvSpPr>
          <p:cNvPr id="9" name="Content Placeholder 3"/>
          <p:cNvSpPr>
            <a:spLocks noGrp="1"/>
          </p:cNvSpPr>
          <p:nvPr>
            <p:ph sz="half" idx="13"/>
          </p:nvPr>
        </p:nvSpPr>
        <p:spPr>
          <a:xfrm>
            <a:off x="636608" y="3707880"/>
            <a:ext cx="530354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cxnSp>
        <p:nvCxnSpPr>
          <p:cNvPr id="10" name="Straight Connector 9"/>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Content Placeholder 5"/>
          <p:cNvSpPr>
            <a:spLocks noGrp="1"/>
          </p:cNvSpPr>
          <p:nvPr>
            <p:ph sz="quarter" idx="14"/>
          </p:nvPr>
        </p:nvSpPr>
        <p:spPr>
          <a:xfrm>
            <a:off x="6081935" y="3717032"/>
            <a:ext cx="23762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405771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4" name="Content Placeholder 3"/>
          <p:cNvSpPr>
            <a:spLocks noGrp="1"/>
          </p:cNvSpPr>
          <p:nvPr>
            <p:ph sz="half" idx="2"/>
          </p:nvPr>
        </p:nvSpPr>
        <p:spPr>
          <a:xfrm>
            <a:off x="685800" y="1484784"/>
            <a:ext cx="3814192" cy="438333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Content Placeholder 5"/>
          <p:cNvSpPr>
            <a:spLocks noGrp="1"/>
          </p:cNvSpPr>
          <p:nvPr>
            <p:ph sz="quarter" idx="4"/>
          </p:nvPr>
        </p:nvSpPr>
        <p:spPr>
          <a:xfrm>
            <a:off x="4644009" y="1484784"/>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4644009" y="3704399"/>
            <a:ext cx="3816424"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277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810BA-5C01-4E83-962C-DDA31A42E59E}"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4095-AC1D-4F25-B0EC-2E2887B4D71F}" type="slidenum">
              <a:rPr lang="en-US" smtClean="0"/>
              <a:t>‹#›</a:t>
            </a:fld>
            <a:endParaRPr lang="en-US"/>
          </a:p>
        </p:txBody>
      </p:sp>
    </p:spTree>
    <p:extLst>
      <p:ext uri="{BB962C8B-B14F-4D97-AF65-F5344CB8AC3E}">
        <p14:creationId xmlns:p14="http://schemas.microsoft.com/office/powerpoint/2010/main" val="2464109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a:p>
        </p:txBody>
      </p:sp>
      <p:sp>
        <p:nvSpPr>
          <p:cNvPr id="4" name="Content Placeholder 3"/>
          <p:cNvSpPr>
            <a:spLocks noGrp="1"/>
          </p:cNvSpPr>
          <p:nvPr>
            <p:ph sz="half" idx="2"/>
          </p:nvPr>
        </p:nvSpPr>
        <p:spPr>
          <a:xfrm>
            <a:off x="685800"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6" name="Rectangle 6"/>
          <p:cNvSpPr>
            <a:spLocks noGrp="1" noChangeArrowheads="1"/>
          </p:cNvSpPr>
          <p:nvPr>
            <p:ph type="sldNum" sz="quarter" idx="19"/>
          </p:nvPr>
        </p:nvSpPr>
        <p:spPr>
          <a:ln/>
        </p:spPr>
        <p:txBody>
          <a:bodyPr/>
          <a:lstStyle>
            <a:lvl1pPr>
              <a:defRPr/>
            </a:lvl1pPr>
          </a:lstStyle>
          <a:p>
            <a:fld id="{C89B41DF-26FA-E145-80D9-8B227D3AB2E4}" type="slidenum">
              <a:rPr lang="el-GR" altLang="el-GR"/>
              <a:pPr/>
              <a:t>‹#›</a:t>
            </a:fld>
            <a:endParaRPr lang="el-GR" altLang="el-GR"/>
          </a:p>
        </p:txBody>
      </p:sp>
      <p:sp>
        <p:nvSpPr>
          <p:cNvPr id="3" name="Text Placeholder 2"/>
          <p:cNvSpPr>
            <a:spLocks noGrp="1"/>
          </p:cNvSpPr>
          <p:nvPr>
            <p:ph type="body" idx="1"/>
          </p:nvPr>
        </p:nvSpPr>
        <p:spPr>
          <a:xfrm>
            <a:off x="684782" y="1535113"/>
            <a:ext cx="3812605"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3815407"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3"/>
          </p:nvPr>
        </p:nvSpPr>
        <p:spPr>
          <a:xfrm>
            <a:off x="685800" y="3717032"/>
            <a:ext cx="381231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4646787" y="3717032"/>
            <a:ext cx="3819028" cy="381719"/>
          </a:xfrm>
          <a:ln>
            <a:solidFill>
              <a:schemeClr val="accent1"/>
            </a:solidFill>
          </a:ln>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7" name="Straight Connector 16"/>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8" name="Content Placeholder 3"/>
          <p:cNvSpPr>
            <a:spLocks noGrp="1"/>
          </p:cNvSpPr>
          <p:nvPr>
            <p:ph sz="half" idx="20"/>
          </p:nvPr>
        </p:nvSpPr>
        <p:spPr>
          <a:xfrm>
            <a:off x="4644008" y="1916832"/>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9" name="Content Placeholder 3"/>
          <p:cNvSpPr>
            <a:spLocks noGrp="1"/>
          </p:cNvSpPr>
          <p:nvPr>
            <p:ph sz="half" idx="21"/>
          </p:nvPr>
        </p:nvSpPr>
        <p:spPr>
          <a:xfrm>
            <a:off x="685800"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20" name="Content Placeholder 3"/>
          <p:cNvSpPr>
            <a:spLocks noGrp="1"/>
          </p:cNvSpPr>
          <p:nvPr>
            <p:ph sz="half" idx="22"/>
          </p:nvPr>
        </p:nvSpPr>
        <p:spPr>
          <a:xfrm>
            <a:off x="4644008" y="4105647"/>
            <a:ext cx="3814192" cy="158417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7417389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4632" cy="504056"/>
          </a:xfrm>
        </p:spPr>
        <p:txBody>
          <a:bodyPr/>
          <a:lstStyle>
            <a:lvl1pPr>
              <a:defRPr/>
            </a:lvl1pPr>
          </a:lstStyle>
          <a:p>
            <a:r>
              <a:rPr lang="en-US"/>
              <a:t>Click to edit Master title style</a:t>
            </a:r>
            <a:endParaRPr lang="el-GR" dirty="0"/>
          </a:p>
        </p:txBody>
      </p:sp>
      <p:sp>
        <p:nvSpPr>
          <p:cNvPr id="6" name="Content Placeholder 5"/>
          <p:cNvSpPr>
            <a:spLocks noGrp="1"/>
          </p:cNvSpPr>
          <p:nvPr>
            <p:ph sz="quarter" idx="4"/>
          </p:nvPr>
        </p:nvSpPr>
        <p:spPr>
          <a:xfrm>
            <a:off x="683568" y="1484784"/>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Content Placeholder 5"/>
          <p:cNvSpPr>
            <a:spLocks noGrp="1"/>
          </p:cNvSpPr>
          <p:nvPr>
            <p:ph sz="quarter" idx="13"/>
          </p:nvPr>
        </p:nvSpPr>
        <p:spPr>
          <a:xfrm>
            <a:off x="683568" y="3704399"/>
            <a:ext cx="7776865" cy="216024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Rectangle 6"/>
          <p:cNvSpPr>
            <a:spLocks noGrp="1" noChangeArrowheads="1"/>
          </p:cNvSpPr>
          <p:nvPr>
            <p:ph type="sldNum" sz="quarter" idx="16"/>
          </p:nvPr>
        </p:nvSpPr>
        <p:spPr>
          <a:ln/>
        </p:spPr>
        <p:txBody>
          <a:bodyPr/>
          <a:lstStyle>
            <a:lvl1pPr>
              <a:defRPr/>
            </a:lvl1pPr>
          </a:lstStyle>
          <a:p>
            <a:fld id="{BB71FDBD-39C7-BC44-81BA-1E67F016559A}" type="slidenum">
              <a:rPr lang="el-GR" altLang="el-GR"/>
              <a:pPr/>
              <a:t>‹#›</a:t>
            </a:fld>
            <a:endParaRPr lang="el-GR" altLang="el-GR"/>
          </a:p>
        </p:txBody>
      </p:sp>
      <p:cxnSp>
        <p:nvCxnSpPr>
          <p:cNvPr id="11" name="Straight Connector 10"/>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80956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5" name="Rectangle 6"/>
          <p:cNvSpPr>
            <a:spLocks noGrp="1" noChangeArrowheads="1"/>
          </p:cNvSpPr>
          <p:nvPr>
            <p:ph type="sldNum" sz="quarter" idx="12"/>
          </p:nvPr>
        </p:nvSpPr>
        <p:spPr>
          <a:ln/>
        </p:spPr>
        <p:txBody>
          <a:bodyPr/>
          <a:lstStyle>
            <a:lvl1pPr>
              <a:defRPr/>
            </a:lvl1pPr>
          </a:lstStyle>
          <a:p>
            <a:fld id="{C8088952-6D84-1740-BD25-FD82CDCFB2F5}" type="slidenum">
              <a:rPr lang="el-GR" altLang="el-GR"/>
              <a:pPr/>
              <a:t>‹#›</a:t>
            </a:fld>
            <a:endParaRPr lang="el-GR" altLang="el-GR"/>
          </a:p>
        </p:txBody>
      </p:sp>
      <p:cxnSp>
        <p:nvCxnSpPr>
          <p:cNvPr id="6" name="Straight Connector 5"/>
          <p:cNvCxnSpPr/>
          <p:nvPr userDrawn="1"/>
        </p:nvCxnSpPr>
        <p:spPr bwMode="auto">
          <a:xfrm flipH="1">
            <a:off x="685800" y="1196975"/>
            <a:ext cx="7772400"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149231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989435DE-13F8-0149-BC87-4443C34164C5}" type="slidenum">
              <a:rPr lang="el-GR" altLang="el-GR"/>
              <a:pPr/>
              <a:t>‹#›</a:t>
            </a:fld>
            <a:endParaRPr lang="el-GR" altLang="el-GR"/>
          </a:p>
        </p:txBody>
      </p:sp>
    </p:spTree>
    <p:extLst>
      <p:ext uri="{BB962C8B-B14F-4D97-AF65-F5344CB8AC3E}">
        <p14:creationId xmlns:p14="http://schemas.microsoft.com/office/powerpoint/2010/main" val="3292424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F49E1ABB-49DB-7243-BFAA-38DF731B45DA}" type="slidenum">
              <a:rPr lang="el-GR" altLang="el-GR"/>
              <a:pPr/>
              <a:t>‹#›</a:t>
            </a:fld>
            <a:endParaRPr lang="el-GR" altLang="el-GR"/>
          </a:p>
        </p:txBody>
      </p:sp>
    </p:spTree>
    <p:extLst>
      <p:ext uri="{BB962C8B-B14F-4D97-AF65-F5344CB8AC3E}">
        <p14:creationId xmlns:p14="http://schemas.microsoft.com/office/powerpoint/2010/main" val="41605249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12279830-D1F7-DD4E-8893-B2A746F6B9AA}" type="slidenum">
              <a:rPr lang="el-GR" altLang="el-GR"/>
              <a:pPr/>
              <a:t>‹#›</a:t>
            </a:fld>
            <a:endParaRPr lang="el-GR" altLang="el-GR"/>
          </a:p>
        </p:txBody>
      </p:sp>
    </p:spTree>
    <p:extLst>
      <p:ext uri="{BB962C8B-B14F-4D97-AF65-F5344CB8AC3E}">
        <p14:creationId xmlns:p14="http://schemas.microsoft.com/office/powerpoint/2010/main" val="16917067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78318747-8C94-AD4C-923E-6B0AE4F73678}" type="slidenum">
              <a:rPr lang="el-GR" altLang="el-GR"/>
              <a:pPr/>
              <a:t>‹#›</a:t>
            </a:fld>
            <a:endParaRPr lang="el-GR" altLang="el-GR"/>
          </a:p>
        </p:txBody>
      </p:sp>
    </p:spTree>
    <p:extLst>
      <p:ext uri="{BB962C8B-B14F-4D97-AF65-F5344CB8AC3E}">
        <p14:creationId xmlns:p14="http://schemas.microsoft.com/office/powerpoint/2010/main" val="39928064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6"/>
          <p:cNvSpPr>
            <a:spLocks noGrp="1" noChangeArrowheads="1"/>
          </p:cNvSpPr>
          <p:nvPr>
            <p:ph type="sldNum" sz="quarter" idx="12"/>
          </p:nvPr>
        </p:nvSpPr>
        <p:spPr>
          <a:ln/>
        </p:spPr>
        <p:txBody>
          <a:bodyPr/>
          <a:lstStyle>
            <a:lvl1pPr>
              <a:defRPr/>
            </a:lvl1pPr>
          </a:lstStyle>
          <a:p>
            <a:fld id="{0B763DC8-7F4C-2647-AB57-2FC21FC0A77F}" type="slidenum">
              <a:rPr lang="el-GR" altLang="el-GR"/>
              <a:pPr/>
              <a:t>‹#›</a:t>
            </a:fld>
            <a:endParaRPr lang="el-GR" altLang="el-GR"/>
          </a:p>
        </p:txBody>
      </p:sp>
    </p:spTree>
    <p:extLst>
      <p:ext uri="{BB962C8B-B14F-4D97-AF65-F5344CB8AC3E}">
        <p14:creationId xmlns:p14="http://schemas.microsoft.com/office/powerpoint/2010/main" val="19360221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p:cNvSpPr>
            <a:spLocks noGrp="1" noChangeArrowheads="1"/>
          </p:cNvSpPr>
          <p:nvPr>
            <p:ph type="sldNum" sz="quarter" idx="12"/>
          </p:nvPr>
        </p:nvSpPr>
        <p:spPr>
          <a:ln/>
        </p:spPr>
        <p:txBody>
          <a:bodyPr/>
          <a:lstStyle>
            <a:lvl1pPr>
              <a:defRPr/>
            </a:lvl1pPr>
          </a:lstStyle>
          <a:p>
            <a:fld id="{A9CCDD17-200F-C749-BA56-CFB8731DBE1B}" type="slidenum">
              <a:rPr lang="el-GR" altLang="el-GR"/>
              <a:pPr/>
              <a:t>‹#›</a:t>
            </a:fld>
            <a:endParaRPr lang="el-GR" altLang="el-GR"/>
          </a:p>
        </p:txBody>
      </p:sp>
    </p:spTree>
    <p:extLst>
      <p:ext uri="{BB962C8B-B14F-4D97-AF65-F5344CB8AC3E}">
        <p14:creationId xmlns:p14="http://schemas.microsoft.com/office/powerpoint/2010/main" val="1259436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95DD8637-71EB-CF46-9480-AFA1EE4B25E7}" type="slidenum">
              <a:rPr lang="el-GR" altLang="el-GR"/>
              <a:pPr/>
              <a:t>‹#›</a:t>
            </a:fld>
            <a:endParaRPr lang="el-GR" altLang="el-GR"/>
          </a:p>
        </p:txBody>
      </p:sp>
    </p:spTree>
    <p:extLst>
      <p:ext uri="{BB962C8B-B14F-4D97-AF65-F5344CB8AC3E}">
        <p14:creationId xmlns:p14="http://schemas.microsoft.com/office/powerpoint/2010/main" val="176507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jp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jp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1.jp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heme" Target="../theme/theme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image" Target="../media/image1.jpg"/><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heme" Target="../theme/theme6.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810BA-5C01-4E83-962C-DDA31A42E59E}" type="datetimeFigureOut">
              <a:rPr lang="en-US" smtClean="0"/>
              <a:t>5/9/2019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4095-AC1D-4F25-B0EC-2E2887B4D71F}" type="slidenum">
              <a:rPr lang="en-US" smtClean="0"/>
              <a:t>‹#›</a:t>
            </a:fld>
            <a:endParaRPr lang="en-US"/>
          </a:p>
        </p:txBody>
      </p:sp>
    </p:spTree>
    <p:extLst>
      <p:ext uri="{BB962C8B-B14F-4D97-AF65-F5344CB8AC3E}">
        <p14:creationId xmlns:p14="http://schemas.microsoft.com/office/powerpoint/2010/main" val="271842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268413"/>
            <a:ext cx="7772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0" name="Rectangle 6"/>
          <p:cNvSpPr>
            <a:spLocks noGrp="1" noChangeArrowheads="1"/>
          </p:cNvSpPr>
          <p:nvPr>
            <p:ph type="sldNum" sz="quarter" idx="4"/>
          </p:nvPr>
        </p:nvSpPr>
        <p:spPr bwMode="auto">
          <a:xfrm>
            <a:off x="7204075" y="6481763"/>
            <a:ext cx="1905000" cy="349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0">
                <a:solidFill>
                  <a:srgbClr val="FFCC66"/>
                </a:solidFill>
                <a:latin typeface="Calibri" charset="0"/>
              </a:defRPr>
            </a:lvl1pPr>
          </a:lstStyle>
          <a:p>
            <a:pPr eaLnBrk="0" fontAlgn="base" hangingPunct="0">
              <a:spcBef>
                <a:spcPct val="0"/>
              </a:spcBef>
              <a:spcAft>
                <a:spcPct val="0"/>
              </a:spcAft>
            </a:pPr>
            <a:fld id="{40B275DB-54C9-1941-9DFD-07ED6F09502B}" type="slidenum">
              <a:rPr lang="el-GR" altLang="el-GR"/>
              <a:pPr eaLnBrk="0" fontAlgn="base" hangingPunct="0">
                <a:spcBef>
                  <a:spcPct val="0"/>
                </a:spcBef>
                <a:spcAft>
                  <a:spcPct val="0"/>
                </a:spcAft>
              </a:pPr>
              <a:t>‹#›</a:t>
            </a:fld>
            <a:endParaRPr lang="el-GR" altLang="el-GR"/>
          </a:p>
        </p:txBody>
      </p:sp>
    </p:spTree>
    <p:extLst>
      <p:ext uri="{BB962C8B-B14F-4D97-AF65-F5344CB8AC3E}">
        <p14:creationId xmlns:p14="http://schemas.microsoft.com/office/powerpoint/2010/main" val="2179095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rtl="0" eaLnBrk="0" fontAlgn="base" hangingPunct="0">
        <a:spcBef>
          <a:spcPct val="0"/>
        </a:spcBef>
        <a:spcAft>
          <a:spcPct val="0"/>
        </a:spcAft>
        <a:defRPr sz="20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Calibri" charset="0"/>
        </a:defRPr>
      </a:lvl2pPr>
      <a:lvl3pPr algn="l" rtl="0" eaLnBrk="0" fontAlgn="base" hangingPunct="0">
        <a:spcBef>
          <a:spcPct val="0"/>
        </a:spcBef>
        <a:spcAft>
          <a:spcPct val="0"/>
        </a:spcAft>
        <a:defRPr sz="2800" b="1">
          <a:solidFill>
            <a:srgbClr val="003399"/>
          </a:solidFill>
          <a:latin typeface="Calibri" charset="0"/>
        </a:defRPr>
      </a:lvl3pPr>
      <a:lvl4pPr algn="l" rtl="0" eaLnBrk="0" fontAlgn="base" hangingPunct="0">
        <a:spcBef>
          <a:spcPct val="0"/>
        </a:spcBef>
        <a:spcAft>
          <a:spcPct val="0"/>
        </a:spcAft>
        <a:defRPr sz="2800" b="1">
          <a:solidFill>
            <a:srgbClr val="003399"/>
          </a:solidFill>
          <a:latin typeface="Calibri" charset="0"/>
        </a:defRPr>
      </a:lvl4pPr>
      <a:lvl5pPr algn="l" rtl="0" eaLnBrk="0" fontAlgn="base" hangingPunct="0">
        <a:spcBef>
          <a:spcPct val="0"/>
        </a:spcBef>
        <a:spcAft>
          <a:spcPct val="0"/>
        </a:spcAft>
        <a:defRPr sz="2800" b="1">
          <a:solidFill>
            <a:srgbClr val="003399"/>
          </a:solidFill>
          <a:latin typeface="Calibri" charset="0"/>
        </a:defRPr>
      </a:lvl5pPr>
      <a:lvl6pPr marL="457200" algn="ctr" rtl="0" eaLnBrk="0" fontAlgn="base" hangingPunct="0">
        <a:spcBef>
          <a:spcPct val="0"/>
        </a:spcBef>
        <a:spcAft>
          <a:spcPct val="0"/>
        </a:spcAft>
        <a:defRPr sz="3600">
          <a:solidFill>
            <a:srgbClr val="003399"/>
          </a:solidFill>
          <a:latin typeface="Times New Roman" pitchFamily="18" charset="0"/>
        </a:defRPr>
      </a:lvl6pPr>
      <a:lvl7pPr marL="914400" algn="ctr" rtl="0" eaLnBrk="0" fontAlgn="base" hangingPunct="0">
        <a:spcBef>
          <a:spcPct val="0"/>
        </a:spcBef>
        <a:spcAft>
          <a:spcPct val="0"/>
        </a:spcAft>
        <a:defRPr sz="3600">
          <a:solidFill>
            <a:srgbClr val="003399"/>
          </a:solidFill>
          <a:latin typeface="Times New Roman" pitchFamily="18" charset="0"/>
        </a:defRPr>
      </a:lvl7pPr>
      <a:lvl8pPr marL="1371600" algn="ctr" rtl="0" eaLnBrk="0" fontAlgn="base" hangingPunct="0">
        <a:spcBef>
          <a:spcPct val="0"/>
        </a:spcBef>
        <a:spcAft>
          <a:spcPct val="0"/>
        </a:spcAft>
        <a:defRPr sz="3600">
          <a:solidFill>
            <a:srgbClr val="003399"/>
          </a:solidFill>
          <a:latin typeface="Times New Roman" pitchFamily="18" charset="0"/>
        </a:defRPr>
      </a:lvl8pPr>
      <a:lvl9pPr marL="1828800" algn="ctr" rtl="0" eaLnBrk="0" fontAlgn="base" hangingPunct="0">
        <a:spcBef>
          <a:spcPct val="0"/>
        </a:spcBef>
        <a:spcAft>
          <a:spcPct val="0"/>
        </a:spcAft>
        <a:defRPr sz="3600">
          <a:solidFill>
            <a:srgbClr val="003399"/>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268413"/>
            <a:ext cx="7772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0" name="Rectangle 6"/>
          <p:cNvSpPr>
            <a:spLocks noGrp="1" noChangeArrowheads="1"/>
          </p:cNvSpPr>
          <p:nvPr>
            <p:ph type="sldNum" sz="quarter" idx="4"/>
          </p:nvPr>
        </p:nvSpPr>
        <p:spPr bwMode="auto">
          <a:xfrm>
            <a:off x="7204075" y="6481763"/>
            <a:ext cx="1905000" cy="349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0">
                <a:solidFill>
                  <a:srgbClr val="FFCC66"/>
                </a:solidFill>
                <a:latin typeface="Calibri" charset="0"/>
              </a:defRPr>
            </a:lvl1pPr>
          </a:lstStyle>
          <a:p>
            <a:pPr eaLnBrk="0" fontAlgn="base" hangingPunct="0">
              <a:spcBef>
                <a:spcPct val="0"/>
              </a:spcBef>
              <a:spcAft>
                <a:spcPct val="0"/>
              </a:spcAft>
            </a:pPr>
            <a:fld id="{40B275DB-54C9-1941-9DFD-07ED6F09502B}" type="slidenum">
              <a:rPr lang="el-GR" altLang="el-GR"/>
              <a:pPr eaLnBrk="0" fontAlgn="base" hangingPunct="0">
                <a:spcBef>
                  <a:spcPct val="0"/>
                </a:spcBef>
                <a:spcAft>
                  <a:spcPct val="0"/>
                </a:spcAft>
              </a:pPr>
              <a:t>‹#›</a:t>
            </a:fld>
            <a:endParaRPr lang="el-GR" altLang="el-GR"/>
          </a:p>
        </p:txBody>
      </p:sp>
    </p:spTree>
    <p:extLst>
      <p:ext uri="{BB962C8B-B14F-4D97-AF65-F5344CB8AC3E}">
        <p14:creationId xmlns:p14="http://schemas.microsoft.com/office/powerpoint/2010/main" val="8070803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ftr="0" dt="0"/>
  <p:txStyles>
    <p:titleStyle>
      <a:lvl1pPr algn="l" rtl="0" eaLnBrk="0" fontAlgn="base" hangingPunct="0">
        <a:spcBef>
          <a:spcPct val="0"/>
        </a:spcBef>
        <a:spcAft>
          <a:spcPct val="0"/>
        </a:spcAft>
        <a:defRPr sz="20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Calibri" charset="0"/>
        </a:defRPr>
      </a:lvl2pPr>
      <a:lvl3pPr algn="l" rtl="0" eaLnBrk="0" fontAlgn="base" hangingPunct="0">
        <a:spcBef>
          <a:spcPct val="0"/>
        </a:spcBef>
        <a:spcAft>
          <a:spcPct val="0"/>
        </a:spcAft>
        <a:defRPr sz="2800" b="1">
          <a:solidFill>
            <a:srgbClr val="003399"/>
          </a:solidFill>
          <a:latin typeface="Calibri" charset="0"/>
        </a:defRPr>
      </a:lvl3pPr>
      <a:lvl4pPr algn="l" rtl="0" eaLnBrk="0" fontAlgn="base" hangingPunct="0">
        <a:spcBef>
          <a:spcPct val="0"/>
        </a:spcBef>
        <a:spcAft>
          <a:spcPct val="0"/>
        </a:spcAft>
        <a:defRPr sz="2800" b="1">
          <a:solidFill>
            <a:srgbClr val="003399"/>
          </a:solidFill>
          <a:latin typeface="Calibri" charset="0"/>
        </a:defRPr>
      </a:lvl4pPr>
      <a:lvl5pPr algn="l" rtl="0" eaLnBrk="0" fontAlgn="base" hangingPunct="0">
        <a:spcBef>
          <a:spcPct val="0"/>
        </a:spcBef>
        <a:spcAft>
          <a:spcPct val="0"/>
        </a:spcAft>
        <a:defRPr sz="2800" b="1">
          <a:solidFill>
            <a:srgbClr val="003399"/>
          </a:solidFill>
          <a:latin typeface="Calibri" charset="0"/>
        </a:defRPr>
      </a:lvl5pPr>
      <a:lvl6pPr marL="457200" algn="ctr" rtl="0" eaLnBrk="0" fontAlgn="base" hangingPunct="0">
        <a:spcBef>
          <a:spcPct val="0"/>
        </a:spcBef>
        <a:spcAft>
          <a:spcPct val="0"/>
        </a:spcAft>
        <a:defRPr sz="3600">
          <a:solidFill>
            <a:srgbClr val="003399"/>
          </a:solidFill>
          <a:latin typeface="Times New Roman" pitchFamily="18" charset="0"/>
        </a:defRPr>
      </a:lvl6pPr>
      <a:lvl7pPr marL="914400" algn="ctr" rtl="0" eaLnBrk="0" fontAlgn="base" hangingPunct="0">
        <a:spcBef>
          <a:spcPct val="0"/>
        </a:spcBef>
        <a:spcAft>
          <a:spcPct val="0"/>
        </a:spcAft>
        <a:defRPr sz="3600">
          <a:solidFill>
            <a:srgbClr val="003399"/>
          </a:solidFill>
          <a:latin typeface="Times New Roman" pitchFamily="18" charset="0"/>
        </a:defRPr>
      </a:lvl7pPr>
      <a:lvl8pPr marL="1371600" algn="ctr" rtl="0" eaLnBrk="0" fontAlgn="base" hangingPunct="0">
        <a:spcBef>
          <a:spcPct val="0"/>
        </a:spcBef>
        <a:spcAft>
          <a:spcPct val="0"/>
        </a:spcAft>
        <a:defRPr sz="3600">
          <a:solidFill>
            <a:srgbClr val="003399"/>
          </a:solidFill>
          <a:latin typeface="Times New Roman" pitchFamily="18" charset="0"/>
        </a:defRPr>
      </a:lvl8pPr>
      <a:lvl9pPr marL="1828800" algn="ctr" rtl="0" eaLnBrk="0" fontAlgn="base" hangingPunct="0">
        <a:spcBef>
          <a:spcPct val="0"/>
        </a:spcBef>
        <a:spcAft>
          <a:spcPct val="0"/>
        </a:spcAft>
        <a:defRPr sz="3600">
          <a:solidFill>
            <a:srgbClr val="003399"/>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268413"/>
            <a:ext cx="7772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0" name="Rectangle 6"/>
          <p:cNvSpPr>
            <a:spLocks noGrp="1" noChangeArrowheads="1"/>
          </p:cNvSpPr>
          <p:nvPr>
            <p:ph type="sldNum" sz="quarter" idx="4"/>
          </p:nvPr>
        </p:nvSpPr>
        <p:spPr bwMode="auto">
          <a:xfrm>
            <a:off x="7204075" y="6481763"/>
            <a:ext cx="1905000" cy="349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0">
                <a:solidFill>
                  <a:srgbClr val="FFCC66"/>
                </a:solidFill>
                <a:latin typeface="Calibri" charset="0"/>
              </a:defRPr>
            </a:lvl1pPr>
          </a:lstStyle>
          <a:p>
            <a:pPr eaLnBrk="0" fontAlgn="base" hangingPunct="0">
              <a:spcBef>
                <a:spcPct val="0"/>
              </a:spcBef>
              <a:spcAft>
                <a:spcPct val="0"/>
              </a:spcAft>
            </a:pPr>
            <a:fld id="{40B275DB-54C9-1941-9DFD-07ED6F09502B}" type="slidenum">
              <a:rPr lang="el-GR" altLang="el-GR"/>
              <a:pPr eaLnBrk="0" fontAlgn="base" hangingPunct="0">
                <a:spcBef>
                  <a:spcPct val="0"/>
                </a:spcBef>
                <a:spcAft>
                  <a:spcPct val="0"/>
                </a:spcAft>
              </a:pPr>
              <a:t>‹#›</a:t>
            </a:fld>
            <a:endParaRPr lang="el-GR" altLang="el-GR"/>
          </a:p>
        </p:txBody>
      </p:sp>
    </p:spTree>
    <p:extLst>
      <p:ext uri="{BB962C8B-B14F-4D97-AF65-F5344CB8AC3E}">
        <p14:creationId xmlns:p14="http://schemas.microsoft.com/office/powerpoint/2010/main" val="413750708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hf hdr="0" ftr="0" dt="0"/>
  <p:txStyles>
    <p:titleStyle>
      <a:lvl1pPr algn="l" rtl="0" eaLnBrk="0" fontAlgn="base" hangingPunct="0">
        <a:spcBef>
          <a:spcPct val="0"/>
        </a:spcBef>
        <a:spcAft>
          <a:spcPct val="0"/>
        </a:spcAft>
        <a:defRPr sz="20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Calibri" charset="0"/>
        </a:defRPr>
      </a:lvl2pPr>
      <a:lvl3pPr algn="l" rtl="0" eaLnBrk="0" fontAlgn="base" hangingPunct="0">
        <a:spcBef>
          <a:spcPct val="0"/>
        </a:spcBef>
        <a:spcAft>
          <a:spcPct val="0"/>
        </a:spcAft>
        <a:defRPr sz="2800" b="1">
          <a:solidFill>
            <a:srgbClr val="003399"/>
          </a:solidFill>
          <a:latin typeface="Calibri" charset="0"/>
        </a:defRPr>
      </a:lvl3pPr>
      <a:lvl4pPr algn="l" rtl="0" eaLnBrk="0" fontAlgn="base" hangingPunct="0">
        <a:spcBef>
          <a:spcPct val="0"/>
        </a:spcBef>
        <a:spcAft>
          <a:spcPct val="0"/>
        </a:spcAft>
        <a:defRPr sz="2800" b="1">
          <a:solidFill>
            <a:srgbClr val="003399"/>
          </a:solidFill>
          <a:latin typeface="Calibri" charset="0"/>
        </a:defRPr>
      </a:lvl4pPr>
      <a:lvl5pPr algn="l" rtl="0" eaLnBrk="0" fontAlgn="base" hangingPunct="0">
        <a:spcBef>
          <a:spcPct val="0"/>
        </a:spcBef>
        <a:spcAft>
          <a:spcPct val="0"/>
        </a:spcAft>
        <a:defRPr sz="2800" b="1">
          <a:solidFill>
            <a:srgbClr val="003399"/>
          </a:solidFill>
          <a:latin typeface="Calibri" charset="0"/>
        </a:defRPr>
      </a:lvl5pPr>
      <a:lvl6pPr marL="457200" algn="ctr" rtl="0" eaLnBrk="0" fontAlgn="base" hangingPunct="0">
        <a:spcBef>
          <a:spcPct val="0"/>
        </a:spcBef>
        <a:spcAft>
          <a:spcPct val="0"/>
        </a:spcAft>
        <a:defRPr sz="3600">
          <a:solidFill>
            <a:srgbClr val="003399"/>
          </a:solidFill>
          <a:latin typeface="Times New Roman" pitchFamily="18" charset="0"/>
        </a:defRPr>
      </a:lvl6pPr>
      <a:lvl7pPr marL="914400" algn="ctr" rtl="0" eaLnBrk="0" fontAlgn="base" hangingPunct="0">
        <a:spcBef>
          <a:spcPct val="0"/>
        </a:spcBef>
        <a:spcAft>
          <a:spcPct val="0"/>
        </a:spcAft>
        <a:defRPr sz="3600">
          <a:solidFill>
            <a:srgbClr val="003399"/>
          </a:solidFill>
          <a:latin typeface="Times New Roman" pitchFamily="18" charset="0"/>
        </a:defRPr>
      </a:lvl7pPr>
      <a:lvl8pPr marL="1371600" algn="ctr" rtl="0" eaLnBrk="0" fontAlgn="base" hangingPunct="0">
        <a:spcBef>
          <a:spcPct val="0"/>
        </a:spcBef>
        <a:spcAft>
          <a:spcPct val="0"/>
        </a:spcAft>
        <a:defRPr sz="3600">
          <a:solidFill>
            <a:srgbClr val="003399"/>
          </a:solidFill>
          <a:latin typeface="Times New Roman" pitchFamily="18" charset="0"/>
        </a:defRPr>
      </a:lvl8pPr>
      <a:lvl9pPr marL="1828800" algn="ctr" rtl="0" eaLnBrk="0" fontAlgn="base" hangingPunct="0">
        <a:spcBef>
          <a:spcPct val="0"/>
        </a:spcBef>
        <a:spcAft>
          <a:spcPct val="0"/>
        </a:spcAft>
        <a:defRPr sz="3600">
          <a:solidFill>
            <a:srgbClr val="003399"/>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268413"/>
            <a:ext cx="7772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0" name="Rectangle 6"/>
          <p:cNvSpPr>
            <a:spLocks noGrp="1" noChangeArrowheads="1"/>
          </p:cNvSpPr>
          <p:nvPr>
            <p:ph type="sldNum" sz="quarter" idx="4"/>
          </p:nvPr>
        </p:nvSpPr>
        <p:spPr bwMode="auto">
          <a:xfrm>
            <a:off x="7204075" y="6481763"/>
            <a:ext cx="1905000" cy="349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0">
                <a:solidFill>
                  <a:srgbClr val="FFCC66"/>
                </a:solidFill>
                <a:latin typeface="Calibri" charset="0"/>
              </a:defRPr>
            </a:lvl1pPr>
          </a:lstStyle>
          <a:p>
            <a:pPr eaLnBrk="0" fontAlgn="base" hangingPunct="0">
              <a:spcBef>
                <a:spcPct val="0"/>
              </a:spcBef>
              <a:spcAft>
                <a:spcPct val="0"/>
              </a:spcAft>
            </a:pPr>
            <a:fld id="{40B275DB-54C9-1941-9DFD-07ED6F09502B}" type="slidenum">
              <a:rPr lang="el-GR" altLang="el-GR"/>
              <a:pPr eaLnBrk="0" fontAlgn="base" hangingPunct="0">
                <a:spcBef>
                  <a:spcPct val="0"/>
                </a:spcBef>
                <a:spcAft>
                  <a:spcPct val="0"/>
                </a:spcAft>
              </a:pPr>
              <a:t>‹#›</a:t>
            </a:fld>
            <a:endParaRPr lang="el-GR" altLang="el-GR"/>
          </a:p>
        </p:txBody>
      </p:sp>
    </p:spTree>
    <p:extLst>
      <p:ext uri="{BB962C8B-B14F-4D97-AF65-F5344CB8AC3E}">
        <p14:creationId xmlns:p14="http://schemas.microsoft.com/office/powerpoint/2010/main" val="35446230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Lst>
  <p:hf hdr="0" ftr="0" dt="0"/>
  <p:txStyles>
    <p:titleStyle>
      <a:lvl1pPr algn="l" rtl="0" eaLnBrk="0" fontAlgn="base" hangingPunct="0">
        <a:spcBef>
          <a:spcPct val="0"/>
        </a:spcBef>
        <a:spcAft>
          <a:spcPct val="0"/>
        </a:spcAft>
        <a:defRPr sz="20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Calibri" charset="0"/>
        </a:defRPr>
      </a:lvl2pPr>
      <a:lvl3pPr algn="l" rtl="0" eaLnBrk="0" fontAlgn="base" hangingPunct="0">
        <a:spcBef>
          <a:spcPct val="0"/>
        </a:spcBef>
        <a:spcAft>
          <a:spcPct val="0"/>
        </a:spcAft>
        <a:defRPr sz="2800" b="1">
          <a:solidFill>
            <a:srgbClr val="003399"/>
          </a:solidFill>
          <a:latin typeface="Calibri" charset="0"/>
        </a:defRPr>
      </a:lvl3pPr>
      <a:lvl4pPr algn="l" rtl="0" eaLnBrk="0" fontAlgn="base" hangingPunct="0">
        <a:spcBef>
          <a:spcPct val="0"/>
        </a:spcBef>
        <a:spcAft>
          <a:spcPct val="0"/>
        </a:spcAft>
        <a:defRPr sz="2800" b="1">
          <a:solidFill>
            <a:srgbClr val="003399"/>
          </a:solidFill>
          <a:latin typeface="Calibri" charset="0"/>
        </a:defRPr>
      </a:lvl4pPr>
      <a:lvl5pPr algn="l" rtl="0" eaLnBrk="0" fontAlgn="base" hangingPunct="0">
        <a:spcBef>
          <a:spcPct val="0"/>
        </a:spcBef>
        <a:spcAft>
          <a:spcPct val="0"/>
        </a:spcAft>
        <a:defRPr sz="2800" b="1">
          <a:solidFill>
            <a:srgbClr val="003399"/>
          </a:solidFill>
          <a:latin typeface="Calibri" charset="0"/>
        </a:defRPr>
      </a:lvl5pPr>
      <a:lvl6pPr marL="457200" algn="ctr" rtl="0" eaLnBrk="0" fontAlgn="base" hangingPunct="0">
        <a:spcBef>
          <a:spcPct val="0"/>
        </a:spcBef>
        <a:spcAft>
          <a:spcPct val="0"/>
        </a:spcAft>
        <a:defRPr sz="3600">
          <a:solidFill>
            <a:srgbClr val="003399"/>
          </a:solidFill>
          <a:latin typeface="Times New Roman" pitchFamily="18" charset="0"/>
        </a:defRPr>
      </a:lvl6pPr>
      <a:lvl7pPr marL="914400" algn="ctr" rtl="0" eaLnBrk="0" fontAlgn="base" hangingPunct="0">
        <a:spcBef>
          <a:spcPct val="0"/>
        </a:spcBef>
        <a:spcAft>
          <a:spcPct val="0"/>
        </a:spcAft>
        <a:defRPr sz="3600">
          <a:solidFill>
            <a:srgbClr val="003399"/>
          </a:solidFill>
          <a:latin typeface="Times New Roman" pitchFamily="18" charset="0"/>
        </a:defRPr>
      </a:lvl7pPr>
      <a:lvl8pPr marL="1371600" algn="ctr" rtl="0" eaLnBrk="0" fontAlgn="base" hangingPunct="0">
        <a:spcBef>
          <a:spcPct val="0"/>
        </a:spcBef>
        <a:spcAft>
          <a:spcPct val="0"/>
        </a:spcAft>
        <a:defRPr sz="3600">
          <a:solidFill>
            <a:srgbClr val="003399"/>
          </a:solidFill>
          <a:latin typeface="Times New Roman" pitchFamily="18" charset="0"/>
        </a:defRPr>
      </a:lvl8pPr>
      <a:lvl9pPr marL="1828800" algn="ctr" rtl="0" eaLnBrk="0" fontAlgn="base" hangingPunct="0">
        <a:spcBef>
          <a:spcPct val="0"/>
        </a:spcBef>
        <a:spcAft>
          <a:spcPct val="0"/>
        </a:spcAft>
        <a:defRPr sz="3600">
          <a:solidFill>
            <a:srgbClr val="003399"/>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268413"/>
            <a:ext cx="77724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0" name="Rectangle 6"/>
          <p:cNvSpPr>
            <a:spLocks noGrp="1" noChangeArrowheads="1"/>
          </p:cNvSpPr>
          <p:nvPr>
            <p:ph type="sldNum" sz="quarter" idx="4"/>
          </p:nvPr>
        </p:nvSpPr>
        <p:spPr bwMode="auto">
          <a:xfrm>
            <a:off x="7204075" y="6481763"/>
            <a:ext cx="1905000" cy="349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0">
                <a:solidFill>
                  <a:srgbClr val="FFCC66"/>
                </a:solidFill>
                <a:latin typeface="Calibri" charset="0"/>
              </a:defRPr>
            </a:lvl1pPr>
          </a:lstStyle>
          <a:p>
            <a:pPr eaLnBrk="0" fontAlgn="base" hangingPunct="0">
              <a:spcBef>
                <a:spcPct val="0"/>
              </a:spcBef>
              <a:spcAft>
                <a:spcPct val="0"/>
              </a:spcAft>
            </a:pPr>
            <a:fld id="{40B275DB-54C9-1941-9DFD-07ED6F09502B}" type="slidenum">
              <a:rPr lang="el-GR" altLang="el-GR"/>
              <a:pPr eaLnBrk="0" fontAlgn="base" hangingPunct="0">
                <a:spcBef>
                  <a:spcPct val="0"/>
                </a:spcBef>
                <a:spcAft>
                  <a:spcPct val="0"/>
                </a:spcAft>
              </a:pPr>
              <a:t>‹#›</a:t>
            </a:fld>
            <a:endParaRPr lang="el-GR" altLang="el-GR"/>
          </a:p>
        </p:txBody>
      </p:sp>
    </p:spTree>
    <p:extLst>
      <p:ext uri="{BB962C8B-B14F-4D97-AF65-F5344CB8AC3E}">
        <p14:creationId xmlns:p14="http://schemas.microsoft.com/office/powerpoint/2010/main" val="228087523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Lst>
  <p:hf hdr="0" ftr="0" dt="0"/>
  <p:txStyles>
    <p:titleStyle>
      <a:lvl1pPr algn="l" rtl="0" eaLnBrk="0" fontAlgn="base" hangingPunct="0">
        <a:spcBef>
          <a:spcPct val="0"/>
        </a:spcBef>
        <a:spcAft>
          <a:spcPct val="0"/>
        </a:spcAft>
        <a:defRPr sz="20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Calibri" charset="0"/>
        </a:defRPr>
      </a:lvl2pPr>
      <a:lvl3pPr algn="l" rtl="0" eaLnBrk="0" fontAlgn="base" hangingPunct="0">
        <a:spcBef>
          <a:spcPct val="0"/>
        </a:spcBef>
        <a:spcAft>
          <a:spcPct val="0"/>
        </a:spcAft>
        <a:defRPr sz="2800" b="1">
          <a:solidFill>
            <a:srgbClr val="003399"/>
          </a:solidFill>
          <a:latin typeface="Calibri" charset="0"/>
        </a:defRPr>
      </a:lvl3pPr>
      <a:lvl4pPr algn="l" rtl="0" eaLnBrk="0" fontAlgn="base" hangingPunct="0">
        <a:spcBef>
          <a:spcPct val="0"/>
        </a:spcBef>
        <a:spcAft>
          <a:spcPct val="0"/>
        </a:spcAft>
        <a:defRPr sz="2800" b="1">
          <a:solidFill>
            <a:srgbClr val="003399"/>
          </a:solidFill>
          <a:latin typeface="Calibri" charset="0"/>
        </a:defRPr>
      </a:lvl4pPr>
      <a:lvl5pPr algn="l" rtl="0" eaLnBrk="0" fontAlgn="base" hangingPunct="0">
        <a:spcBef>
          <a:spcPct val="0"/>
        </a:spcBef>
        <a:spcAft>
          <a:spcPct val="0"/>
        </a:spcAft>
        <a:defRPr sz="2800" b="1">
          <a:solidFill>
            <a:srgbClr val="003399"/>
          </a:solidFill>
          <a:latin typeface="Calibri" charset="0"/>
        </a:defRPr>
      </a:lvl5pPr>
      <a:lvl6pPr marL="457200" algn="ctr" rtl="0" eaLnBrk="0" fontAlgn="base" hangingPunct="0">
        <a:spcBef>
          <a:spcPct val="0"/>
        </a:spcBef>
        <a:spcAft>
          <a:spcPct val="0"/>
        </a:spcAft>
        <a:defRPr sz="3600">
          <a:solidFill>
            <a:srgbClr val="003399"/>
          </a:solidFill>
          <a:latin typeface="Times New Roman" pitchFamily="18" charset="0"/>
        </a:defRPr>
      </a:lvl6pPr>
      <a:lvl7pPr marL="914400" algn="ctr" rtl="0" eaLnBrk="0" fontAlgn="base" hangingPunct="0">
        <a:spcBef>
          <a:spcPct val="0"/>
        </a:spcBef>
        <a:spcAft>
          <a:spcPct val="0"/>
        </a:spcAft>
        <a:defRPr sz="3600">
          <a:solidFill>
            <a:srgbClr val="003399"/>
          </a:solidFill>
          <a:latin typeface="Times New Roman" pitchFamily="18" charset="0"/>
        </a:defRPr>
      </a:lvl7pPr>
      <a:lvl8pPr marL="1371600" algn="ctr" rtl="0" eaLnBrk="0" fontAlgn="base" hangingPunct="0">
        <a:spcBef>
          <a:spcPct val="0"/>
        </a:spcBef>
        <a:spcAft>
          <a:spcPct val="0"/>
        </a:spcAft>
        <a:defRPr sz="3600">
          <a:solidFill>
            <a:srgbClr val="003399"/>
          </a:solidFill>
          <a:latin typeface="Times New Roman" pitchFamily="18" charset="0"/>
        </a:defRPr>
      </a:lvl8pPr>
      <a:lvl9pPr marL="1828800" algn="ctr" rtl="0" eaLnBrk="0" fontAlgn="base" hangingPunct="0">
        <a:spcBef>
          <a:spcPct val="0"/>
        </a:spcBef>
        <a:spcAft>
          <a:spcPct val="0"/>
        </a:spcAft>
        <a:defRPr sz="3600">
          <a:solidFill>
            <a:srgbClr val="003399"/>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0"/>
            <a:ext cx="5257800" cy="1447800"/>
          </a:xfrm>
        </p:spPr>
        <p:txBody>
          <a:bodyPr>
            <a:normAutofit/>
          </a:bodyPr>
          <a:lstStyle/>
          <a:p>
            <a:r>
              <a:rPr lang="en-US" sz="2800" b="1" dirty="0" smtClean="0">
                <a:solidFill>
                  <a:srgbClr val="002060"/>
                </a:solidFill>
                <a:effectLst>
                  <a:outerShdw blurRad="38100" dist="38100" dir="2700000" algn="tl">
                    <a:srgbClr val="000000">
                      <a:alpha val="43137"/>
                    </a:srgbClr>
                  </a:outerShdw>
                </a:effectLst>
                <a:latin typeface="+mn-lt"/>
              </a:rPr>
              <a:t>Sustainable Finance </a:t>
            </a:r>
            <a:br>
              <a:rPr lang="en-US" sz="2800" b="1" dirty="0" smtClean="0">
                <a:solidFill>
                  <a:srgbClr val="002060"/>
                </a:solidFill>
                <a:effectLst>
                  <a:outerShdw blurRad="38100" dist="38100" dir="2700000" algn="tl">
                    <a:srgbClr val="000000">
                      <a:alpha val="43137"/>
                    </a:srgbClr>
                  </a:outerShdw>
                </a:effectLst>
                <a:latin typeface="+mn-lt"/>
              </a:rPr>
            </a:br>
            <a:r>
              <a:rPr lang="en-US" sz="2800" b="1" dirty="0" smtClean="0">
                <a:solidFill>
                  <a:srgbClr val="002060"/>
                </a:solidFill>
                <a:effectLst>
                  <a:outerShdw blurRad="38100" dist="38100" dir="2700000" algn="tl">
                    <a:srgbClr val="000000">
                      <a:alpha val="43137"/>
                    </a:srgbClr>
                  </a:outerShdw>
                </a:effectLst>
                <a:latin typeface="+mn-lt"/>
              </a:rPr>
              <a:t>The balance between effectiveness and safety</a:t>
            </a:r>
            <a:endParaRPr lang="el-GR"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4165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97409"/>
            <a:ext cx="7772400" cy="587375"/>
          </a:xfrm>
        </p:spPr>
        <p:txBody>
          <a:bodyPr/>
          <a:lstStyle/>
          <a:p>
            <a:pPr algn="ctr"/>
            <a:r>
              <a:rPr lang="en-US" dirty="0">
                <a:solidFill>
                  <a:srgbClr val="002060"/>
                </a:solidFill>
                <a:effectLst>
                  <a:outerShdw blurRad="38100" dist="38100" dir="2700000" algn="tl">
                    <a:srgbClr val="000000">
                      <a:alpha val="43137"/>
                    </a:srgbClr>
                  </a:outerShdw>
                </a:effectLst>
              </a:rPr>
              <a:t>Key trends in 2018</a:t>
            </a:r>
            <a:endParaRPr lang="el-GR" dirty="0">
              <a:solidFill>
                <a:srgbClr val="002060"/>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2586678"/>
              </p:ext>
            </p:extLst>
          </p:nvPr>
        </p:nvGraphicFramePr>
        <p:xfrm>
          <a:off x="685800" y="1700808"/>
          <a:ext cx="777240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p:cNvCxnSpPr/>
          <p:nvPr/>
        </p:nvCxnSpPr>
        <p:spPr>
          <a:xfrm>
            <a:off x="609600" y="1426001"/>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92930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980728"/>
            <a:ext cx="7774632" cy="504056"/>
          </a:xfrm>
        </p:spPr>
        <p:txBody>
          <a:bodyPr/>
          <a:lstStyle/>
          <a:p>
            <a:pPr algn="ctr"/>
            <a:r>
              <a:rPr lang="en-US" dirty="0">
                <a:solidFill>
                  <a:srgbClr val="002060"/>
                </a:solidFill>
                <a:effectLst>
                  <a:outerShdw blurRad="38100" dist="38100" dir="2700000" algn="tl">
                    <a:srgbClr val="000000">
                      <a:alpha val="43137"/>
                    </a:srgbClr>
                  </a:outerShdw>
                </a:effectLst>
                <a:latin typeface="+mn-lt"/>
              </a:rPr>
              <a:t>Corporate governance aligns with EU </a:t>
            </a:r>
            <a:r>
              <a:rPr lang="en-US" dirty="0" smtClean="0">
                <a:solidFill>
                  <a:srgbClr val="002060"/>
                </a:solidFill>
                <a:effectLst>
                  <a:outerShdw blurRad="38100" dist="38100" dir="2700000" algn="tl">
                    <a:srgbClr val="000000">
                      <a:alpha val="43137"/>
                    </a:srgbClr>
                  </a:outerShdw>
                </a:effectLst>
                <a:latin typeface="+mn-lt"/>
              </a:rPr>
              <a:t>Directives </a:t>
            </a:r>
            <a:endParaRPr lang="el-GR" dirty="0">
              <a:solidFill>
                <a:srgbClr val="00206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sz="half" idx="2"/>
          </p:nvPr>
        </p:nvSpPr>
        <p:spPr>
          <a:xfrm>
            <a:off x="685800" y="1832297"/>
            <a:ext cx="3814192" cy="4333007"/>
          </a:xfrm>
        </p:spPr>
        <p:txBody>
          <a:bodyPr/>
          <a:lstStyle/>
          <a:p>
            <a:pPr marL="177800" indent="-177800" algn="just">
              <a:buClr>
                <a:srgbClr val="002060"/>
              </a:buClr>
            </a:pPr>
            <a:r>
              <a:rPr lang="en-US" sz="1200" dirty="0">
                <a:solidFill>
                  <a:srgbClr val="002060"/>
                </a:solidFill>
              </a:rPr>
              <a:t>Corporate governance rules were established, at European level, by Directive 2013/36/EU (CRD IV), which was transposed in Greek law with Law 4261/2014</a:t>
            </a:r>
          </a:p>
          <a:p>
            <a:pPr marL="177800" indent="-177800" algn="just">
              <a:buClr>
                <a:srgbClr val="002060"/>
              </a:buClr>
            </a:pPr>
            <a:r>
              <a:rPr lang="en-GB" sz="1200" dirty="0">
                <a:solidFill>
                  <a:srgbClr val="002060"/>
                </a:solidFill>
              </a:rPr>
              <a:t>According to the new requirements, Greek credit institutions proceeded in significant changes concerning the composition of their boards as, among other:</a:t>
            </a:r>
          </a:p>
          <a:p>
            <a:pPr marL="361950" lvl="1" indent="-180975" algn="just">
              <a:spcBef>
                <a:spcPts val="600"/>
              </a:spcBef>
              <a:buClr>
                <a:srgbClr val="002060"/>
              </a:buClr>
            </a:pPr>
            <a:r>
              <a:rPr lang="en-GB" sz="1000" dirty="0">
                <a:solidFill>
                  <a:srgbClr val="002060"/>
                </a:solidFill>
              </a:rPr>
              <a:t>all t</a:t>
            </a:r>
            <a:r>
              <a:rPr lang="en-US" sz="1000" dirty="0">
                <a:solidFill>
                  <a:srgbClr val="002060"/>
                </a:solidFill>
              </a:rPr>
              <a:t>he members of the boards of directors must have at least 10 years of experience at senior managerial level in the areas of banking, audit, risk management or distressed asset management</a:t>
            </a:r>
          </a:p>
          <a:p>
            <a:pPr marL="361950" lvl="1" indent="-180975" algn="just">
              <a:spcBef>
                <a:spcPts val="600"/>
              </a:spcBef>
              <a:buClr>
                <a:srgbClr val="002060"/>
              </a:buClr>
            </a:pPr>
            <a:r>
              <a:rPr lang="en-US" sz="1000" dirty="0">
                <a:solidFill>
                  <a:srgbClr val="002060"/>
                </a:solidFill>
              </a:rPr>
              <a:t>the non-executive members must, additionally to the above, have been at least 3 years as a board member of a bank or of a company of the financial sector or of an international financial institution</a:t>
            </a:r>
          </a:p>
          <a:p>
            <a:pPr marL="361950" lvl="1" indent="-180975" algn="just">
              <a:spcBef>
                <a:spcPts val="600"/>
              </a:spcBef>
              <a:buClr>
                <a:srgbClr val="002060"/>
              </a:buClr>
            </a:pPr>
            <a:r>
              <a:rPr lang="en-US" sz="1000" dirty="0">
                <a:solidFill>
                  <a:srgbClr val="002060"/>
                </a:solidFill>
              </a:rPr>
              <a:t>independent non-executive members -at least 3- must have adequate knowledge and international experience of at least 15 years in relevant banking institutions of which at least 3 years' experience on a board of an international banking group not operating on the Greek market. These experts should have no affiliation over the previous ten years with credit institutions operating in Greece</a:t>
            </a:r>
          </a:p>
        </p:txBody>
      </p:sp>
      <p:sp>
        <p:nvSpPr>
          <p:cNvPr id="10" name="Content Placeholder 9"/>
          <p:cNvSpPr>
            <a:spLocks noGrp="1"/>
          </p:cNvSpPr>
          <p:nvPr>
            <p:ph sz="quarter" idx="4"/>
          </p:nvPr>
        </p:nvSpPr>
        <p:spPr>
          <a:xfrm>
            <a:off x="4644009" y="1832297"/>
            <a:ext cx="3816424" cy="4333007"/>
          </a:xfrm>
        </p:spPr>
        <p:txBody>
          <a:bodyPr/>
          <a:lstStyle/>
          <a:p>
            <a:pPr marL="180975" indent="-180975" algn="just">
              <a:spcBef>
                <a:spcPts val="600"/>
              </a:spcBef>
              <a:buClr>
                <a:srgbClr val="002060"/>
              </a:buClr>
            </a:pPr>
            <a:r>
              <a:rPr lang="en-US" sz="1200" dirty="0">
                <a:solidFill>
                  <a:srgbClr val="002060"/>
                </a:solidFill>
              </a:rPr>
              <a:t>Greek banks committed to implement restructuring plans. The restructuring plans are commitments to the EC and DG Comp following extensive use of State aid.</a:t>
            </a:r>
          </a:p>
          <a:p>
            <a:pPr marL="180975" indent="-180975" algn="just">
              <a:spcBef>
                <a:spcPts val="600"/>
              </a:spcBef>
              <a:buClr>
                <a:srgbClr val="002060"/>
              </a:buClr>
            </a:pPr>
            <a:r>
              <a:rPr lang="en-US" sz="1200" dirty="0">
                <a:solidFill>
                  <a:srgbClr val="002060"/>
                </a:solidFill>
              </a:rPr>
              <a:t>Basic commitments:</a:t>
            </a:r>
          </a:p>
          <a:p>
            <a:pPr marL="361950" lvl="1" indent="-180975" algn="just">
              <a:spcBef>
                <a:spcPts val="600"/>
              </a:spcBef>
              <a:buClr>
                <a:srgbClr val="002060"/>
              </a:buClr>
              <a:tabLst>
                <a:tab pos="542925" algn="l"/>
              </a:tabLst>
            </a:pPr>
            <a:r>
              <a:rPr lang="en-US" sz="1000" dirty="0">
                <a:solidFill>
                  <a:srgbClr val="002060"/>
                </a:solidFill>
              </a:rPr>
              <a:t>Reduce exposure to domestic non-core business’</a:t>
            </a:r>
          </a:p>
          <a:p>
            <a:pPr marL="361950" lvl="1" indent="-180975" algn="just">
              <a:spcBef>
                <a:spcPts val="600"/>
              </a:spcBef>
              <a:buClr>
                <a:srgbClr val="002060"/>
              </a:buClr>
              <a:tabLst>
                <a:tab pos="542925" algn="l"/>
              </a:tabLst>
            </a:pPr>
            <a:r>
              <a:rPr lang="en-US" sz="1000" dirty="0">
                <a:solidFill>
                  <a:srgbClr val="002060"/>
                </a:solidFill>
              </a:rPr>
              <a:t>Reduce exposure to non-Greek business’</a:t>
            </a:r>
          </a:p>
          <a:p>
            <a:pPr marL="446088" lvl="2" indent="-84138" algn="just">
              <a:spcBef>
                <a:spcPts val="600"/>
              </a:spcBef>
              <a:buClr>
                <a:srgbClr val="002060"/>
              </a:buClr>
            </a:pPr>
            <a:r>
              <a:rPr lang="en-US" sz="900" dirty="0">
                <a:solidFill>
                  <a:srgbClr val="002060"/>
                </a:solidFill>
              </a:rPr>
              <a:t>Divestments from the SEE and other regions</a:t>
            </a:r>
          </a:p>
          <a:p>
            <a:pPr marL="446088" lvl="2" indent="-84138" algn="just">
              <a:spcBef>
                <a:spcPts val="600"/>
              </a:spcBef>
              <a:buClr>
                <a:srgbClr val="002060"/>
              </a:buClr>
            </a:pPr>
            <a:r>
              <a:rPr lang="en-US" sz="900" dirty="0">
                <a:solidFill>
                  <a:srgbClr val="002060"/>
                </a:solidFill>
              </a:rPr>
              <a:t>Limit the capital support to remaining activities</a:t>
            </a:r>
          </a:p>
          <a:p>
            <a:pPr marL="361950" lvl="1" indent="-180975" algn="just">
              <a:spcBef>
                <a:spcPts val="600"/>
              </a:spcBef>
              <a:buClr>
                <a:srgbClr val="002060"/>
              </a:buClr>
            </a:pPr>
            <a:r>
              <a:rPr lang="en-US" sz="1000" dirty="0">
                <a:solidFill>
                  <a:srgbClr val="002060"/>
                </a:solidFill>
              </a:rPr>
              <a:t>Scaling down of investment portfolios</a:t>
            </a:r>
          </a:p>
          <a:p>
            <a:pPr marL="361950" lvl="1" indent="-180975" algn="just">
              <a:spcBef>
                <a:spcPts val="600"/>
              </a:spcBef>
              <a:buClr>
                <a:srgbClr val="002060"/>
              </a:buClr>
            </a:pPr>
            <a:r>
              <a:rPr lang="en-US" sz="1000" dirty="0">
                <a:solidFill>
                  <a:srgbClr val="002060"/>
                </a:solidFill>
              </a:rPr>
              <a:t>Reduce operating expenses</a:t>
            </a:r>
          </a:p>
          <a:p>
            <a:pPr marL="361950" lvl="1" indent="-180975" algn="just">
              <a:spcBef>
                <a:spcPts val="600"/>
              </a:spcBef>
              <a:buClr>
                <a:srgbClr val="002060"/>
              </a:buClr>
            </a:pPr>
            <a:r>
              <a:rPr lang="en-US" sz="1000" dirty="0">
                <a:solidFill>
                  <a:srgbClr val="002060"/>
                </a:solidFill>
              </a:rPr>
              <a:t>Downsizing of personnel and branch network</a:t>
            </a:r>
          </a:p>
          <a:p>
            <a:pPr marL="361950" lvl="1" indent="-180975" algn="just">
              <a:spcBef>
                <a:spcPts val="600"/>
              </a:spcBef>
              <a:buClr>
                <a:srgbClr val="002060"/>
              </a:buClr>
            </a:pPr>
            <a:r>
              <a:rPr lang="en-US" sz="1000" dirty="0">
                <a:solidFill>
                  <a:srgbClr val="002060"/>
                </a:solidFill>
              </a:rPr>
              <a:t>Loans-to-deposits ratio in Greece at below 115%</a:t>
            </a:r>
          </a:p>
          <a:p>
            <a:pPr marL="361950" lvl="1" indent="-180975" algn="just">
              <a:spcBef>
                <a:spcPts val="600"/>
              </a:spcBef>
              <a:buClr>
                <a:srgbClr val="002060"/>
              </a:buClr>
            </a:pPr>
            <a:r>
              <a:rPr lang="en-US" sz="1000" dirty="0">
                <a:solidFill>
                  <a:srgbClr val="002060"/>
                </a:solidFill>
              </a:rPr>
              <a:t>Reduction of cost of deposits</a:t>
            </a:r>
          </a:p>
          <a:p>
            <a:pPr marL="361950" lvl="1" indent="-180975" algn="just">
              <a:spcBef>
                <a:spcPts val="600"/>
              </a:spcBef>
              <a:buClr>
                <a:srgbClr val="002060"/>
              </a:buClr>
            </a:pPr>
            <a:endParaRPr lang="en-US" sz="1000" dirty="0">
              <a:solidFill>
                <a:srgbClr val="002060"/>
              </a:solidFill>
            </a:endParaRPr>
          </a:p>
          <a:p>
            <a:pPr marL="177800" indent="-177800" algn="just">
              <a:buClr>
                <a:srgbClr val="002060"/>
              </a:buClr>
            </a:pPr>
            <a:r>
              <a:rPr lang="en-US" sz="1200" dirty="0">
                <a:solidFill>
                  <a:srgbClr val="002060"/>
                </a:solidFill>
              </a:rPr>
              <a:t>Greek banks are already delivering on the commitments with significant divestments of banking subsidiary in the SEE region as well as from non-core assets in Greece (Insurance, hotels, REIT)</a:t>
            </a:r>
          </a:p>
        </p:txBody>
      </p:sp>
      <p:cxnSp>
        <p:nvCxnSpPr>
          <p:cNvPr id="7" name="Straight Connector 6"/>
          <p:cNvCxnSpPr/>
          <p:nvPr/>
        </p:nvCxnSpPr>
        <p:spPr>
          <a:xfrm>
            <a:off x="609600" y="1426001"/>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88140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611560" y="980728"/>
            <a:ext cx="7774632" cy="504056"/>
          </a:xfrm>
        </p:spPr>
        <p:txBody>
          <a:bodyPr/>
          <a:lstStyle/>
          <a:p>
            <a:pPr algn="ctr"/>
            <a:r>
              <a:rPr lang="en-US" dirty="0">
                <a:solidFill>
                  <a:srgbClr val="002060"/>
                </a:solidFill>
                <a:effectLst>
                  <a:outerShdw blurRad="38100" dist="38100" dir="2700000" algn="tl">
                    <a:srgbClr val="000000">
                      <a:alpha val="43137"/>
                    </a:srgbClr>
                  </a:outerShdw>
                </a:effectLst>
                <a:latin typeface="+mn-lt"/>
              </a:rPr>
              <a:t>Greek banks on track to meet NPE reduction targets</a:t>
            </a:r>
            <a:endParaRPr lang="el-GR" dirty="0">
              <a:solidFill>
                <a:srgbClr val="002060"/>
              </a:solidFill>
              <a:effectLst>
                <a:outerShdw blurRad="38100" dist="38100" dir="2700000" algn="tl">
                  <a:srgbClr val="000000">
                    <a:alpha val="43137"/>
                  </a:srgbClr>
                </a:outerShdw>
              </a:effectLst>
              <a:latin typeface="+mn-lt"/>
            </a:endParaRPr>
          </a:p>
        </p:txBody>
      </p:sp>
      <p:sp>
        <p:nvSpPr>
          <p:cNvPr id="8" name="Content Placeholder 7"/>
          <p:cNvSpPr>
            <a:spLocks noGrp="1"/>
          </p:cNvSpPr>
          <p:nvPr>
            <p:ph sz="half" idx="2"/>
          </p:nvPr>
        </p:nvSpPr>
        <p:spPr>
          <a:xfrm>
            <a:off x="685800" y="1679706"/>
            <a:ext cx="3814192" cy="4333007"/>
          </a:xfrm>
        </p:spPr>
        <p:txBody>
          <a:bodyPr/>
          <a:lstStyle/>
          <a:p>
            <a:pPr marL="180975" indent="-180975" algn="just"/>
            <a:r>
              <a:rPr lang="en-US" sz="1200" dirty="0"/>
              <a:t>On aggregate, Greek banks have committed to reduce:</a:t>
            </a:r>
          </a:p>
          <a:p>
            <a:pPr marL="361950" lvl="1" indent="-180975" algn="just">
              <a:tabLst>
                <a:tab pos="266700" algn="l"/>
              </a:tabLst>
            </a:pPr>
            <a:r>
              <a:rPr lang="en-US" sz="1000" b="1" dirty="0"/>
              <a:t>The absolute amount of NPEs from </a:t>
            </a:r>
            <a:r>
              <a:rPr lang="el-GR" sz="1000" b="1" dirty="0"/>
              <a:t>€</a:t>
            </a:r>
            <a:r>
              <a:rPr lang="en-US" sz="1000" b="1" dirty="0"/>
              <a:t>106.9bn in Sep 16 to </a:t>
            </a:r>
            <a:r>
              <a:rPr lang="el-GR" sz="1000" b="1" dirty="0"/>
              <a:t>€ </a:t>
            </a:r>
            <a:r>
              <a:rPr lang="en-US" sz="1000" b="1" dirty="0"/>
              <a:t>64.6bn by Dec 19 (-40%)</a:t>
            </a:r>
          </a:p>
          <a:p>
            <a:pPr marL="361950" lvl="1" indent="-180975" algn="just">
              <a:tabLst>
                <a:tab pos="266700" algn="l"/>
              </a:tabLst>
            </a:pPr>
            <a:r>
              <a:rPr lang="en-US" sz="1000" b="1" dirty="0"/>
              <a:t>The absolute amount of NPLs from </a:t>
            </a:r>
            <a:r>
              <a:rPr lang="el-GR" sz="1000" b="1" dirty="0"/>
              <a:t>€</a:t>
            </a:r>
            <a:r>
              <a:rPr lang="en-US" sz="1000" b="1" dirty="0"/>
              <a:t>78.3bn in Sep 16 to</a:t>
            </a:r>
            <a:r>
              <a:rPr lang="el-GR" sz="1000" b="1" dirty="0"/>
              <a:t> €</a:t>
            </a:r>
            <a:r>
              <a:rPr lang="en-US" sz="1000" b="1" dirty="0"/>
              <a:t> 38.6bn by Dec 19 (-51%)</a:t>
            </a:r>
          </a:p>
          <a:p>
            <a:pPr marL="180975" indent="-180975" algn="just"/>
            <a:r>
              <a:rPr lang="en-US" sz="1200" dirty="0"/>
              <a:t>The abovementioned targets, when achieved, will have no adverse effect on capital</a:t>
            </a:r>
          </a:p>
          <a:p>
            <a:pPr marL="180975" indent="-180975" algn="just"/>
            <a:r>
              <a:rPr lang="en-US" sz="1200" dirty="0"/>
              <a:t>The main drivers to achieve those targets are:</a:t>
            </a:r>
          </a:p>
          <a:p>
            <a:pPr marL="361950" lvl="1" indent="-180975" algn="just"/>
            <a:r>
              <a:rPr lang="en-US" sz="1000" dirty="0"/>
              <a:t>Curing</a:t>
            </a:r>
          </a:p>
          <a:p>
            <a:pPr marL="361950" lvl="1" indent="-180975" algn="just"/>
            <a:r>
              <a:rPr lang="en-US" sz="1000" dirty="0"/>
              <a:t>Write-offs</a:t>
            </a:r>
          </a:p>
          <a:p>
            <a:pPr marL="361950" lvl="1" indent="-180975" algn="just"/>
            <a:r>
              <a:rPr lang="en-US" sz="1000" dirty="0"/>
              <a:t>Collateral liquidations</a:t>
            </a:r>
          </a:p>
          <a:p>
            <a:pPr marL="361950" lvl="1" indent="-180975" algn="just"/>
            <a:r>
              <a:rPr lang="en-US" sz="1000" dirty="0"/>
              <a:t>Sale of NPEs</a:t>
            </a:r>
          </a:p>
          <a:p>
            <a:pPr marL="180975" indent="-180975" algn="just"/>
            <a:r>
              <a:rPr lang="en-US" sz="1200" dirty="0"/>
              <a:t>Under the revised targets the bulk of the NPE reduction is projected to stem from the business segment (61%) vs. 58% under previous targets</a:t>
            </a:r>
          </a:p>
          <a:p>
            <a:pPr marL="180975" indent="-180975" algn="just"/>
            <a:r>
              <a:rPr lang="en-US" sz="1200" b="1" dirty="0"/>
              <a:t>The total reduction of NPEs from 9M17A to FY19 targeted stands at </a:t>
            </a:r>
            <a:r>
              <a:rPr lang="el-GR" sz="1200" b="1" dirty="0"/>
              <a:t>€</a:t>
            </a:r>
            <a:r>
              <a:rPr lang="en-US" sz="1200" b="1" dirty="0"/>
              <a:t>34.5bn</a:t>
            </a:r>
            <a:endParaRPr lang="el-GR" sz="1200" dirty="0"/>
          </a:p>
          <a:p>
            <a:pPr marL="180975" indent="-180975" algn="just"/>
            <a:r>
              <a:rPr lang="en-US" sz="1200" dirty="0"/>
              <a:t>The total reduction of NPLs for the same period stands at </a:t>
            </a:r>
            <a:r>
              <a:rPr lang="el-GR" sz="1200" dirty="0"/>
              <a:t>€</a:t>
            </a:r>
            <a:r>
              <a:rPr lang="en-US" sz="1200" dirty="0"/>
              <a:t>31.6bn</a:t>
            </a:r>
          </a:p>
          <a:p>
            <a:pPr marL="180975" indent="-180975" algn="just"/>
            <a:endParaRPr lang="en-US" sz="1200" dirty="0"/>
          </a:p>
          <a:p>
            <a:pPr marL="0" indent="0" algn="just">
              <a:buNone/>
            </a:pPr>
            <a:endParaRPr lang="en-US" sz="1200" dirty="0"/>
          </a:p>
        </p:txBody>
      </p:sp>
      <p:graphicFrame>
        <p:nvGraphicFramePr>
          <p:cNvPr id="14" name="Content Placeholder 13"/>
          <p:cNvGraphicFramePr>
            <a:graphicFrameLocks noGrp="1"/>
          </p:cNvGraphicFramePr>
          <p:nvPr>
            <p:ph sz="quarter" idx="4"/>
            <p:extLst/>
          </p:nvPr>
        </p:nvGraphicFramePr>
        <p:xfrm>
          <a:off x="4663058" y="1689001"/>
          <a:ext cx="3816350" cy="4332287"/>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BB71FDBD-39C7-BC44-81BA-1E67F016559A}" type="slidenum">
              <a:rPr lang="el-GR" altLang="el-GR" smtClean="0"/>
              <a:pPr/>
              <a:t>12</a:t>
            </a:fld>
            <a:endParaRPr lang="el-GR" altLang="el-GR"/>
          </a:p>
        </p:txBody>
      </p:sp>
      <p:sp>
        <p:nvSpPr>
          <p:cNvPr id="15" name="TextBox 9"/>
          <p:cNvSpPr txBox="1"/>
          <p:nvPr/>
        </p:nvSpPr>
        <p:spPr>
          <a:xfrm>
            <a:off x="4644008" y="5805841"/>
            <a:ext cx="3816350" cy="2154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800" i="1" dirty="0">
                <a:solidFill>
                  <a:prstClr val="black"/>
                </a:solidFill>
              </a:rPr>
              <a:t>Source: </a:t>
            </a:r>
            <a:r>
              <a:rPr lang="en-US" sz="800" i="1" dirty="0" err="1">
                <a:solidFill>
                  <a:prstClr val="black"/>
                </a:solidFill>
              </a:rPr>
              <a:t>BoG</a:t>
            </a:r>
            <a:r>
              <a:rPr lang="en-US" sz="800" i="1" dirty="0">
                <a:solidFill>
                  <a:prstClr val="black"/>
                </a:solidFill>
              </a:rPr>
              <a:t>: Report on Operational Targets for Non-Performing Exposures</a:t>
            </a:r>
            <a:endParaRPr lang="el-GR" sz="800" i="1" dirty="0">
              <a:solidFill>
                <a:prstClr val="black"/>
              </a:solidFill>
            </a:endParaRPr>
          </a:p>
        </p:txBody>
      </p:sp>
      <p:sp>
        <p:nvSpPr>
          <p:cNvPr id="3" name="Rectangle 2"/>
          <p:cNvSpPr/>
          <p:nvPr/>
        </p:nvSpPr>
        <p:spPr bwMode="auto">
          <a:xfrm>
            <a:off x="5434228" y="2997528"/>
            <a:ext cx="871297" cy="1531219"/>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l-GR" sz="2400" b="1">
              <a:solidFill>
                <a:prstClr val="black"/>
              </a:solidFill>
              <a:latin typeface="Times New Roman" pitchFamily="18" charset="0"/>
            </a:endParaRPr>
          </a:p>
        </p:txBody>
      </p:sp>
      <p:sp>
        <p:nvSpPr>
          <p:cNvPr id="11" name="Rectangle 10"/>
          <p:cNvSpPr/>
          <p:nvPr/>
        </p:nvSpPr>
        <p:spPr bwMode="auto">
          <a:xfrm>
            <a:off x="6590283" y="2997528"/>
            <a:ext cx="792088" cy="1440161"/>
          </a:xfrm>
          <a:prstGeom prst="rect">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l-GR" sz="2400" b="1">
              <a:solidFill>
                <a:prstClr val="black"/>
              </a:solidFill>
              <a:latin typeface="Times New Roman" pitchFamily="18" charset="0"/>
            </a:endParaRPr>
          </a:p>
        </p:txBody>
      </p:sp>
      <p:sp>
        <p:nvSpPr>
          <p:cNvPr id="5" name="Rectangular Callout 4"/>
          <p:cNvSpPr/>
          <p:nvPr/>
        </p:nvSpPr>
        <p:spPr bwMode="auto">
          <a:xfrm>
            <a:off x="5220072" y="2402415"/>
            <a:ext cx="720080" cy="360041"/>
          </a:xfrm>
          <a:prstGeom prst="wedgeRectCallout">
            <a:avLst>
              <a:gd name="adj1" fmla="val 38083"/>
              <a:gd name="adj2" fmla="val 856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800" b="1" dirty="0">
                <a:solidFill>
                  <a:prstClr val="black"/>
                </a:solidFill>
              </a:rPr>
              <a:t>Business: 61%</a:t>
            </a:r>
            <a:endParaRPr lang="el-GR" sz="800" b="1" dirty="0">
              <a:solidFill>
                <a:prstClr val="black"/>
              </a:solidFill>
            </a:endParaRPr>
          </a:p>
        </p:txBody>
      </p:sp>
      <p:sp>
        <p:nvSpPr>
          <p:cNvPr id="16" name="Rectangular Callout 15"/>
          <p:cNvSpPr/>
          <p:nvPr/>
        </p:nvSpPr>
        <p:spPr bwMode="auto">
          <a:xfrm>
            <a:off x="7051005" y="2402416"/>
            <a:ext cx="720080" cy="360041"/>
          </a:xfrm>
          <a:prstGeom prst="wedgeRectCallout">
            <a:avLst>
              <a:gd name="adj1" fmla="val -41283"/>
              <a:gd name="adj2" fmla="val 9887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800" b="1" dirty="0">
                <a:solidFill>
                  <a:prstClr val="black"/>
                </a:solidFill>
              </a:rPr>
              <a:t>Business: 58%</a:t>
            </a:r>
            <a:endParaRPr lang="el-GR" sz="800" b="1" dirty="0">
              <a:solidFill>
                <a:prstClr val="black"/>
              </a:solidFill>
            </a:endParaRPr>
          </a:p>
        </p:txBody>
      </p:sp>
      <p:cxnSp>
        <p:nvCxnSpPr>
          <p:cNvPr id="13" name="Straight Connector 12"/>
          <p:cNvCxnSpPr/>
          <p:nvPr/>
        </p:nvCxnSpPr>
        <p:spPr>
          <a:xfrm>
            <a:off x="609600" y="1426001"/>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77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7774632" cy="504056"/>
          </a:xfrm>
        </p:spPr>
        <p:txBody>
          <a:bodyPr/>
          <a:lstStyle/>
          <a:p>
            <a:pPr algn="ctr"/>
            <a:r>
              <a:rPr lang="en-US" dirty="0">
                <a:solidFill>
                  <a:srgbClr val="002060"/>
                </a:solidFill>
                <a:effectLst>
                  <a:outerShdw blurRad="38100" dist="38100" dir="2700000" algn="tl">
                    <a:srgbClr val="000000">
                      <a:alpha val="43137"/>
                    </a:srgbClr>
                  </a:outerShdw>
                </a:effectLst>
                <a:latin typeface="+mn-lt"/>
              </a:rPr>
              <a:t>Demand for lending remains at low levels</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914887329"/>
              </p:ext>
            </p:extLst>
          </p:nvPr>
        </p:nvGraphicFramePr>
        <p:xfrm>
          <a:off x="533400" y="1936426"/>
          <a:ext cx="3816350" cy="3321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20"/>
          <p:cNvGraphicFramePr>
            <a:graphicFrameLocks noGrp="1"/>
          </p:cNvGraphicFramePr>
          <p:nvPr>
            <p:ph sz="quarter" idx="13"/>
            <p:extLst>
              <p:ext uri="{D42A27DB-BD31-4B8C-83A1-F6EECF244321}">
                <p14:modId xmlns:p14="http://schemas.microsoft.com/office/powerpoint/2010/main" val="1939030834"/>
              </p:ext>
            </p:extLst>
          </p:nvPr>
        </p:nvGraphicFramePr>
        <p:xfrm>
          <a:off x="4586397" y="1916832"/>
          <a:ext cx="3799795" cy="334096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57200" y="5487467"/>
            <a:ext cx="3120468"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800" i="1" dirty="0">
                <a:solidFill>
                  <a:prstClr val="black"/>
                </a:solidFill>
              </a:rPr>
              <a:t>Source: BoG, aggregated balance sheet of other financial institutions </a:t>
            </a:r>
            <a:endParaRPr lang="el-GR" sz="800" i="1" dirty="0">
              <a:solidFill>
                <a:prstClr val="black"/>
              </a:solidFill>
            </a:endParaRPr>
          </a:p>
        </p:txBody>
      </p:sp>
      <p:sp>
        <p:nvSpPr>
          <p:cNvPr id="12" name="Rectangle 11"/>
          <p:cNvSpPr/>
          <p:nvPr/>
        </p:nvSpPr>
        <p:spPr>
          <a:xfrm>
            <a:off x="4498876" y="5480936"/>
            <a:ext cx="3120468"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800" i="1" dirty="0">
                <a:solidFill>
                  <a:prstClr val="black"/>
                </a:solidFill>
              </a:rPr>
              <a:t>Source: BoG, credit to domestic private sector</a:t>
            </a:r>
            <a:endParaRPr lang="el-GR" sz="800" i="1" dirty="0">
              <a:solidFill>
                <a:prstClr val="black"/>
              </a:solidFill>
            </a:endParaRPr>
          </a:p>
        </p:txBody>
      </p:sp>
      <p:sp>
        <p:nvSpPr>
          <p:cNvPr id="10" name="Rectangle 9"/>
          <p:cNvSpPr/>
          <p:nvPr/>
        </p:nvSpPr>
        <p:spPr bwMode="auto">
          <a:xfrm>
            <a:off x="7010400" y="2895600"/>
            <a:ext cx="576064"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spcBef>
                <a:spcPct val="0"/>
              </a:spcBef>
              <a:spcAft>
                <a:spcPct val="0"/>
              </a:spcAft>
            </a:pPr>
            <a:r>
              <a:rPr lang="en-US" dirty="0">
                <a:solidFill>
                  <a:prstClr val="black"/>
                </a:solidFill>
              </a:rPr>
              <a:t>-</a:t>
            </a:r>
            <a:r>
              <a:rPr lang="en-US" dirty="0" smtClean="0">
                <a:solidFill>
                  <a:prstClr val="black"/>
                </a:solidFill>
              </a:rPr>
              <a:t>1.3%</a:t>
            </a:r>
            <a:endParaRPr lang="el-GR" dirty="0">
              <a:solidFill>
                <a:prstClr val="black"/>
              </a:solidFill>
            </a:endParaRPr>
          </a:p>
        </p:txBody>
      </p:sp>
      <p:cxnSp>
        <p:nvCxnSpPr>
          <p:cNvPr id="13" name="Straight Connector 12"/>
          <p:cNvCxnSpPr/>
          <p:nvPr/>
        </p:nvCxnSpPr>
        <p:spPr>
          <a:xfrm>
            <a:off x="5334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760286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18309" y="2743200"/>
            <a:ext cx="8229600" cy="1143000"/>
          </a:xfrm>
        </p:spPr>
        <p:txBody>
          <a:bodyPr>
            <a:normAutofit/>
          </a:bodyPr>
          <a:lstStyle/>
          <a:p>
            <a:r>
              <a:rPr lang="en-US" sz="2800" b="1" dirty="0" smtClean="0">
                <a:solidFill>
                  <a:srgbClr val="002060"/>
                </a:solidFill>
                <a:effectLst>
                  <a:outerShdw blurRad="38100" dist="38100" dir="2700000" algn="tl">
                    <a:srgbClr val="000000">
                      <a:alpha val="43137"/>
                    </a:srgbClr>
                  </a:outerShdw>
                </a:effectLst>
                <a:latin typeface="+mn-lt"/>
              </a:rPr>
              <a:t>HBA initiatives in relation to Sustainable Finance</a:t>
            </a:r>
            <a:endParaRPr lang="el-GR"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72119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a:solidFill>
                  <a:srgbClr val="002060"/>
                </a:solidFill>
                <a:effectLst>
                  <a:outerShdw blurRad="38100" dist="38100" dir="2700000" algn="tl">
                    <a:srgbClr val="000000">
                      <a:alpha val="43137"/>
                    </a:srgbClr>
                  </a:outerShdw>
                </a:effectLst>
                <a:latin typeface="+mn-lt"/>
              </a:rPr>
              <a:t>HBA initiatives in relation to Sustainable Finance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678363"/>
          </a:xfrm>
        </p:spPr>
        <p:txBody>
          <a:bodyPr>
            <a:normAutofit lnSpcReduction="10000"/>
          </a:bodyPr>
          <a:lstStyle/>
          <a:p>
            <a:pPr algn="just">
              <a:buClr>
                <a:srgbClr val="002060"/>
              </a:buClr>
            </a:pPr>
            <a:r>
              <a:rPr lang="en-US" sz="1800" dirty="0" smtClean="0">
                <a:solidFill>
                  <a:srgbClr val="002060"/>
                </a:solidFill>
              </a:rPr>
              <a:t>The Greek </a:t>
            </a:r>
            <a:r>
              <a:rPr lang="en-US" sz="1800" dirty="0">
                <a:solidFill>
                  <a:srgbClr val="002060"/>
                </a:solidFill>
              </a:rPr>
              <a:t>Banking </a:t>
            </a:r>
            <a:r>
              <a:rPr lang="en-US" sz="1800" dirty="0" smtClean="0">
                <a:solidFill>
                  <a:srgbClr val="002060"/>
                </a:solidFill>
              </a:rPr>
              <a:t>System plays </a:t>
            </a:r>
            <a:r>
              <a:rPr lang="en-US" sz="1800" dirty="0">
                <a:solidFill>
                  <a:srgbClr val="002060"/>
                </a:solidFill>
              </a:rPr>
              <a:t>a pivotal role to achieve sustainable growth, which is consistent with social and environmental policy goals and fully aligned to the existing </a:t>
            </a:r>
            <a:r>
              <a:rPr lang="en-US" sz="1800" dirty="0" smtClean="0">
                <a:solidFill>
                  <a:srgbClr val="002060"/>
                </a:solidFill>
              </a:rPr>
              <a:t>EU and national regulatory framework</a:t>
            </a:r>
          </a:p>
          <a:p>
            <a:pPr algn="just">
              <a:buClr>
                <a:srgbClr val="002060"/>
              </a:buClr>
            </a:pPr>
            <a:r>
              <a:rPr lang="en-US" sz="1800" dirty="0" smtClean="0">
                <a:solidFill>
                  <a:srgbClr val="002060"/>
                </a:solidFill>
              </a:rPr>
              <a:t>In </a:t>
            </a:r>
            <a:r>
              <a:rPr lang="en-US" sz="1800" dirty="0">
                <a:solidFill>
                  <a:srgbClr val="002060"/>
                </a:solidFill>
              </a:rPr>
              <a:t>particular, the member banks of the HBA </a:t>
            </a:r>
            <a:r>
              <a:rPr lang="en-US" sz="1800" b="1" dirty="0">
                <a:solidFill>
                  <a:srgbClr val="FF0000"/>
                </a:solidFill>
              </a:rPr>
              <a:t>actively support sustainable finance</a:t>
            </a:r>
            <a:r>
              <a:rPr lang="en-US" sz="1800" dirty="0">
                <a:solidFill>
                  <a:srgbClr val="002060"/>
                </a:solidFill>
              </a:rPr>
              <a:t> in lending and investments by (inter alia</a:t>
            </a:r>
            <a:r>
              <a:rPr lang="en-US" sz="1800" dirty="0" smtClean="0">
                <a:solidFill>
                  <a:srgbClr val="002060"/>
                </a:solidFill>
              </a:rPr>
              <a:t>):</a:t>
            </a:r>
          </a:p>
          <a:p>
            <a:pPr algn="just">
              <a:buClr>
                <a:srgbClr val="002060"/>
              </a:buClr>
              <a:buFont typeface="Wingdings" panose="05000000000000000000" pitchFamily="2" charset="2"/>
              <a:buChar char="Ø"/>
            </a:pPr>
            <a:r>
              <a:rPr lang="en-US" sz="1800" i="1" dirty="0" smtClean="0">
                <a:solidFill>
                  <a:srgbClr val="002060"/>
                </a:solidFill>
              </a:rPr>
              <a:t>promoting </a:t>
            </a:r>
            <a:r>
              <a:rPr lang="en-US" sz="1800" i="1" dirty="0">
                <a:solidFill>
                  <a:srgbClr val="002060"/>
                </a:solidFill>
              </a:rPr>
              <a:t>green/sustainable products and services in order to reduce the environmental footprint and encourage firms and households to adopt environmental and social best practices;</a:t>
            </a:r>
          </a:p>
          <a:p>
            <a:pPr algn="just">
              <a:buClr>
                <a:srgbClr val="002060"/>
              </a:buClr>
              <a:buFont typeface="Wingdings" panose="05000000000000000000" pitchFamily="2" charset="2"/>
              <a:buChar char="Ø"/>
            </a:pPr>
            <a:r>
              <a:rPr lang="en-US" sz="1800" i="1" dirty="0" smtClean="0">
                <a:solidFill>
                  <a:srgbClr val="002060"/>
                </a:solidFill>
              </a:rPr>
              <a:t>providing</a:t>
            </a:r>
            <a:r>
              <a:rPr lang="en-US" sz="1800" i="1" dirty="0">
                <a:solidFill>
                  <a:srgbClr val="002060"/>
                </a:solidFill>
              </a:rPr>
              <a:t>, on an ongoing basis, training courses for their personnel through the launch of dedicated programmes, either by establishing strategic partnerships at international level (i.e. with the UNEP Finance Initiative) or by taking up relevant initiatives at national level;</a:t>
            </a:r>
          </a:p>
          <a:p>
            <a:pPr algn="just">
              <a:buClr>
                <a:srgbClr val="002060"/>
              </a:buClr>
              <a:buFont typeface="Wingdings" panose="05000000000000000000" pitchFamily="2" charset="2"/>
              <a:buChar char="Ø"/>
            </a:pPr>
            <a:r>
              <a:rPr lang="en-US" sz="1800" i="1" dirty="0" smtClean="0">
                <a:solidFill>
                  <a:srgbClr val="002060"/>
                </a:solidFill>
              </a:rPr>
              <a:t>participating </a:t>
            </a:r>
            <a:r>
              <a:rPr lang="en-US" sz="1800" i="1" dirty="0">
                <a:solidFill>
                  <a:srgbClr val="002060"/>
                </a:solidFill>
              </a:rPr>
              <a:t>into international sustainable indices </a:t>
            </a:r>
            <a:r>
              <a:rPr lang="en-US" sz="1800" i="1" dirty="0" smtClean="0">
                <a:solidFill>
                  <a:srgbClr val="002060"/>
                </a:solidFill>
              </a:rPr>
              <a:t>(e.g. </a:t>
            </a:r>
            <a:r>
              <a:rPr lang="en-US" sz="1800" i="1" dirty="0">
                <a:solidFill>
                  <a:srgbClr val="002060"/>
                </a:solidFill>
              </a:rPr>
              <a:t>Dow Jones Sustainability Index, Sustainalytics, oekom research, Vigeo ratings, CDP etc.); and</a:t>
            </a:r>
          </a:p>
          <a:p>
            <a:pPr algn="just">
              <a:buClr>
                <a:srgbClr val="002060"/>
              </a:buClr>
              <a:buFont typeface="Wingdings" panose="05000000000000000000" pitchFamily="2" charset="2"/>
              <a:buChar char="Ø"/>
            </a:pPr>
            <a:r>
              <a:rPr lang="en-US" sz="1800" i="1" dirty="0" smtClean="0">
                <a:solidFill>
                  <a:srgbClr val="002060"/>
                </a:solidFill>
              </a:rPr>
              <a:t>implementing </a:t>
            </a:r>
            <a:r>
              <a:rPr lang="en-US" sz="1800" i="1" dirty="0">
                <a:solidFill>
                  <a:srgbClr val="002060"/>
                </a:solidFill>
              </a:rPr>
              <a:t>international and EU standards </a:t>
            </a:r>
            <a:r>
              <a:rPr lang="en-US" sz="1800" i="1" dirty="0" smtClean="0">
                <a:solidFill>
                  <a:srgbClr val="002060"/>
                </a:solidFill>
              </a:rPr>
              <a:t>(e.g. </a:t>
            </a:r>
            <a:r>
              <a:rPr lang="en-US" sz="1800" i="1" dirty="0">
                <a:solidFill>
                  <a:srgbClr val="002060"/>
                </a:solidFill>
              </a:rPr>
              <a:t>ISO 14001, EMAS) in their internal mechanisms and processes for analyzing and addressing environmental and social risks, as well as formulate relevant policy guidelines</a:t>
            </a:r>
          </a:p>
          <a:p>
            <a:pPr algn="just">
              <a:buClr>
                <a:srgbClr val="002060"/>
              </a:buClr>
              <a:buFont typeface="Wingdings" panose="05000000000000000000" pitchFamily="2" charset="2"/>
              <a:buChar char="Ø"/>
            </a:pPr>
            <a:endParaRPr lang="en-US" sz="1800" dirty="0" smtClean="0">
              <a:solidFill>
                <a:srgbClr val="002060"/>
              </a:solidFill>
            </a:endParaRPr>
          </a:p>
          <a:p>
            <a:pPr marL="0" indent="0" algn="just">
              <a:buClr>
                <a:srgbClr val="002060"/>
              </a:buClr>
              <a:buNone/>
            </a:pPr>
            <a:endParaRPr lang="en-US" sz="1800" dirty="0" smtClean="0">
              <a:solidFill>
                <a:srgbClr val="002060"/>
              </a:solidFill>
            </a:endParaRPr>
          </a:p>
          <a:p>
            <a:pPr algn="just">
              <a:buClr>
                <a:srgbClr val="002060"/>
              </a:buClr>
              <a:buFont typeface="Wingdings" panose="05000000000000000000" pitchFamily="2" charset="2"/>
              <a:buChar char="Ø"/>
            </a:pPr>
            <a:endParaRPr lang="en-US" sz="1800" dirty="0" smtClean="0">
              <a:solidFill>
                <a:srgbClr val="002060"/>
              </a:solidFill>
            </a:endParaRPr>
          </a:p>
          <a:p>
            <a:pPr algn="just">
              <a:buClr>
                <a:srgbClr val="002060"/>
              </a:buClr>
            </a:pP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6799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a:solidFill>
                  <a:srgbClr val="002060"/>
                </a:solidFill>
                <a:effectLst>
                  <a:outerShdw blurRad="38100" dist="38100" dir="2700000" algn="tl">
                    <a:srgbClr val="000000">
                      <a:alpha val="43137"/>
                    </a:srgbClr>
                  </a:outerShdw>
                </a:effectLst>
                <a:latin typeface="+mn-lt"/>
              </a:rPr>
              <a:t>HBA initiatives in relation to Sustainable Finance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678363"/>
          </a:xfrm>
        </p:spPr>
        <p:txBody>
          <a:bodyPr>
            <a:normAutofit lnSpcReduction="10000"/>
          </a:bodyPr>
          <a:lstStyle/>
          <a:p>
            <a:pPr algn="just">
              <a:buClr>
                <a:srgbClr val="002060"/>
              </a:buClr>
            </a:pPr>
            <a:r>
              <a:rPr lang="en-US" sz="1800" dirty="0">
                <a:solidFill>
                  <a:srgbClr val="002060"/>
                </a:solidFill>
              </a:rPr>
              <a:t>As of 2010, a dedicated interbank committee has been established by the </a:t>
            </a:r>
            <a:r>
              <a:rPr lang="en-US" sz="1800" dirty="0" smtClean="0">
                <a:solidFill>
                  <a:srgbClr val="002060"/>
                </a:solidFill>
              </a:rPr>
              <a:t>HBA, </a:t>
            </a:r>
            <a:r>
              <a:rPr lang="en-US" sz="1800" dirty="0">
                <a:solidFill>
                  <a:srgbClr val="002060"/>
                </a:solidFill>
              </a:rPr>
              <a:t>which monitors on an ongoing basis all the </a:t>
            </a:r>
            <a:r>
              <a:rPr lang="en-US" sz="1800" dirty="0" smtClean="0">
                <a:solidFill>
                  <a:srgbClr val="002060"/>
                </a:solidFill>
              </a:rPr>
              <a:t>sustainable finance/CSR-related issues </a:t>
            </a:r>
            <a:r>
              <a:rPr lang="en-US" sz="1800" dirty="0">
                <a:solidFill>
                  <a:srgbClr val="002060"/>
                </a:solidFill>
              </a:rPr>
              <a:t>and collaborates with relevant </a:t>
            </a:r>
            <a:r>
              <a:rPr lang="en-US" sz="1800" dirty="0" smtClean="0">
                <a:solidFill>
                  <a:srgbClr val="002060"/>
                </a:solidFill>
              </a:rPr>
              <a:t>national stakeholders in this field</a:t>
            </a:r>
          </a:p>
          <a:p>
            <a:pPr marL="0" indent="0" algn="just">
              <a:buClr>
                <a:srgbClr val="002060"/>
              </a:buClr>
              <a:buNone/>
            </a:pPr>
            <a:endParaRPr lang="en-US" sz="1800" dirty="0" smtClean="0">
              <a:solidFill>
                <a:srgbClr val="002060"/>
              </a:solidFill>
            </a:endParaRPr>
          </a:p>
          <a:p>
            <a:pPr algn="just">
              <a:buClr>
                <a:srgbClr val="002060"/>
              </a:buClr>
            </a:pPr>
            <a:r>
              <a:rPr lang="en-US" sz="1800" dirty="0" smtClean="0">
                <a:solidFill>
                  <a:srgbClr val="002060"/>
                </a:solidFill>
              </a:rPr>
              <a:t>One of the most recent initiatives of this dedicated committee is the successful interbank coordination towards the implementation (as of 2018) of </a:t>
            </a:r>
            <a:r>
              <a:rPr lang="en-US" sz="1800" dirty="0">
                <a:solidFill>
                  <a:srgbClr val="002060"/>
                </a:solidFill>
              </a:rPr>
              <a:t>the so-called </a:t>
            </a:r>
            <a:r>
              <a:rPr lang="en-US" sz="1800" b="1" dirty="0" smtClean="0">
                <a:solidFill>
                  <a:srgbClr val="FF0000"/>
                </a:solidFill>
              </a:rPr>
              <a:t>Environmental </a:t>
            </a:r>
            <a:r>
              <a:rPr lang="en-US" sz="1800" b="1" dirty="0">
                <a:solidFill>
                  <a:srgbClr val="FF0000"/>
                </a:solidFill>
              </a:rPr>
              <a:t>and Social Management </a:t>
            </a:r>
            <a:r>
              <a:rPr lang="en-US" sz="1800" b="1" dirty="0" smtClean="0">
                <a:solidFill>
                  <a:srgbClr val="FF0000"/>
                </a:solidFill>
              </a:rPr>
              <a:t>System</a:t>
            </a:r>
            <a:r>
              <a:rPr lang="en-US" sz="1800" dirty="0" smtClean="0">
                <a:solidFill>
                  <a:srgbClr val="002060"/>
                </a:solidFill>
              </a:rPr>
              <a:t> </a:t>
            </a:r>
            <a:r>
              <a:rPr lang="en-US" sz="1800" dirty="0">
                <a:solidFill>
                  <a:srgbClr val="002060"/>
                </a:solidFill>
              </a:rPr>
              <a:t>(ESMS</a:t>
            </a:r>
            <a:r>
              <a:rPr lang="en-US" sz="1800" dirty="0" smtClean="0">
                <a:solidFill>
                  <a:srgbClr val="002060"/>
                </a:solidFill>
              </a:rPr>
              <a:t>) by HBA member-banks</a:t>
            </a:r>
          </a:p>
          <a:p>
            <a:pPr marL="0" indent="0" algn="just">
              <a:buClr>
                <a:srgbClr val="002060"/>
              </a:buClr>
              <a:buNone/>
            </a:pPr>
            <a:endParaRPr lang="en-US" sz="1800" dirty="0" smtClean="0">
              <a:solidFill>
                <a:srgbClr val="002060"/>
              </a:solidFill>
            </a:endParaRPr>
          </a:p>
          <a:p>
            <a:pPr algn="just">
              <a:buClr>
                <a:srgbClr val="002060"/>
              </a:buClr>
            </a:pPr>
            <a:r>
              <a:rPr lang="en-US" sz="1800" dirty="0">
                <a:solidFill>
                  <a:srgbClr val="002060"/>
                </a:solidFill>
              </a:rPr>
              <a:t>ESMS constitutes a set of procedures, </a:t>
            </a:r>
            <a:r>
              <a:rPr lang="en-US" sz="1800" dirty="0" smtClean="0">
                <a:solidFill>
                  <a:srgbClr val="002060"/>
                </a:solidFill>
              </a:rPr>
              <a:t>application forms </a:t>
            </a:r>
            <a:r>
              <a:rPr lang="en-US" sz="1800" dirty="0">
                <a:solidFill>
                  <a:srgbClr val="002060"/>
                </a:solidFill>
              </a:rPr>
              <a:t>and actions that became part of the banks ongoing credit procedures and are taken into </a:t>
            </a:r>
            <a:r>
              <a:rPr lang="en-US" sz="1800" dirty="0" smtClean="0">
                <a:solidFill>
                  <a:srgbClr val="002060"/>
                </a:solidFill>
              </a:rPr>
              <a:t>account for </a:t>
            </a:r>
            <a:r>
              <a:rPr lang="en-US" sz="1800" dirty="0">
                <a:solidFill>
                  <a:srgbClr val="002060"/>
                </a:solidFill>
              </a:rPr>
              <a:t>the assessment of financing requests according </a:t>
            </a:r>
            <a:r>
              <a:rPr lang="en-US" sz="1800" dirty="0" smtClean="0">
                <a:solidFill>
                  <a:srgbClr val="002060"/>
                </a:solidFill>
              </a:rPr>
              <a:t>to their </a:t>
            </a:r>
            <a:r>
              <a:rPr lang="en-US" sz="1800" dirty="0">
                <a:solidFill>
                  <a:srgbClr val="002060"/>
                </a:solidFill>
              </a:rPr>
              <a:t>internal credit policy, IFC and EBRD </a:t>
            </a:r>
            <a:r>
              <a:rPr lang="en-US" sz="1800" dirty="0" smtClean="0">
                <a:solidFill>
                  <a:srgbClr val="002060"/>
                </a:solidFill>
              </a:rPr>
              <a:t>Standards, as </a:t>
            </a:r>
            <a:r>
              <a:rPr lang="en-US" sz="1800" dirty="0">
                <a:solidFill>
                  <a:srgbClr val="002060"/>
                </a:solidFill>
              </a:rPr>
              <a:t>well as International Best </a:t>
            </a:r>
            <a:r>
              <a:rPr lang="en-US" sz="1800" dirty="0" smtClean="0">
                <a:solidFill>
                  <a:srgbClr val="002060"/>
                </a:solidFill>
              </a:rPr>
              <a:t>Practices</a:t>
            </a:r>
          </a:p>
          <a:p>
            <a:pPr algn="just">
              <a:buClr>
                <a:srgbClr val="002060"/>
              </a:buClr>
            </a:pPr>
            <a:endParaRPr lang="en-US" sz="1800" dirty="0">
              <a:solidFill>
                <a:srgbClr val="002060"/>
              </a:solidFill>
            </a:endParaRPr>
          </a:p>
          <a:p>
            <a:pPr algn="just">
              <a:buClr>
                <a:srgbClr val="002060"/>
              </a:buClr>
            </a:pPr>
            <a:r>
              <a:rPr lang="en-US" sz="1800" dirty="0">
                <a:solidFill>
                  <a:srgbClr val="002060"/>
                </a:solidFill>
              </a:rPr>
              <a:t>It is considered a methodology for identifying and mitigating environmental and social risks that may arise from business activities of either the bank involved or the undertaking concerned</a:t>
            </a:r>
            <a:endParaRPr lang="en-US" sz="1800" dirty="0" smtClean="0">
              <a:solidFill>
                <a:srgbClr val="002060"/>
              </a:solidFill>
            </a:endParaRPr>
          </a:p>
          <a:p>
            <a:pPr algn="just">
              <a:buClr>
                <a:srgbClr val="002060"/>
              </a:buClr>
            </a:pP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5142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a:solidFill>
                  <a:srgbClr val="002060"/>
                </a:solidFill>
                <a:effectLst>
                  <a:outerShdw blurRad="38100" dist="38100" dir="2700000" algn="tl">
                    <a:srgbClr val="000000">
                      <a:alpha val="43137"/>
                    </a:srgbClr>
                  </a:outerShdw>
                </a:effectLst>
                <a:latin typeface="+mn-lt"/>
              </a:rPr>
              <a:t>HBA initiatives in relation to Sustainable Finance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3352800" cy="2895600"/>
          </a:xfrm>
        </p:spPr>
        <p:txBody>
          <a:bodyPr>
            <a:normAutofit/>
          </a:bodyPr>
          <a:lstStyle/>
          <a:p>
            <a:pPr algn="just">
              <a:buClr>
                <a:srgbClr val="002060"/>
              </a:buClr>
            </a:pPr>
            <a:r>
              <a:rPr lang="en-US" sz="1800" dirty="0" smtClean="0">
                <a:solidFill>
                  <a:srgbClr val="002060"/>
                </a:solidFill>
              </a:rPr>
              <a:t>In relation to the ESMS, HBA has produced </a:t>
            </a:r>
            <a:r>
              <a:rPr lang="en-US" sz="1800" dirty="0">
                <a:solidFill>
                  <a:srgbClr val="002060"/>
                </a:solidFill>
              </a:rPr>
              <a:t>a user-friendly information </a:t>
            </a:r>
            <a:r>
              <a:rPr lang="en-US" sz="1800" dirty="0" smtClean="0">
                <a:solidFill>
                  <a:srgbClr val="002060"/>
                </a:solidFill>
              </a:rPr>
              <a:t>leaflet, </a:t>
            </a:r>
            <a:r>
              <a:rPr lang="en-US" sz="1800" dirty="0">
                <a:solidFill>
                  <a:srgbClr val="002060"/>
                </a:solidFill>
              </a:rPr>
              <a:t>which is addressed to the corporate clientele of </a:t>
            </a:r>
            <a:r>
              <a:rPr lang="en-US" sz="1800" dirty="0" smtClean="0">
                <a:solidFill>
                  <a:srgbClr val="002060"/>
                </a:solidFill>
              </a:rPr>
              <a:t>its member banks</a:t>
            </a:r>
          </a:p>
          <a:p>
            <a:pPr marL="0" indent="0" algn="just">
              <a:buClr>
                <a:srgbClr val="002060"/>
              </a:buClr>
              <a:buNone/>
            </a:pPr>
            <a:endParaRPr lang="en-US" sz="1800" dirty="0" smtClean="0">
              <a:solidFill>
                <a:srgbClr val="002060"/>
              </a:solidFill>
            </a:endParaRPr>
          </a:p>
          <a:p>
            <a:pPr algn="just">
              <a:buClr>
                <a:srgbClr val="002060"/>
              </a:buClr>
            </a:pPr>
            <a:r>
              <a:rPr lang="en-US" sz="1800" dirty="0" smtClean="0">
                <a:solidFill>
                  <a:srgbClr val="002060"/>
                </a:solidFill>
              </a:rPr>
              <a:t>This information leaflet is available in Greek and in English at the HBA website</a:t>
            </a: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133600"/>
            <a:ext cx="4038600" cy="2286000"/>
          </a:xfrm>
          <a:prstGeom prst="rect">
            <a:avLst/>
          </a:prstGeom>
        </p:spPr>
      </p:pic>
    </p:spTree>
    <p:extLst>
      <p:ext uri="{BB962C8B-B14F-4D97-AF65-F5344CB8AC3E}">
        <p14:creationId xmlns:p14="http://schemas.microsoft.com/office/powerpoint/2010/main" val="4072079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a:solidFill>
                  <a:srgbClr val="002060"/>
                </a:solidFill>
                <a:effectLst>
                  <a:outerShdw blurRad="38100" dist="38100" dir="2700000" algn="tl">
                    <a:srgbClr val="000000">
                      <a:alpha val="43137"/>
                    </a:srgbClr>
                  </a:outerShdw>
                </a:effectLst>
                <a:latin typeface="+mn-lt"/>
              </a:rPr>
              <a:t>HBA initiatives in relation to Sustainable Finance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09600" y="1600200"/>
            <a:ext cx="8077200" cy="4800600"/>
          </a:xfrm>
        </p:spPr>
        <p:txBody>
          <a:bodyPr>
            <a:normAutofit fontScale="92500" lnSpcReduction="10000"/>
          </a:bodyPr>
          <a:lstStyle/>
          <a:p>
            <a:pPr algn="just">
              <a:buClr>
                <a:srgbClr val="002060"/>
              </a:buClr>
            </a:pPr>
            <a:r>
              <a:rPr lang="en-US" sz="1800" dirty="0" smtClean="0">
                <a:solidFill>
                  <a:srgbClr val="002060"/>
                </a:solidFill>
              </a:rPr>
              <a:t>In November 2018, the United Nations Environmental Programme Finance Initiative (UNEP FI) has launched a public consultation in relation to the so-called </a:t>
            </a:r>
            <a:r>
              <a:rPr lang="en-US" sz="1800" b="1" dirty="0" smtClean="0">
                <a:solidFill>
                  <a:srgbClr val="FF0000"/>
                </a:solidFill>
              </a:rPr>
              <a:t>Principles for Responsible Banking </a:t>
            </a:r>
            <a:r>
              <a:rPr lang="en-US" sz="1800" dirty="0" smtClean="0">
                <a:solidFill>
                  <a:srgbClr val="002060"/>
                </a:solidFill>
              </a:rPr>
              <a:t>(PRB), which were developed in close collaboration with 28 banks from around the </a:t>
            </a:r>
            <a:r>
              <a:rPr lang="en-US" sz="1800" dirty="0">
                <a:solidFill>
                  <a:srgbClr val="002060"/>
                </a:solidFill>
              </a:rPr>
              <a:t>globe (jointly representing more than USD 17 trillion in </a:t>
            </a:r>
            <a:r>
              <a:rPr lang="en-US" sz="1800" dirty="0" smtClean="0">
                <a:solidFill>
                  <a:srgbClr val="002060"/>
                </a:solidFill>
              </a:rPr>
              <a:t>assets)</a:t>
            </a:r>
          </a:p>
          <a:p>
            <a:pPr algn="just">
              <a:buClr>
                <a:srgbClr val="002060"/>
              </a:buClr>
            </a:pPr>
            <a:endParaRPr lang="en-US" sz="1800" dirty="0" smtClean="0">
              <a:solidFill>
                <a:srgbClr val="002060"/>
              </a:solidFill>
            </a:endParaRPr>
          </a:p>
          <a:p>
            <a:pPr algn="just">
              <a:buClr>
                <a:srgbClr val="002060"/>
              </a:buClr>
            </a:pPr>
            <a:r>
              <a:rPr lang="en-US" sz="1800" dirty="0" smtClean="0">
                <a:solidFill>
                  <a:srgbClr val="002060"/>
                </a:solidFill>
              </a:rPr>
              <a:t>These </a:t>
            </a:r>
            <a:r>
              <a:rPr lang="en-US" sz="1800" dirty="0">
                <a:solidFill>
                  <a:srgbClr val="002060"/>
                </a:solidFill>
              </a:rPr>
              <a:t>Principles provide the banking industry with a single framework that embeds sustainability at the strategic, portfolio and transactional levels and across all business </a:t>
            </a:r>
            <a:r>
              <a:rPr lang="en-US" sz="1800" dirty="0" smtClean="0">
                <a:solidFill>
                  <a:srgbClr val="002060"/>
                </a:solidFill>
              </a:rPr>
              <a:t>areas and also align </a:t>
            </a:r>
            <a:r>
              <a:rPr lang="en-US" sz="1800" dirty="0">
                <a:solidFill>
                  <a:srgbClr val="002060"/>
                </a:solidFill>
              </a:rPr>
              <a:t>banks with society’s goals as expressed in the </a:t>
            </a:r>
            <a:r>
              <a:rPr lang="en-US" sz="1800" dirty="0" smtClean="0">
                <a:solidFill>
                  <a:srgbClr val="002060"/>
                </a:solidFill>
              </a:rPr>
              <a:t>UN Sustainable </a:t>
            </a:r>
            <a:r>
              <a:rPr lang="en-US" sz="1800" dirty="0">
                <a:solidFill>
                  <a:srgbClr val="002060"/>
                </a:solidFill>
              </a:rPr>
              <a:t>Development Goals and the Paris Climate </a:t>
            </a:r>
            <a:r>
              <a:rPr lang="en-US" sz="1800" dirty="0" smtClean="0">
                <a:solidFill>
                  <a:srgbClr val="002060"/>
                </a:solidFill>
              </a:rPr>
              <a:t>Agreement</a:t>
            </a:r>
          </a:p>
          <a:p>
            <a:pPr algn="just">
              <a:buClr>
                <a:srgbClr val="002060"/>
              </a:buClr>
            </a:pPr>
            <a:endParaRPr lang="en-US" sz="1800" dirty="0">
              <a:solidFill>
                <a:srgbClr val="002060"/>
              </a:solidFill>
            </a:endParaRPr>
          </a:p>
          <a:p>
            <a:pPr algn="just">
              <a:buClr>
                <a:srgbClr val="002060"/>
              </a:buClr>
            </a:pPr>
            <a:r>
              <a:rPr lang="en-US" sz="1800" dirty="0">
                <a:solidFill>
                  <a:srgbClr val="002060"/>
                </a:solidFill>
              </a:rPr>
              <a:t>One of </a:t>
            </a:r>
            <a:r>
              <a:rPr lang="en-US" sz="1800" dirty="0" smtClean="0">
                <a:solidFill>
                  <a:srgbClr val="002060"/>
                </a:solidFill>
              </a:rPr>
              <a:t>HBA’s member-banks was in the founding banks, which actively </a:t>
            </a:r>
            <a:r>
              <a:rPr lang="en-US" sz="1800" dirty="0">
                <a:solidFill>
                  <a:srgbClr val="002060"/>
                </a:solidFill>
              </a:rPr>
              <a:t>participated in developing </a:t>
            </a:r>
            <a:r>
              <a:rPr lang="en-US" sz="1800" dirty="0" smtClean="0">
                <a:solidFill>
                  <a:srgbClr val="002060"/>
                </a:solidFill>
              </a:rPr>
              <a:t>these Principles</a:t>
            </a:r>
          </a:p>
          <a:p>
            <a:pPr algn="just">
              <a:buClr>
                <a:srgbClr val="002060"/>
              </a:buClr>
            </a:pPr>
            <a:endParaRPr lang="en-US" sz="1800" dirty="0">
              <a:solidFill>
                <a:srgbClr val="002060"/>
              </a:solidFill>
            </a:endParaRPr>
          </a:p>
          <a:p>
            <a:pPr algn="just">
              <a:buClr>
                <a:srgbClr val="002060"/>
              </a:buClr>
            </a:pPr>
            <a:r>
              <a:rPr lang="en-US" sz="1800" dirty="0" smtClean="0">
                <a:solidFill>
                  <a:srgbClr val="002060"/>
                </a:solidFill>
              </a:rPr>
              <a:t>Other </a:t>
            </a:r>
            <a:r>
              <a:rPr lang="en-US" sz="1800" dirty="0">
                <a:solidFill>
                  <a:srgbClr val="002060"/>
                </a:solidFill>
              </a:rPr>
              <a:t>HBA </a:t>
            </a:r>
            <a:r>
              <a:rPr lang="en-US" sz="1800" dirty="0" smtClean="0">
                <a:solidFill>
                  <a:srgbClr val="002060"/>
                </a:solidFill>
              </a:rPr>
              <a:t>member-banks </a:t>
            </a:r>
            <a:r>
              <a:rPr lang="en-US" sz="1800" dirty="0">
                <a:solidFill>
                  <a:srgbClr val="002060"/>
                </a:solidFill>
              </a:rPr>
              <a:t>are in the process of exploring the possibility </a:t>
            </a:r>
            <a:r>
              <a:rPr lang="en-US" sz="1800" dirty="0" smtClean="0">
                <a:solidFill>
                  <a:srgbClr val="002060"/>
                </a:solidFill>
              </a:rPr>
              <a:t>of signing and implementing these Principles</a:t>
            </a:r>
          </a:p>
          <a:p>
            <a:pPr algn="just">
              <a:buClr>
                <a:srgbClr val="002060"/>
              </a:buClr>
            </a:pPr>
            <a:endParaRPr lang="en-US" sz="1800" dirty="0">
              <a:solidFill>
                <a:srgbClr val="002060"/>
              </a:solidFill>
            </a:endParaRPr>
          </a:p>
          <a:p>
            <a:pPr algn="just">
              <a:buClr>
                <a:srgbClr val="002060"/>
              </a:buClr>
            </a:pPr>
            <a:r>
              <a:rPr lang="en-US" sz="1800" dirty="0">
                <a:solidFill>
                  <a:srgbClr val="002060"/>
                </a:solidFill>
              </a:rPr>
              <a:t>The Principles are open to consultation until 31 May 2019 and will be finalised in Q3 2019</a:t>
            </a:r>
          </a:p>
          <a:p>
            <a:pPr algn="just">
              <a:buClr>
                <a:srgbClr val="002060"/>
              </a:buClr>
            </a:pPr>
            <a:endParaRPr lang="en-US"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0152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a:solidFill>
                  <a:srgbClr val="002060"/>
                </a:solidFill>
                <a:effectLst>
                  <a:outerShdw blurRad="38100" dist="38100" dir="2700000" algn="tl">
                    <a:srgbClr val="000000">
                      <a:alpha val="43137"/>
                    </a:srgbClr>
                  </a:outerShdw>
                </a:effectLst>
                <a:latin typeface="+mn-lt"/>
              </a:rPr>
              <a:t>HBA initiatives in relation to Sustainable Finance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09600" y="1600200"/>
            <a:ext cx="4191000" cy="4800600"/>
          </a:xfrm>
        </p:spPr>
        <p:txBody>
          <a:bodyPr>
            <a:normAutofit lnSpcReduction="10000"/>
          </a:bodyPr>
          <a:lstStyle/>
          <a:p>
            <a:pPr algn="just">
              <a:buClr>
                <a:srgbClr val="002060"/>
              </a:buClr>
            </a:pPr>
            <a:r>
              <a:rPr lang="en-US" sz="1800" dirty="0" smtClean="0">
                <a:solidFill>
                  <a:srgbClr val="002060"/>
                </a:solidFill>
              </a:rPr>
              <a:t>HBA, as </a:t>
            </a:r>
            <a:r>
              <a:rPr lang="en-US" sz="1800" dirty="0" smtClean="0">
                <a:solidFill>
                  <a:srgbClr val="002060"/>
                </a:solidFill>
              </a:rPr>
              <a:t>an institutional </a:t>
            </a:r>
            <a:r>
              <a:rPr lang="en-US" sz="1800" dirty="0">
                <a:solidFill>
                  <a:srgbClr val="002060"/>
                </a:solidFill>
              </a:rPr>
              <a:t>representative of the vast majority of </a:t>
            </a:r>
            <a:r>
              <a:rPr lang="en-US" sz="1800" dirty="0" smtClean="0">
                <a:solidFill>
                  <a:srgbClr val="002060"/>
                </a:solidFill>
              </a:rPr>
              <a:t>Greek </a:t>
            </a:r>
            <a:r>
              <a:rPr lang="en-US" sz="1800" dirty="0">
                <a:solidFill>
                  <a:srgbClr val="002060"/>
                </a:solidFill>
              </a:rPr>
              <a:t>and foreign </a:t>
            </a:r>
            <a:r>
              <a:rPr lang="en-US" sz="1800" dirty="0" smtClean="0">
                <a:solidFill>
                  <a:srgbClr val="002060"/>
                </a:solidFill>
              </a:rPr>
              <a:t>banks </a:t>
            </a:r>
            <a:r>
              <a:rPr lang="en-US" sz="1800" dirty="0">
                <a:solidFill>
                  <a:srgbClr val="002060"/>
                </a:solidFill>
              </a:rPr>
              <a:t>that operate in </a:t>
            </a:r>
            <a:r>
              <a:rPr lang="en-US" sz="1800" dirty="0" smtClean="0">
                <a:solidFill>
                  <a:srgbClr val="002060"/>
                </a:solidFill>
              </a:rPr>
              <a:t>Greece, </a:t>
            </a:r>
            <a:r>
              <a:rPr lang="en-US" sz="1800" dirty="0">
                <a:solidFill>
                  <a:srgbClr val="002060"/>
                </a:solidFill>
              </a:rPr>
              <a:t>supports </a:t>
            </a:r>
            <a:r>
              <a:rPr lang="en-US" sz="1800" dirty="0">
                <a:solidFill>
                  <a:srgbClr val="FF0000"/>
                </a:solidFill>
              </a:rPr>
              <a:t>Goal </a:t>
            </a:r>
            <a:r>
              <a:rPr lang="en-US" sz="1800" dirty="0" smtClean="0">
                <a:solidFill>
                  <a:srgbClr val="FF0000"/>
                </a:solidFill>
              </a:rPr>
              <a:t>8: Decent </a:t>
            </a:r>
            <a:r>
              <a:rPr lang="en-US" sz="1800" dirty="0">
                <a:solidFill>
                  <a:srgbClr val="FF0000"/>
                </a:solidFill>
              </a:rPr>
              <a:t>Work and Economic Growth </a:t>
            </a:r>
            <a:r>
              <a:rPr lang="en-US" sz="1800" dirty="0" smtClean="0">
                <a:solidFill>
                  <a:srgbClr val="FF0000"/>
                </a:solidFill>
              </a:rPr>
              <a:t>of </a:t>
            </a:r>
            <a:r>
              <a:rPr lang="en-US" sz="1800" dirty="0">
                <a:solidFill>
                  <a:srgbClr val="FF0000"/>
                </a:solidFill>
              </a:rPr>
              <a:t>the </a:t>
            </a:r>
            <a:r>
              <a:rPr lang="en-US" sz="1800" b="1" dirty="0">
                <a:solidFill>
                  <a:srgbClr val="FF0000"/>
                </a:solidFill>
              </a:rPr>
              <a:t>UN </a:t>
            </a:r>
            <a:r>
              <a:rPr lang="en-US" sz="1800" b="1" dirty="0" smtClean="0">
                <a:solidFill>
                  <a:srgbClr val="FF0000"/>
                </a:solidFill>
              </a:rPr>
              <a:t>Sustainable </a:t>
            </a:r>
            <a:r>
              <a:rPr lang="en-US" sz="1800" b="1" dirty="0">
                <a:solidFill>
                  <a:srgbClr val="FF0000"/>
                </a:solidFill>
              </a:rPr>
              <a:t>Development </a:t>
            </a:r>
            <a:r>
              <a:rPr lang="en-US" sz="1800" b="1" dirty="0" smtClean="0">
                <a:solidFill>
                  <a:srgbClr val="FF0000"/>
                </a:solidFill>
              </a:rPr>
              <a:t>Goals (SDGs)</a:t>
            </a:r>
          </a:p>
          <a:p>
            <a:pPr algn="just">
              <a:buClr>
                <a:srgbClr val="002060"/>
              </a:buClr>
            </a:pPr>
            <a:endParaRPr lang="en-US" sz="1800" dirty="0">
              <a:solidFill>
                <a:srgbClr val="002060"/>
              </a:solidFill>
            </a:endParaRPr>
          </a:p>
          <a:p>
            <a:pPr algn="just">
              <a:buClr>
                <a:srgbClr val="002060"/>
              </a:buClr>
            </a:pPr>
            <a:r>
              <a:rPr lang="en-US" sz="1800" dirty="0">
                <a:solidFill>
                  <a:srgbClr val="002060"/>
                </a:solidFill>
              </a:rPr>
              <a:t>HBA recognizes the special interaction between the level of financial literacy of the citizens of a society and their level of development and </a:t>
            </a:r>
            <a:r>
              <a:rPr lang="en-US" sz="1800" dirty="0" smtClean="0">
                <a:solidFill>
                  <a:srgbClr val="002060"/>
                </a:solidFill>
              </a:rPr>
              <a:t>prosperity</a:t>
            </a:r>
          </a:p>
          <a:p>
            <a:pPr marL="0" indent="0" algn="just">
              <a:buClr>
                <a:srgbClr val="002060"/>
              </a:buClr>
              <a:buNone/>
            </a:pPr>
            <a:endParaRPr lang="en-US" sz="1800" dirty="0">
              <a:solidFill>
                <a:srgbClr val="002060"/>
              </a:solidFill>
            </a:endParaRPr>
          </a:p>
          <a:p>
            <a:pPr algn="just">
              <a:buClr>
                <a:srgbClr val="002060"/>
              </a:buClr>
            </a:pPr>
            <a:r>
              <a:rPr lang="en-US" sz="1800" dirty="0" smtClean="0">
                <a:solidFill>
                  <a:srgbClr val="002060"/>
                </a:solidFill>
              </a:rPr>
              <a:t>In this regard, through its training body the Hellenic Banking Institute (HBI), has taken up numerous financial education-related initiatives </a:t>
            </a: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p:nvPicPr>
        <p:blipFill rotWithShape="1">
          <a:blip r:embed="rId3"/>
          <a:srcRect l="24167" t="8889" r="24167" b="6666"/>
          <a:stretch/>
        </p:blipFill>
        <p:spPr>
          <a:xfrm>
            <a:off x="5105400" y="1752600"/>
            <a:ext cx="3733800" cy="4267199"/>
          </a:xfrm>
          <a:prstGeom prst="rect">
            <a:avLst/>
          </a:prstGeom>
        </p:spPr>
      </p:pic>
    </p:spTree>
    <p:extLst>
      <p:ext uri="{BB962C8B-B14F-4D97-AF65-F5344CB8AC3E}">
        <p14:creationId xmlns:p14="http://schemas.microsoft.com/office/powerpoint/2010/main" val="261200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1143000"/>
          </a:xfrm>
        </p:spPr>
        <p:txBody>
          <a:bodyPr>
            <a:normAutofit/>
          </a:bodyPr>
          <a:lstStyle/>
          <a:p>
            <a:r>
              <a:rPr lang="en-US" sz="2800" b="1" dirty="0" smtClean="0">
                <a:solidFill>
                  <a:srgbClr val="002060"/>
                </a:solidFill>
                <a:effectLst>
                  <a:outerShdw blurRad="38100" dist="38100" dir="2700000" algn="tl">
                    <a:srgbClr val="000000">
                      <a:alpha val="43137"/>
                    </a:srgbClr>
                  </a:outerShdw>
                </a:effectLst>
                <a:latin typeface="+mn-lt"/>
              </a:rPr>
              <a:t>The EU regulatory landscape</a:t>
            </a:r>
            <a:br>
              <a:rPr lang="en-US" sz="2800" b="1" dirty="0" smtClean="0">
                <a:solidFill>
                  <a:srgbClr val="002060"/>
                </a:solidFill>
                <a:effectLst>
                  <a:outerShdw blurRad="38100" dist="38100" dir="2700000" algn="tl">
                    <a:srgbClr val="000000">
                      <a:alpha val="43137"/>
                    </a:srgbClr>
                  </a:outerShdw>
                </a:effectLst>
                <a:latin typeface="+mn-lt"/>
              </a:rPr>
            </a:br>
            <a:r>
              <a:rPr lang="en-US" sz="2800" b="1" dirty="0" smtClean="0">
                <a:solidFill>
                  <a:srgbClr val="002060"/>
                </a:solidFill>
                <a:effectLst>
                  <a:outerShdw blurRad="38100" dist="38100" dir="2700000" algn="tl">
                    <a:srgbClr val="000000">
                      <a:alpha val="43137"/>
                    </a:srgbClr>
                  </a:outerShdw>
                </a:effectLst>
                <a:latin typeface="+mn-lt"/>
              </a:rPr>
              <a:t>Current developments</a:t>
            </a:r>
            <a:endParaRPr lang="el-GR"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82656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609600"/>
          </a:xfrm>
        </p:spPr>
        <p:txBody>
          <a:bodyPr>
            <a:noAutofit/>
          </a:bodyPr>
          <a:lstStyle/>
          <a:p>
            <a:r>
              <a:rPr lang="en-US" sz="2800" b="1" dirty="0" smtClean="0">
                <a:solidFill>
                  <a:srgbClr val="002060"/>
                </a:solidFill>
                <a:effectLst>
                  <a:outerShdw blurRad="38100" dist="38100" dir="2700000" algn="tl">
                    <a:srgbClr val="000000">
                      <a:alpha val="43137"/>
                    </a:srgbClr>
                  </a:outerShdw>
                </a:effectLst>
                <a:latin typeface="+mn-lt"/>
              </a:rPr>
              <a:t>Thank you for your attention!!</a:t>
            </a:r>
            <a:endParaRPr lang="el-GR" sz="2800" b="1" dirty="0">
              <a:solidFill>
                <a:srgbClr val="002060"/>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90801"/>
            <a:ext cx="5029200" cy="3200400"/>
          </a:xfrm>
          <a:prstGeom prst="rect">
            <a:avLst/>
          </a:prstGeom>
        </p:spPr>
      </p:pic>
    </p:spTree>
    <p:extLst>
      <p:ext uri="{BB962C8B-B14F-4D97-AF65-F5344CB8AC3E}">
        <p14:creationId xmlns:p14="http://schemas.microsoft.com/office/powerpoint/2010/main" val="2439580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smtClean="0">
                <a:solidFill>
                  <a:srgbClr val="002060"/>
                </a:solidFill>
                <a:effectLst>
                  <a:outerShdw blurRad="38100" dist="38100" dir="2700000" algn="tl">
                    <a:srgbClr val="000000">
                      <a:alpha val="43137"/>
                    </a:srgbClr>
                  </a:outerShdw>
                </a:effectLst>
                <a:latin typeface="+mn-lt"/>
              </a:rPr>
              <a:t>European Commission’s Action Plan on financing Sustainable Growth</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678363"/>
          </a:xfrm>
        </p:spPr>
        <p:txBody>
          <a:bodyPr>
            <a:normAutofit/>
          </a:bodyPr>
          <a:lstStyle/>
          <a:p>
            <a:pPr algn="just">
              <a:buClr>
                <a:srgbClr val="002060"/>
              </a:buClr>
            </a:pPr>
            <a:r>
              <a:rPr lang="en-US" sz="1800" dirty="0" smtClean="0">
                <a:solidFill>
                  <a:srgbClr val="002060"/>
                </a:solidFill>
              </a:rPr>
              <a:t>In March 2018, the European Commission published its </a:t>
            </a:r>
            <a:r>
              <a:rPr lang="en-US" sz="1800" b="1" dirty="0" smtClean="0">
                <a:solidFill>
                  <a:srgbClr val="FF0000"/>
                </a:solidFill>
              </a:rPr>
              <a:t>Action Plan on financing Sustainable Growth</a:t>
            </a:r>
            <a:r>
              <a:rPr lang="en-US" sz="1800" dirty="0" smtClean="0">
                <a:solidFill>
                  <a:srgbClr val="002060"/>
                </a:solidFill>
              </a:rPr>
              <a:t>, </a:t>
            </a:r>
            <a:r>
              <a:rPr lang="en-US" sz="1800" dirty="0">
                <a:solidFill>
                  <a:srgbClr val="002060"/>
                </a:solidFill>
              </a:rPr>
              <a:t>which aims to further connect finance with the specific needs of the EU and international economy for the benefit of the planet and the </a:t>
            </a:r>
            <a:r>
              <a:rPr lang="en-US" sz="1800" dirty="0" smtClean="0">
                <a:solidFill>
                  <a:srgbClr val="002060"/>
                </a:solidFill>
              </a:rPr>
              <a:t>society</a:t>
            </a:r>
          </a:p>
          <a:p>
            <a:pPr marL="0" indent="0" algn="just">
              <a:buClr>
                <a:srgbClr val="002060"/>
              </a:buClr>
              <a:buNone/>
            </a:pPr>
            <a:endParaRPr lang="en-US" sz="1800" dirty="0" smtClean="0">
              <a:solidFill>
                <a:srgbClr val="002060"/>
              </a:solidFill>
            </a:endParaRPr>
          </a:p>
          <a:p>
            <a:pPr algn="just">
              <a:buClr>
                <a:srgbClr val="002060"/>
              </a:buClr>
            </a:pPr>
            <a:r>
              <a:rPr lang="en-US" sz="1800" dirty="0" smtClean="0">
                <a:solidFill>
                  <a:srgbClr val="002060"/>
                </a:solidFill>
              </a:rPr>
              <a:t>It builds on the </a:t>
            </a:r>
            <a:r>
              <a:rPr lang="en-US" sz="1800" dirty="0" smtClean="0">
                <a:solidFill>
                  <a:srgbClr val="FF0000"/>
                </a:solidFill>
              </a:rPr>
              <a:t>policy recommendations</a:t>
            </a:r>
            <a:r>
              <a:rPr lang="en-US" sz="1800" dirty="0" smtClean="0">
                <a:solidFill>
                  <a:srgbClr val="002060"/>
                </a:solidFill>
              </a:rPr>
              <a:t> of </a:t>
            </a:r>
            <a:r>
              <a:rPr lang="en-US" sz="1800" dirty="0">
                <a:solidFill>
                  <a:srgbClr val="002060"/>
                </a:solidFill>
              </a:rPr>
              <a:t>a dedicated High Level Expert </a:t>
            </a:r>
            <a:r>
              <a:rPr lang="en-US" sz="1800" dirty="0" smtClean="0">
                <a:solidFill>
                  <a:srgbClr val="002060"/>
                </a:solidFill>
              </a:rPr>
              <a:t>Group (HLEG) on Sustainable Finance, which were presented in late January 2018. This HLEG was set up by the European Commission in December 2016</a:t>
            </a:r>
          </a:p>
          <a:p>
            <a:pPr algn="just">
              <a:buClr>
                <a:srgbClr val="002060"/>
              </a:buClr>
            </a:pPr>
            <a:endParaRPr lang="en-US" sz="1800" dirty="0">
              <a:solidFill>
                <a:srgbClr val="002060"/>
              </a:solidFill>
            </a:endParaRPr>
          </a:p>
          <a:p>
            <a:pPr algn="just">
              <a:buClr>
                <a:srgbClr val="002060"/>
              </a:buClr>
            </a:pPr>
            <a:r>
              <a:rPr lang="en-US" sz="1800" dirty="0" smtClean="0">
                <a:solidFill>
                  <a:srgbClr val="002060"/>
                </a:solidFill>
              </a:rPr>
              <a:t>The European Commission’s Action Plan has the following </a:t>
            </a:r>
            <a:r>
              <a:rPr lang="en-US" sz="1800" b="1" dirty="0" smtClean="0">
                <a:solidFill>
                  <a:srgbClr val="FF0000"/>
                </a:solidFill>
              </a:rPr>
              <a:t>3 key objectives</a:t>
            </a:r>
            <a:r>
              <a:rPr lang="en-US" sz="1800" dirty="0" smtClean="0">
                <a:solidFill>
                  <a:srgbClr val="002060"/>
                </a:solidFill>
              </a:rPr>
              <a:t>:</a:t>
            </a:r>
          </a:p>
          <a:p>
            <a:pPr algn="just">
              <a:buClr>
                <a:srgbClr val="002060"/>
              </a:buClr>
              <a:buFont typeface="Wingdings" panose="05000000000000000000" pitchFamily="2" charset="2"/>
              <a:buChar char="Ø"/>
            </a:pPr>
            <a:r>
              <a:rPr lang="en-US" sz="1800" i="1" dirty="0" smtClean="0">
                <a:solidFill>
                  <a:srgbClr val="002060"/>
                </a:solidFill>
              </a:rPr>
              <a:t>the </a:t>
            </a:r>
            <a:r>
              <a:rPr lang="en-US" sz="1800" i="1" dirty="0">
                <a:solidFill>
                  <a:srgbClr val="002060"/>
                </a:solidFill>
              </a:rPr>
              <a:t>re-orientation of capital flows towards sustainable investment, in order to achieve sustainable and inclusive </a:t>
            </a:r>
            <a:r>
              <a:rPr lang="en-US" sz="1800" i="1" dirty="0" smtClean="0">
                <a:solidFill>
                  <a:srgbClr val="002060"/>
                </a:solidFill>
              </a:rPr>
              <a:t>growth</a:t>
            </a:r>
            <a:r>
              <a:rPr lang="en-US" sz="1800" dirty="0" smtClean="0">
                <a:solidFill>
                  <a:srgbClr val="002060"/>
                </a:solidFill>
              </a:rPr>
              <a:t>;</a:t>
            </a:r>
          </a:p>
          <a:p>
            <a:pPr algn="just">
              <a:buClr>
                <a:srgbClr val="002060"/>
              </a:buClr>
              <a:buFont typeface="Wingdings" panose="05000000000000000000" pitchFamily="2" charset="2"/>
              <a:buChar char="Ø"/>
            </a:pPr>
            <a:r>
              <a:rPr lang="en-US" sz="1800" i="1" dirty="0" smtClean="0">
                <a:solidFill>
                  <a:srgbClr val="002060"/>
                </a:solidFill>
              </a:rPr>
              <a:t>the </a:t>
            </a:r>
            <a:r>
              <a:rPr lang="en-US" sz="1800" i="1" dirty="0">
                <a:solidFill>
                  <a:srgbClr val="002060"/>
                </a:solidFill>
              </a:rPr>
              <a:t>management of financial risks stemming from climate change, natural disasters, environmental degradation and social issues; </a:t>
            </a:r>
            <a:r>
              <a:rPr lang="en-US" sz="1800" i="1" dirty="0" smtClean="0">
                <a:solidFill>
                  <a:srgbClr val="002060"/>
                </a:solidFill>
              </a:rPr>
              <a:t>and</a:t>
            </a:r>
          </a:p>
          <a:p>
            <a:pPr algn="just">
              <a:buClr>
                <a:srgbClr val="002060"/>
              </a:buClr>
              <a:buFont typeface="Wingdings" panose="05000000000000000000" pitchFamily="2" charset="2"/>
              <a:buChar char="Ø"/>
            </a:pPr>
            <a:r>
              <a:rPr lang="en-US" sz="1800" i="1" dirty="0" smtClean="0">
                <a:solidFill>
                  <a:srgbClr val="002060"/>
                </a:solidFill>
              </a:rPr>
              <a:t>fostering </a:t>
            </a:r>
            <a:r>
              <a:rPr lang="en-US" sz="1800" i="1" dirty="0">
                <a:solidFill>
                  <a:srgbClr val="002060"/>
                </a:solidFill>
              </a:rPr>
              <a:t>transparency and long-termism in financial and economic activity</a:t>
            </a:r>
          </a:p>
          <a:p>
            <a:pPr algn="just">
              <a:buClr>
                <a:srgbClr val="002060"/>
              </a:buClr>
              <a:buFont typeface="Wingdings" panose="05000000000000000000" pitchFamily="2" charset="2"/>
              <a:buChar char="Ø"/>
            </a:pPr>
            <a:endParaRPr lang="en-US" sz="1800" dirty="0" smtClean="0">
              <a:solidFill>
                <a:srgbClr val="002060"/>
              </a:solidFill>
            </a:endParaRPr>
          </a:p>
          <a:p>
            <a:pPr algn="just">
              <a:buClr>
                <a:srgbClr val="002060"/>
              </a:buClr>
            </a:pP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436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smtClean="0">
                <a:solidFill>
                  <a:srgbClr val="002060"/>
                </a:solidFill>
                <a:effectLst>
                  <a:outerShdw blurRad="38100" dist="38100" dir="2700000" algn="tl">
                    <a:srgbClr val="000000">
                      <a:alpha val="43137"/>
                    </a:srgbClr>
                  </a:outerShdw>
                </a:effectLst>
                <a:latin typeface="+mn-lt"/>
              </a:rPr>
              <a:t>European Commission’s Action Plan on financing Sustainable Growth</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678363"/>
          </a:xfrm>
        </p:spPr>
        <p:txBody>
          <a:bodyPr>
            <a:normAutofit/>
          </a:bodyPr>
          <a:lstStyle/>
          <a:p>
            <a:pPr marL="0" indent="0" algn="just">
              <a:buClr>
                <a:srgbClr val="002060"/>
              </a:buClr>
              <a:buNone/>
            </a:pPr>
            <a:r>
              <a:rPr lang="en-US" sz="1800" dirty="0" smtClean="0">
                <a:solidFill>
                  <a:srgbClr val="002060"/>
                </a:solidFill>
              </a:rPr>
              <a:t>The European Commission’s Action Plan contains the </a:t>
            </a:r>
            <a:r>
              <a:rPr lang="en-US" sz="1800" b="1" dirty="0" smtClean="0">
                <a:solidFill>
                  <a:srgbClr val="FF0000"/>
                </a:solidFill>
              </a:rPr>
              <a:t>following 10 actions</a:t>
            </a:r>
            <a:r>
              <a:rPr lang="en-US" sz="1800" dirty="0" smtClean="0">
                <a:solidFill>
                  <a:srgbClr val="002060"/>
                </a:solidFill>
              </a:rPr>
              <a:t>: </a:t>
            </a:r>
          </a:p>
          <a:p>
            <a:pPr marL="0" indent="0" algn="just">
              <a:buClr>
                <a:srgbClr val="002060"/>
              </a:buClr>
              <a:buNone/>
            </a:pP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47923550"/>
              </p:ext>
            </p:extLst>
          </p:nvPr>
        </p:nvGraphicFramePr>
        <p:xfrm>
          <a:off x="609600" y="2133593"/>
          <a:ext cx="8077200" cy="3728512"/>
        </p:xfrm>
        <a:graphic>
          <a:graphicData uri="http://schemas.openxmlformats.org/drawingml/2006/table">
            <a:tbl>
              <a:tblPr firstRow="1" bandRow="1">
                <a:tableStyleId>{3B4B98B0-60AC-42C2-AFA5-B58CD77FA1E5}</a:tableStyleId>
              </a:tblPr>
              <a:tblGrid>
                <a:gridCol w="4038600"/>
                <a:gridCol w="4038600"/>
              </a:tblGrid>
              <a:tr h="703528">
                <a:tc>
                  <a:txBody>
                    <a:bodyPr/>
                    <a:lstStyle/>
                    <a:p>
                      <a:pPr algn="just"/>
                      <a:r>
                        <a:rPr lang="en-US" b="1" dirty="0" smtClean="0">
                          <a:solidFill>
                            <a:srgbClr val="FF0000"/>
                          </a:solidFill>
                        </a:rPr>
                        <a:t>1. </a:t>
                      </a:r>
                      <a:r>
                        <a:rPr lang="en-US" b="0" dirty="0" smtClean="0"/>
                        <a:t>Establishing </a:t>
                      </a:r>
                      <a:r>
                        <a:rPr lang="en-US" b="0" dirty="0" smtClean="0"/>
                        <a:t>an EU classification system</a:t>
                      </a:r>
                      <a:r>
                        <a:rPr lang="en-US" b="0" baseline="0" dirty="0" smtClean="0"/>
                        <a:t> </a:t>
                      </a:r>
                      <a:r>
                        <a:rPr lang="en-US" b="0" dirty="0" smtClean="0"/>
                        <a:t>for</a:t>
                      </a:r>
                      <a:r>
                        <a:rPr lang="en-US" b="0" baseline="0" dirty="0" smtClean="0"/>
                        <a:t> </a:t>
                      </a:r>
                      <a:r>
                        <a:rPr lang="en-US" b="0" dirty="0" smtClean="0"/>
                        <a:t>sustainability activities</a:t>
                      </a:r>
                      <a:endParaRPr lang="el-GR" b="0" dirty="0"/>
                    </a:p>
                  </a:txBody>
                  <a:tcPr anchor="ctr"/>
                </a:tc>
                <a:tc>
                  <a:txBody>
                    <a:bodyPr/>
                    <a:lstStyle/>
                    <a:p>
                      <a:pPr algn="just"/>
                      <a:r>
                        <a:rPr lang="en-US" b="1" dirty="0" smtClean="0">
                          <a:solidFill>
                            <a:srgbClr val="FF0000"/>
                          </a:solidFill>
                        </a:rPr>
                        <a:t>6.</a:t>
                      </a:r>
                      <a:r>
                        <a:rPr lang="en-US" b="0" dirty="0" smtClean="0"/>
                        <a:t> Better </a:t>
                      </a:r>
                      <a:r>
                        <a:rPr lang="en-US" b="0" dirty="0" smtClean="0"/>
                        <a:t>integrating </a:t>
                      </a:r>
                      <a:r>
                        <a:rPr lang="en-US" b="0" dirty="0" smtClean="0"/>
                        <a:t>sustainability in ratings and market research</a:t>
                      </a:r>
                    </a:p>
                  </a:txBody>
                  <a:tcPr anchor="ctr"/>
                </a:tc>
              </a:tr>
              <a:tr h="703528">
                <a:tc>
                  <a:txBody>
                    <a:bodyPr/>
                    <a:lstStyle/>
                    <a:p>
                      <a:pPr algn="just"/>
                      <a:r>
                        <a:rPr lang="en-US" b="1" dirty="0" smtClean="0">
                          <a:solidFill>
                            <a:srgbClr val="FF0000"/>
                          </a:solidFill>
                        </a:rPr>
                        <a:t>2.</a:t>
                      </a:r>
                      <a:r>
                        <a:rPr lang="en-US" b="0" dirty="0" smtClean="0"/>
                        <a:t> </a:t>
                      </a:r>
                      <a:r>
                        <a:rPr lang="en-US" b="0" dirty="0" smtClean="0"/>
                        <a:t>Creating </a:t>
                      </a:r>
                      <a:r>
                        <a:rPr lang="en-US" b="0" dirty="0" smtClean="0"/>
                        <a:t>Standards and labels for sustainable financial products</a:t>
                      </a:r>
                      <a:endParaRPr lang="el-GR" b="0" dirty="0"/>
                    </a:p>
                  </a:txBody>
                  <a:tcPr anchor="ctr"/>
                </a:tc>
                <a:tc>
                  <a:txBody>
                    <a:bodyPr/>
                    <a:lstStyle/>
                    <a:p>
                      <a:pPr algn="just"/>
                      <a:r>
                        <a:rPr lang="en-US" b="1" dirty="0" smtClean="0">
                          <a:solidFill>
                            <a:srgbClr val="FF0000"/>
                          </a:solidFill>
                        </a:rPr>
                        <a:t>7.</a:t>
                      </a:r>
                      <a:r>
                        <a:rPr lang="en-US" b="0" dirty="0" smtClean="0"/>
                        <a:t> </a:t>
                      </a:r>
                      <a:r>
                        <a:rPr lang="en-US" b="0" dirty="0" smtClean="0"/>
                        <a:t>Clarifying </a:t>
                      </a:r>
                      <a:r>
                        <a:rPr lang="en-US" b="0" dirty="0" smtClean="0"/>
                        <a:t>institutional investor’s and asset</a:t>
                      </a:r>
                      <a:r>
                        <a:rPr lang="en-US" b="0" baseline="0" dirty="0" smtClean="0"/>
                        <a:t> </a:t>
                      </a:r>
                      <a:r>
                        <a:rPr lang="en-US" b="0" dirty="0" smtClean="0"/>
                        <a:t>manager’s duties</a:t>
                      </a:r>
                      <a:endParaRPr lang="el-GR" b="0" dirty="0"/>
                    </a:p>
                  </a:txBody>
                  <a:tcPr anchor="ctr"/>
                </a:tc>
              </a:tr>
              <a:tr h="703528">
                <a:tc>
                  <a:txBody>
                    <a:bodyPr/>
                    <a:lstStyle/>
                    <a:p>
                      <a:pPr algn="just"/>
                      <a:r>
                        <a:rPr lang="en-US" b="1" dirty="0" smtClean="0">
                          <a:solidFill>
                            <a:srgbClr val="FF0000"/>
                          </a:solidFill>
                        </a:rPr>
                        <a:t>3.</a:t>
                      </a:r>
                      <a:r>
                        <a:rPr lang="en-US" b="0" baseline="0" dirty="0" smtClean="0"/>
                        <a:t> </a:t>
                      </a:r>
                      <a:r>
                        <a:rPr lang="en-US" b="0" dirty="0" smtClean="0"/>
                        <a:t>Fostering </a:t>
                      </a:r>
                      <a:r>
                        <a:rPr lang="en-US" b="0" dirty="0" smtClean="0"/>
                        <a:t>investment in sustainable projects</a:t>
                      </a:r>
                      <a:endParaRPr lang="el-GR" b="0" dirty="0"/>
                    </a:p>
                  </a:txBody>
                  <a:tcPr anchor="ctr"/>
                </a:tc>
                <a:tc>
                  <a:txBody>
                    <a:bodyPr/>
                    <a:lstStyle/>
                    <a:p>
                      <a:pPr algn="just"/>
                      <a:r>
                        <a:rPr lang="en-US" b="1" dirty="0" smtClean="0">
                          <a:solidFill>
                            <a:srgbClr val="FF0000"/>
                          </a:solidFill>
                        </a:rPr>
                        <a:t>8.</a:t>
                      </a:r>
                      <a:r>
                        <a:rPr lang="en-US" b="0" dirty="0" smtClean="0">
                          <a:solidFill>
                            <a:srgbClr val="FF0000"/>
                          </a:solidFill>
                        </a:rPr>
                        <a:t> </a:t>
                      </a:r>
                      <a:r>
                        <a:rPr lang="en-US" b="0" dirty="0" smtClean="0"/>
                        <a:t>Incorporating </a:t>
                      </a:r>
                      <a:r>
                        <a:rPr lang="en-US" b="0" dirty="0" smtClean="0"/>
                        <a:t>sustainability in </a:t>
                      </a:r>
                      <a:r>
                        <a:rPr lang="en-US" b="0" dirty="0" smtClean="0"/>
                        <a:t>prudential</a:t>
                      </a:r>
                      <a:r>
                        <a:rPr lang="en-US" b="0" baseline="0" dirty="0" smtClean="0"/>
                        <a:t> </a:t>
                      </a:r>
                      <a:r>
                        <a:rPr lang="en-US" b="0" dirty="0" smtClean="0"/>
                        <a:t>requirements</a:t>
                      </a:r>
                      <a:endParaRPr lang="el-GR" b="0" dirty="0"/>
                    </a:p>
                  </a:txBody>
                  <a:tcPr anchor="ctr"/>
                </a:tc>
              </a:tr>
              <a:tr h="703528">
                <a:tc>
                  <a:txBody>
                    <a:bodyPr/>
                    <a:lstStyle/>
                    <a:p>
                      <a:pPr algn="just"/>
                      <a:r>
                        <a:rPr lang="en-US" b="1" dirty="0" smtClean="0">
                          <a:solidFill>
                            <a:srgbClr val="FF0000"/>
                          </a:solidFill>
                        </a:rPr>
                        <a:t>4.</a:t>
                      </a:r>
                      <a:r>
                        <a:rPr lang="en-US" b="1" dirty="0" smtClean="0"/>
                        <a:t> </a:t>
                      </a:r>
                      <a:r>
                        <a:rPr lang="en-US" b="0" dirty="0" smtClean="0"/>
                        <a:t>Incorporating </a:t>
                      </a:r>
                      <a:r>
                        <a:rPr lang="en-US" b="0" dirty="0" smtClean="0"/>
                        <a:t>sustainability </a:t>
                      </a:r>
                      <a:r>
                        <a:rPr lang="en-US" b="0" dirty="0" smtClean="0"/>
                        <a:t>in</a:t>
                      </a:r>
                      <a:r>
                        <a:rPr lang="en-US" b="0" baseline="0" dirty="0" smtClean="0"/>
                        <a:t> </a:t>
                      </a:r>
                      <a:r>
                        <a:rPr lang="en-US" b="0" dirty="0" smtClean="0"/>
                        <a:t>providing</a:t>
                      </a:r>
                      <a:r>
                        <a:rPr lang="en-US" b="0" baseline="0" dirty="0" smtClean="0"/>
                        <a:t> </a:t>
                      </a:r>
                      <a:r>
                        <a:rPr lang="en-US" b="0" dirty="0" smtClean="0"/>
                        <a:t>investment </a:t>
                      </a:r>
                      <a:r>
                        <a:rPr lang="en-US" b="0" dirty="0" smtClean="0"/>
                        <a:t>advice</a:t>
                      </a:r>
                      <a:endParaRPr lang="el-GR" b="0" dirty="0"/>
                    </a:p>
                  </a:txBody>
                  <a:tcPr anchor="ctr"/>
                </a:tc>
                <a:tc>
                  <a:txBody>
                    <a:bodyPr/>
                    <a:lstStyle/>
                    <a:p>
                      <a:pPr algn="just"/>
                      <a:r>
                        <a:rPr lang="en-US" b="1" dirty="0" smtClean="0">
                          <a:solidFill>
                            <a:srgbClr val="FF0000"/>
                          </a:solidFill>
                        </a:rPr>
                        <a:t>9.</a:t>
                      </a:r>
                      <a:r>
                        <a:rPr lang="en-US" b="0" dirty="0" smtClean="0">
                          <a:solidFill>
                            <a:srgbClr val="FF0000"/>
                          </a:solidFill>
                        </a:rPr>
                        <a:t> </a:t>
                      </a:r>
                      <a:r>
                        <a:rPr lang="en-US" b="0" dirty="0" smtClean="0"/>
                        <a:t>Strengthening </a:t>
                      </a:r>
                      <a:r>
                        <a:rPr lang="en-US" b="0" dirty="0" smtClean="0"/>
                        <a:t>sustainability disclosure and</a:t>
                      </a:r>
                      <a:r>
                        <a:rPr lang="en-US" b="0" baseline="0" dirty="0" smtClean="0"/>
                        <a:t> </a:t>
                      </a:r>
                      <a:r>
                        <a:rPr lang="en-US" b="0" dirty="0" smtClean="0"/>
                        <a:t>accounting rule-making</a:t>
                      </a:r>
                      <a:endParaRPr lang="el-GR" b="0" dirty="0"/>
                    </a:p>
                  </a:txBody>
                  <a:tcPr anchor="ctr"/>
                </a:tc>
              </a:tr>
              <a:tr h="703528">
                <a:tc>
                  <a:txBody>
                    <a:bodyPr/>
                    <a:lstStyle/>
                    <a:p>
                      <a:pPr algn="just"/>
                      <a:r>
                        <a:rPr lang="en-US" b="1" dirty="0" smtClean="0">
                          <a:solidFill>
                            <a:srgbClr val="FF0000"/>
                          </a:solidFill>
                        </a:rPr>
                        <a:t>5.</a:t>
                      </a:r>
                      <a:r>
                        <a:rPr lang="en-US" b="0" dirty="0" smtClean="0"/>
                        <a:t> </a:t>
                      </a:r>
                      <a:r>
                        <a:rPr lang="en-US" b="0" dirty="0" smtClean="0"/>
                        <a:t>Developing </a:t>
                      </a:r>
                      <a:r>
                        <a:rPr lang="en-US" b="0" dirty="0" smtClean="0"/>
                        <a:t>sustainability benchmarks</a:t>
                      </a:r>
                      <a:endParaRPr lang="el-GR" b="0" dirty="0"/>
                    </a:p>
                  </a:txBody>
                  <a:tcPr anchor="ctr"/>
                </a:tc>
                <a:tc>
                  <a:txBody>
                    <a:bodyPr/>
                    <a:lstStyle/>
                    <a:p>
                      <a:pPr algn="just"/>
                      <a:r>
                        <a:rPr lang="en-US" b="1" dirty="0" smtClean="0">
                          <a:solidFill>
                            <a:srgbClr val="FF0000"/>
                          </a:solidFill>
                        </a:rPr>
                        <a:t>10.</a:t>
                      </a:r>
                      <a:r>
                        <a:rPr lang="en-US" b="1" baseline="0" dirty="0" smtClean="0">
                          <a:solidFill>
                            <a:srgbClr val="FF0000"/>
                          </a:solidFill>
                        </a:rPr>
                        <a:t> </a:t>
                      </a:r>
                      <a:r>
                        <a:rPr lang="en-US" b="0" dirty="0" smtClean="0"/>
                        <a:t>Fostering </a:t>
                      </a:r>
                      <a:r>
                        <a:rPr lang="en-US" b="0" dirty="0" smtClean="0"/>
                        <a:t>sustainable corporate</a:t>
                      </a:r>
                      <a:r>
                        <a:rPr lang="en-US" b="0" baseline="0" dirty="0" smtClean="0"/>
                        <a:t> </a:t>
                      </a:r>
                      <a:r>
                        <a:rPr lang="en-US" b="0" dirty="0" smtClean="0"/>
                        <a:t>governance</a:t>
                      </a:r>
                      <a:r>
                        <a:rPr lang="en-US" b="0" baseline="0" dirty="0" smtClean="0"/>
                        <a:t> </a:t>
                      </a:r>
                      <a:r>
                        <a:rPr lang="en-US" b="0" dirty="0" smtClean="0"/>
                        <a:t>and attenuate short-termism in capital</a:t>
                      </a:r>
                      <a:r>
                        <a:rPr lang="en-US" b="0" baseline="0" dirty="0" smtClean="0"/>
                        <a:t> m</a:t>
                      </a:r>
                      <a:r>
                        <a:rPr lang="en-US" b="0" dirty="0" smtClean="0"/>
                        <a:t>arkets</a:t>
                      </a:r>
                      <a:endParaRPr lang="el-GR" b="0" dirty="0"/>
                    </a:p>
                  </a:txBody>
                  <a:tcPr anchor="ctr"/>
                </a:tc>
              </a:tr>
            </a:tbl>
          </a:graphicData>
        </a:graphic>
      </p:graphicFrame>
    </p:spTree>
    <p:extLst>
      <p:ext uri="{BB962C8B-B14F-4D97-AF65-F5344CB8AC3E}">
        <p14:creationId xmlns:p14="http://schemas.microsoft.com/office/powerpoint/2010/main" val="126473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smtClean="0">
                <a:solidFill>
                  <a:srgbClr val="002060"/>
                </a:solidFill>
                <a:effectLst>
                  <a:outerShdw blurRad="38100" dist="38100" dir="2700000" algn="tl">
                    <a:srgbClr val="000000">
                      <a:alpha val="43137"/>
                    </a:srgbClr>
                  </a:outerShdw>
                </a:effectLst>
                <a:latin typeface="+mn-lt"/>
              </a:rPr>
              <a:t>European Commission’s Action Plan on financing Sustainable Growth</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678363"/>
          </a:xfrm>
        </p:spPr>
        <p:txBody>
          <a:bodyPr>
            <a:normAutofit/>
          </a:bodyPr>
          <a:lstStyle/>
          <a:p>
            <a:pPr algn="just">
              <a:buClr>
                <a:srgbClr val="002060"/>
              </a:buClr>
            </a:pPr>
            <a:r>
              <a:rPr lang="en-US" sz="1800" dirty="0" smtClean="0">
                <a:solidFill>
                  <a:srgbClr val="002060"/>
                </a:solidFill>
              </a:rPr>
              <a:t>In May 2018, the European Commission published its first legislative proposal in relation to its </a:t>
            </a:r>
            <a:r>
              <a:rPr lang="en-US" sz="1800" b="1" dirty="0" smtClean="0">
                <a:solidFill>
                  <a:srgbClr val="FF0000"/>
                </a:solidFill>
              </a:rPr>
              <a:t>Action Plan on financing Sustainable Growth</a:t>
            </a:r>
            <a:endParaRPr lang="el-GR" sz="1800" b="1" dirty="0" smtClean="0">
              <a:solidFill>
                <a:srgbClr val="FF0000"/>
              </a:solidFill>
            </a:endParaRPr>
          </a:p>
          <a:p>
            <a:pPr marL="0" indent="0" algn="just">
              <a:buClr>
                <a:srgbClr val="002060"/>
              </a:buClr>
              <a:buNone/>
            </a:pPr>
            <a:endParaRPr lang="en-US" sz="1800" b="1" dirty="0" smtClean="0">
              <a:solidFill>
                <a:srgbClr val="FF0000"/>
              </a:solidFill>
            </a:endParaRPr>
          </a:p>
          <a:p>
            <a:pPr algn="just">
              <a:buClr>
                <a:srgbClr val="002060"/>
              </a:buClr>
            </a:pPr>
            <a:r>
              <a:rPr lang="en-US" sz="1800" dirty="0">
                <a:solidFill>
                  <a:srgbClr val="002060"/>
                </a:solidFill>
              </a:rPr>
              <a:t>These proposals </a:t>
            </a:r>
            <a:r>
              <a:rPr lang="en-US" sz="1800" dirty="0" smtClean="0">
                <a:solidFill>
                  <a:srgbClr val="002060"/>
                </a:solidFill>
              </a:rPr>
              <a:t>include:</a:t>
            </a:r>
            <a:endParaRPr lang="el-GR" sz="1800" dirty="0" smtClean="0">
              <a:solidFill>
                <a:srgbClr val="002060"/>
              </a:solidFill>
            </a:endParaRPr>
          </a:p>
          <a:p>
            <a:pPr algn="just">
              <a:buClr>
                <a:srgbClr val="002060"/>
              </a:buClr>
              <a:buFont typeface="Wingdings" panose="05000000000000000000" pitchFamily="2" charset="2"/>
              <a:buChar char="Ø"/>
            </a:pPr>
            <a:r>
              <a:rPr lang="en-US" sz="1800" i="1" dirty="0" smtClean="0">
                <a:solidFill>
                  <a:srgbClr val="002060"/>
                </a:solidFill>
              </a:rPr>
              <a:t>the </a:t>
            </a:r>
            <a:r>
              <a:rPr lang="en-US" sz="1800" i="1" dirty="0">
                <a:solidFill>
                  <a:srgbClr val="002060"/>
                </a:solidFill>
              </a:rPr>
              <a:t>development of a unified EU classification system </a:t>
            </a:r>
            <a:r>
              <a:rPr lang="en-US" sz="1800" i="1" dirty="0" smtClean="0">
                <a:solidFill>
                  <a:srgbClr val="002060"/>
                </a:solidFill>
              </a:rPr>
              <a:t>(taxonomy) </a:t>
            </a:r>
            <a:r>
              <a:rPr lang="en-US" sz="1800" i="1" dirty="0">
                <a:solidFill>
                  <a:srgbClr val="002060"/>
                </a:solidFill>
              </a:rPr>
              <a:t>for green/sustainable investment projects; </a:t>
            </a:r>
            <a:endParaRPr lang="el-GR" sz="1800" i="1" dirty="0" smtClean="0">
              <a:solidFill>
                <a:srgbClr val="002060"/>
              </a:solidFill>
            </a:endParaRPr>
          </a:p>
          <a:p>
            <a:pPr algn="just">
              <a:buClr>
                <a:srgbClr val="002060"/>
              </a:buClr>
              <a:buFont typeface="Wingdings" panose="05000000000000000000" pitchFamily="2" charset="2"/>
              <a:buChar char="Ø"/>
            </a:pPr>
            <a:r>
              <a:rPr lang="en-US" sz="1800" i="1" dirty="0" smtClean="0">
                <a:solidFill>
                  <a:srgbClr val="002060"/>
                </a:solidFill>
              </a:rPr>
              <a:t>the </a:t>
            </a:r>
            <a:r>
              <a:rPr lang="en-US" sz="1800" i="1" dirty="0">
                <a:solidFill>
                  <a:srgbClr val="002060"/>
                </a:solidFill>
              </a:rPr>
              <a:t>integration of environmental, social and governance </a:t>
            </a:r>
            <a:r>
              <a:rPr lang="en-US" sz="1800" i="1" dirty="0" smtClean="0">
                <a:solidFill>
                  <a:srgbClr val="002060"/>
                </a:solidFill>
              </a:rPr>
              <a:t>(ESG) </a:t>
            </a:r>
            <a:r>
              <a:rPr lang="en-US" sz="1800" i="1" dirty="0">
                <a:solidFill>
                  <a:srgbClr val="002060"/>
                </a:solidFill>
              </a:rPr>
              <a:t>factors in the decision-making process of institutional </a:t>
            </a:r>
            <a:r>
              <a:rPr lang="en-US" sz="1800" i="1" dirty="0" smtClean="0">
                <a:solidFill>
                  <a:srgbClr val="002060"/>
                </a:solidFill>
              </a:rPr>
              <a:t>investors</a:t>
            </a:r>
            <a:r>
              <a:rPr lang="el-GR" sz="1800" i="1" dirty="0" smtClean="0">
                <a:solidFill>
                  <a:srgbClr val="002060"/>
                </a:solidFill>
              </a:rPr>
              <a:t> </a:t>
            </a:r>
            <a:r>
              <a:rPr lang="en-US" sz="1800" i="1" dirty="0" smtClean="0">
                <a:solidFill>
                  <a:srgbClr val="002060"/>
                </a:solidFill>
              </a:rPr>
              <a:t>and </a:t>
            </a:r>
            <a:r>
              <a:rPr lang="en-US" sz="1800" i="1" dirty="0">
                <a:solidFill>
                  <a:srgbClr val="002060"/>
                </a:solidFill>
              </a:rPr>
              <a:t>asset managers;  </a:t>
            </a:r>
            <a:r>
              <a:rPr lang="en-US" sz="1800" i="1" dirty="0" smtClean="0">
                <a:solidFill>
                  <a:srgbClr val="002060"/>
                </a:solidFill>
              </a:rPr>
              <a:t>and</a:t>
            </a:r>
            <a:endParaRPr lang="el-GR" sz="1800" i="1" dirty="0" smtClean="0">
              <a:solidFill>
                <a:srgbClr val="002060"/>
              </a:solidFill>
            </a:endParaRPr>
          </a:p>
          <a:p>
            <a:pPr algn="just">
              <a:buClr>
                <a:srgbClr val="002060"/>
              </a:buClr>
              <a:buFont typeface="Wingdings" panose="05000000000000000000" pitchFamily="2" charset="2"/>
              <a:buChar char="Ø"/>
            </a:pPr>
            <a:r>
              <a:rPr lang="en-US" sz="1800" i="1" dirty="0" smtClean="0">
                <a:solidFill>
                  <a:srgbClr val="002060"/>
                </a:solidFill>
              </a:rPr>
              <a:t>the </a:t>
            </a:r>
            <a:r>
              <a:rPr lang="en-US" sz="1800" i="1" dirty="0">
                <a:solidFill>
                  <a:srgbClr val="002060"/>
                </a:solidFill>
              </a:rPr>
              <a:t>establishment of a new category of benchmarks, comprising the low-carbon benchmarks and the positive-carbon impact </a:t>
            </a:r>
            <a:r>
              <a:rPr lang="en-US" sz="1800" i="1" dirty="0" smtClean="0">
                <a:solidFill>
                  <a:srgbClr val="002060"/>
                </a:solidFill>
              </a:rPr>
              <a:t>benchmarks</a:t>
            </a:r>
            <a:endParaRPr lang="el-GR" sz="1800" i="1" dirty="0" smtClean="0">
              <a:solidFill>
                <a:srgbClr val="002060"/>
              </a:solidFill>
            </a:endParaRPr>
          </a:p>
          <a:p>
            <a:pPr algn="just">
              <a:buClr>
                <a:srgbClr val="002060"/>
              </a:buClr>
              <a:buFont typeface="Wingdings" panose="05000000000000000000" pitchFamily="2" charset="2"/>
              <a:buChar char="Ø"/>
            </a:pPr>
            <a:endParaRPr lang="el-GR" sz="1800" i="1" dirty="0">
              <a:solidFill>
                <a:srgbClr val="002060"/>
              </a:solidFill>
            </a:endParaRPr>
          </a:p>
          <a:p>
            <a:pPr algn="just">
              <a:buClr>
                <a:srgbClr val="002060"/>
              </a:buClr>
            </a:pPr>
            <a:r>
              <a:rPr lang="en-US" sz="1800" dirty="0">
                <a:solidFill>
                  <a:srgbClr val="002060"/>
                </a:solidFill>
              </a:rPr>
              <a:t>As of mid-May 2019, the legislative proposals pertaining to </a:t>
            </a:r>
            <a:r>
              <a:rPr lang="en-US" sz="1800" dirty="0">
                <a:solidFill>
                  <a:srgbClr val="FF0000"/>
                </a:solidFill>
              </a:rPr>
              <a:t>benchmarks</a:t>
            </a:r>
            <a:r>
              <a:rPr lang="en-US" sz="1800" dirty="0">
                <a:solidFill>
                  <a:srgbClr val="002060"/>
                </a:solidFill>
              </a:rPr>
              <a:t> and the </a:t>
            </a:r>
            <a:r>
              <a:rPr lang="en-US" sz="1800" dirty="0">
                <a:solidFill>
                  <a:srgbClr val="FF0000"/>
                </a:solidFill>
              </a:rPr>
              <a:t>incorporation of ESG factors in the decision-making process of institutional investors and asset managers</a:t>
            </a:r>
            <a:r>
              <a:rPr lang="en-US" sz="1800" dirty="0">
                <a:solidFill>
                  <a:srgbClr val="002060"/>
                </a:solidFill>
              </a:rPr>
              <a:t> have been finalised and are expected to be published in the Official Journal of the EU in the coming weeks/months</a:t>
            </a:r>
          </a:p>
          <a:p>
            <a:pPr algn="just">
              <a:buClr>
                <a:srgbClr val="002060"/>
              </a:buClr>
            </a:pPr>
            <a:endParaRPr lang="en-US" sz="1800" dirty="0" smtClean="0">
              <a:solidFill>
                <a:srgbClr val="002060"/>
              </a:solidFill>
            </a:endParaRPr>
          </a:p>
          <a:p>
            <a:pPr marL="0" indent="0" algn="just">
              <a:buClr>
                <a:srgbClr val="002060"/>
              </a:buClr>
              <a:buNone/>
            </a:pPr>
            <a:endParaRPr lang="en-US" sz="1800" dirty="0" smtClean="0">
              <a:solidFill>
                <a:srgbClr val="002060"/>
              </a:solidFill>
            </a:endParaRPr>
          </a:p>
          <a:p>
            <a:pPr algn="just">
              <a:buClr>
                <a:srgbClr val="002060"/>
              </a:buClr>
              <a:buFont typeface="Wingdings" panose="05000000000000000000" pitchFamily="2" charset="2"/>
              <a:buChar char="Ø"/>
            </a:pPr>
            <a:endParaRPr lang="en-US" sz="1800" dirty="0" smtClean="0">
              <a:solidFill>
                <a:srgbClr val="002060"/>
              </a:solidFill>
            </a:endParaRPr>
          </a:p>
          <a:p>
            <a:pPr algn="just">
              <a:buClr>
                <a:srgbClr val="002060"/>
              </a:buClr>
            </a:pP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15417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18309" y="2743200"/>
            <a:ext cx="8229600" cy="1143000"/>
          </a:xfrm>
        </p:spPr>
        <p:txBody>
          <a:bodyPr>
            <a:normAutofit/>
          </a:bodyPr>
          <a:lstStyle/>
          <a:p>
            <a:r>
              <a:rPr lang="en-US" sz="2800" b="1" dirty="0" smtClean="0">
                <a:solidFill>
                  <a:srgbClr val="002060"/>
                </a:solidFill>
                <a:effectLst>
                  <a:outerShdw blurRad="38100" dist="38100" dir="2700000" algn="tl">
                    <a:srgbClr val="000000">
                      <a:alpha val="43137"/>
                    </a:srgbClr>
                  </a:outerShdw>
                </a:effectLst>
                <a:latin typeface="+mn-lt"/>
              </a:rPr>
              <a:t>An overview of the Greek Banking System</a:t>
            </a:r>
            <a:endParaRPr lang="el-GR"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56070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980728"/>
            <a:ext cx="7774632" cy="504056"/>
          </a:xfrm>
        </p:spPr>
        <p:txBody>
          <a:bodyPr/>
          <a:lstStyle/>
          <a:p>
            <a:pPr algn="ctr"/>
            <a:r>
              <a:rPr lang="en-US" dirty="0">
                <a:solidFill>
                  <a:srgbClr val="002060"/>
                </a:solidFill>
                <a:effectLst>
                  <a:outerShdw blurRad="38100" dist="38100" dir="2700000" algn="tl">
                    <a:srgbClr val="000000">
                      <a:alpha val="43137"/>
                    </a:srgbClr>
                  </a:outerShdw>
                </a:effectLst>
                <a:latin typeface="+mn-lt"/>
              </a:rPr>
              <a:t>International crisis of 2007/08 had a small impact; Greek crisis hit hard</a:t>
            </a:r>
          </a:p>
        </p:txBody>
      </p:sp>
      <p:sp>
        <p:nvSpPr>
          <p:cNvPr id="5" name="Content Placeholder 4"/>
          <p:cNvSpPr>
            <a:spLocks noGrp="1"/>
          </p:cNvSpPr>
          <p:nvPr>
            <p:ph sz="half" idx="2"/>
          </p:nvPr>
        </p:nvSpPr>
        <p:spPr>
          <a:xfrm>
            <a:off x="685800" y="1628800"/>
            <a:ext cx="3814192" cy="4333007"/>
          </a:xfrm>
        </p:spPr>
        <p:txBody>
          <a:bodyPr/>
          <a:lstStyle/>
          <a:p>
            <a:pPr marL="184150" indent="-184150" algn="just">
              <a:spcBef>
                <a:spcPts val="600"/>
              </a:spcBef>
              <a:buClr>
                <a:srgbClr val="002060"/>
              </a:buClr>
            </a:pPr>
            <a:r>
              <a:rPr lang="en-US" sz="1200" dirty="0">
                <a:solidFill>
                  <a:srgbClr val="002060"/>
                </a:solidFill>
              </a:rPr>
              <a:t>Greek banks before the crisis were well capitalized </a:t>
            </a:r>
            <a:r>
              <a:rPr lang="en-US" altLang="el-GR" sz="1200" dirty="0">
                <a:solidFill>
                  <a:srgbClr val="002060"/>
                </a:solidFill>
              </a:rPr>
              <a:t>(Core Tier 1 of 10.6% in 2010), </a:t>
            </a:r>
            <a:r>
              <a:rPr lang="en-US" sz="1200" dirty="0">
                <a:solidFill>
                  <a:srgbClr val="002060"/>
                </a:solidFill>
              </a:rPr>
              <a:t>mildly leveraged (loans: assets at 51%) and relatively liquid (L:D at 120%)</a:t>
            </a:r>
          </a:p>
          <a:p>
            <a:pPr marL="184150" indent="-184150" algn="just">
              <a:spcBef>
                <a:spcPts val="600"/>
              </a:spcBef>
              <a:buClr>
                <a:srgbClr val="002060"/>
              </a:buClr>
            </a:pPr>
            <a:r>
              <a:rPr lang="en-US" sz="1200" dirty="0">
                <a:solidFill>
                  <a:srgbClr val="002060"/>
                </a:solidFill>
              </a:rPr>
              <a:t>The international crisis of 2008 (sub-prime) left Greek banks mostly unscathed with only limited action required</a:t>
            </a:r>
          </a:p>
          <a:p>
            <a:pPr marL="184150" indent="-184150" algn="just">
              <a:spcBef>
                <a:spcPts val="600"/>
              </a:spcBef>
              <a:buClr>
                <a:srgbClr val="002060"/>
              </a:buClr>
            </a:pPr>
            <a:r>
              <a:rPr lang="en-US" sz="1200" dirty="0">
                <a:solidFill>
                  <a:srgbClr val="002060"/>
                </a:solidFill>
              </a:rPr>
              <a:t>In response to the international crisis, the Greek authorities, as early as 2008, introduced legislation to support the banking system’s liquidity and capital through three distinct pillars (one for capital support and two for liquidity)</a:t>
            </a:r>
          </a:p>
          <a:p>
            <a:pPr marL="184150" indent="-184150" algn="just">
              <a:spcBef>
                <a:spcPts val="600"/>
              </a:spcBef>
              <a:buClr>
                <a:srgbClr val="002060"/>
              </a:buClr>
            </a:pPr>
            <a:r>
              <a:rPr lang="en-US" sz="1200" dirty="0">
                <a:solidFill>
                  <a:srgbClr val="002060"/>
                </a:solidFill>
              </a:rPr>
              <a:t>The Greek crisis hit the Greek banking system hard on all fronts: liquidity, asset quality and ultimately capital in varying degrees. Profitability suffered seriously and international presence was considerably downsized</a:t>
            </a:r>
          </a:p>
          <a:p>
            <a:pPr marL="184150" indent="-184150" algn="just">
              <a:spcBef>
                <a:spcPts val="600"/>
              </a:spcBef>
              <a:buClr>
                <a:srgbClr val="002060"/>
              </a:buClr>
            </a:pPr>
            <a:r>
              <a:rPr lang="en-US" sz="1200" dirty="0">
                <a:solidFill>
                  <a:srgbClr val="002060"/>
                </a:solidFill>
              </a:rPr>
              <a:t>Prolonged deep recession with high unemployment that fuelled NPLs and PSI losses led to three large-scale re-capitalizations in the region of </a:t>
            </a:r>
            <a:r>
              <a:rPr lang="el-GR" sz="1200" dirty="0">
                <a:solidFill>
                  <a:srgbClr val="002060"/>
                </a:solidFill>
              </a:rPr>
              <a:t>€ </a:t>
            </a:r>
            <a:r>
              <a:rPr lang="en-US" sz="1200" dirty="0">
                <a:solidFill>
                  <a:srgbClr val="002060"/>
                </a:solidFill>
              </a:rPr>
              <a:t>64bn, with massive dilution for shareholders</a:t>
            </a:r>
          </a:p>
          <a:p>
            <a:pPr marL="0" indent="0" algn="just">
              <a:spcBef>
                <a:spcPts val="600"/>
              </a:spcBef>
              <a:buNone/>
            </a:pPr>
            <a:endParaRPr lang="en-US" sz="1200" dirty="0"/>
          </a:p>
        </p:txBody>
      </p:sp>
      <p:sp>
        <p:nvSpPr>
          <p:cNvPr id="12" name="Content Placeholder 13"/>
          <p:cNvSpPr>
            <a:spLocks noGrp="1"/>
          </p:cNvSpPr>
          <p:nvPr>
            <p:ph sz="quarter" idx="4"/>
          </p:nvPr>
        </p:nvSpPr>
        <p:spPr>
          <a:xfrm>
            <a:off x="4644009" y="1616273"/>
            <a:ext cx="3816424" cy="4333007"/>
          </a:xfrm>
        </p:spPr>
        <p:txBody>
          <a:bodyPr/>
          <a:lstStyle/>
          <a:p>
            <a:pPr marL="184150" indent="-184150" algn="just">
              <a:spcBef>
                <a:spcPts val="600"/>
              </a:spcBef>
              <a:buClr>
                <a:srgbClr val="002060"/>
              </a:buClr>
            </a:pPr>
            <a:r>
              <a:rPr lang="en-US" sz="1200" dirty="0">
                <a:solidFill>
                  <a:srgbClr val="002060"/>
                </a:solidFill>
              </a:rPr>
              <a:t>In parallel Greek banking system underwent a large scale consolidation with the total number of commercial banks (excl. cooperative banks) going from 19 to just 8, of which only 4 are deemed “Significant” while most foreign banks withdrew from the market</a:t>
            </a:r>
          </a:p>
          <a:p>
            <a:pPr marL="184150" indent="-184150" algn="just">
              <a:spcBef>
                <a:spcPts val="600"/>
              </a:spcBef>
              <a:buClr>
                <a:srgbClr val="002060"/>
              </a:buClr>
              <a:buSzPct val="120000"/>
              <a:buFont typeface="Arial" panose="020B0604020202020204" pitchFamily="34" charset="0"/>
              <a:buChar char="•"/>
            </a:pPr>
            <a:r>
              <a:rPr lang="en-US" sz="1200" dirty="0">
                <a:solidFill>
                  <a:srgbClr val="002060"/>
                </a:solidFill>
              </a:rPr>
              <a:t>On corporate governance, Greek banks aligned themselves with the European Directive 2013/36/EU (CRD IV), which was transposed in Greek law with Law 4261/2014; Board of Directors composition altered significantly as a result</a:t>
            </a:r>
            <a:endParaRPr lang="en-GB" sz="1200" dirty="0">
              <a:solidFill>
                <a:srgbClr val="002060"/>
              </a:solidFill>
            </a:endParaRPr>
          </a:p>
          <a:p>
            <a:pPr marL="0" indent="0" algn="just">
              <a:spcBef>
                <a:spcPts val="600"/>
              </a:spcBef>
              <a:buNone/>
            </a:pPr>
            <a:endParaRPr lang="en-US" sz="1200" b="1" dirty="0"/>
          </a:p>
        </p:txBody>
      </p:sp>
      <p:cxnSp>
        <p:nvCxnSpPr>
          <p:cNvPr id="7" name="Straight Connector 6"/>
          <p:cNvCxnSpPr/>
          <p:nvPr/>
        </p:nvCxnSpPr>
        <p:spPr>
          <a:xfrm>
            <a:off x="609600" y="1426001"/>
            <a:ext cx="8077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79004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smtClean="0">
                <a:solidFill>
                  <a:srgbClr val="002060"/>
                </a:solidFill>
                <a:effectLst>
                  <a:outerShdw blurRad="38100" dist="38100" dir="2700000" algn="tl">
                    <a:srgbClr val="000000">
                      <a:alpha val="43137"/>
                    </a:srgbClr>
                  </a:outerShdw>
                </a:effectLst>
                <a:latin typeface="+mn-lt"/>
              </a:rPr>
              <a:t>Overview of the Greek </a:t>
            </a:r>
            <a:r>
              <a:rPr lang="en-US" sz="2000" b="1" dirty="0">
                <a:solidFill>
                  <a:srgbClr val="002060"/>
                </a:solidFill>
                <a:effectLst>
                  <a:outerShdw blurRad="38100" dist="38100" dir="2700000" algn="tl">
                    <a:srgbClr val="000000">
                      <a:alpha val="43137"/>
                    </a:srgbClr>
                  </a:outerShdw>
                </a:effectLst>
                <a:latin typeface="+mn-lt"/>
              </a:rPr>
              <a:t>Banking </a:t>
            </a:r>
            <a:r>
              <a:rPr lang="en-US" sz="2000" b="1" dirty="0" smtClean="0">
                <a:solidFill>
                  <a:srgbClr val="002060"/>
                </a:solidFill>
                <a:effectLst>
                  <a:outerShdw blurRad="38100" dist="38100" dir="2700000" algn="tl">
                    <a:srgbClr val="000000">
                      <a:alpha val="43137"/>
                    </a:srgbClr>
                  </a:outerShdw>
                </a:effectLst>
                <a:latin typeface="+mn-lt"/>
              </a:rPr>
              <a:t>System at a glance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678363"/>
          </a:xfrm>
        </p:spPr>
        <p:txBody>
          <a:bodyPr>
            <a:normAutofit/>
          </a:bodyPr>
          <a:lstStyle/>
          <a:p>
            <a:pPr algn="just">
              <a:buClr>
                <a:srgbClr val="002060"/>
              </a:buClr>
            </a:pPr>
            <a:endParaRPr lang="en-US" sz="1800" dirty="0" smtClean="0">
              <a:solidFill>
                <a:srgbClr val="002060"/>
              </a:solidFill>
            </a:endParaRPr>
          </a:p>
          <a:p>
            <a:pPr marL="0" indent="0" algn="just">
              <a:buClr>
                <a:srgbClr val="002060"/>
              </a:buClr>
              <a:buNone/>
            </a:pPr>
            <a:endParaRPr lang="en-US" sz="1800" dirty="0" smtClean="0">
              <a:solidFill>
                <a:srgbClr val="002060"/>
              </a:solidFill>
            </a:endParaRPr>
          </a:p>
          <a:p>
            <a:pPr algn="just">
              <a:buClr>
                <a:srgbClr val="002060"/>
              </a:buClr>
              <a:buFont typeface="Wingdings" panose="05000000000000000000" pitchFamily="2" charset="2"/>
              <a:buChar char="Ø"/>
            </a:pPr>
            <a:endParaRPr lang="en-US" sz="1800" dirty="0" smtClean="0">
              <a:solidFill>
                <a:srgbClr val="002060"/>
              </a:solidFill>
            </a:endParaRPr>
          </a:p>
          <a:p>
            <a:pPr algn="just">
              <a:buClr>
                <a:srgbClr val="002060"/>
              </a:buClr>
            </a:pPr>
            <a:endParaRPr lang="en-US" sz="1800" dirty="0" smtClean="0">
              <a:solidFill>
                <a:srgbClr val="002060"/>
              </a:solidFill>
            </a:endParaRPr>
          </a:p>
          <a:p>
            <a:pPr marL="0" indent="0" algn="just">
              <a:buClr>
                <a:srgbClr val="002060"/>
              </a:buClr>
              <a:buNone/>
            </a:pPr>
            <a:endParaRPr lang="el-GR" sz="1800" dirty="0">
              <a:solidFill>
                <a:srgbClr val="002060"/>
              </a:solidFill>
            </a:endParaRPr>
          </a:p>
        </p:txBody>
      </p:sp>
      <p:cxnSp>
        <p:nvCxnSpPr>
          <p:cNvPr id="5" name="Straight Connector 4"/>
          <p:cNvCxnSpPr/>
          <p:nvPr/>
        </p:nvCxnSpPr>
        <p:spPr>
          <a:xfrm>
            <a:off x="609600" y="1447800"/>
            <a:ext cx="8077200" cy="0"/>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6" name="Content Placeholder 10"/>
          <p:cNvGraphicFramePr>
            <a:graphicFrameLocks/>
          </p:cNvGraphicFramePr>
          <p:nvPr>
            <p:extLst>
              <p:ext uri="{D42A27DB-BD31-4B8C-83A1-F6EECF244321}">
                <p14:modId xmlns:p14="http://schemas.microsoft.com/office/powerpoint/2010/main" val="7768795"/>
              </p:ext>
            </p:extLst>
          </p:nvPr>
        </p:nvGraphicFramePr>
        <p:xfrm>
          <a:off x="762000" y="1524000"/>
          <a:ext cx="3810000" cy="2356621"/>
        </p:xfrm>
        <a:graphic>
          <a:graphicData uri="http://schemas.openxmlformats.org/drawingml/2006/table">
            <a:tbl>
              <a:tblPr firstRow="1" bandRow="1">
                <a:tableStyleId>{5C22544A-7EE6-4342-B048-85BDC9FD1C3A}</a:tableStyleId>
              </a:tblPr>
              <a:tblGrid>
                <a:gridCol w="1295400">
                  <a:extLst>
                    <a:ext uri="{9D8B030D-6E8A-4147-A177-3AD203B41FA5}">
                      <a16:colId xmlns="" xmlns:a16="http://schemas.microsoft.com/office/drawing/2014/main" val="20000"/>
                    </a:ext>
                  </a:extLst>
                </a:gridCol>
                <a:gridCol w="685800"/>
                <a:gridCol w="6858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tblGrid>
              <a:tr h="356734">
                <a:tc>
                  <a:txBody>
                    <a:bodyPr/>
                    <a:lstStyle/>
                    <a:p>
                      <a:endParaRPr lang="el-GR" sz="1000" dirty="0"/>
                    </a:p>
                  </a:txBody>
                  <a:tcPr anchor="ctr"/>
                </a:tc>
                <a:tc>
                  <a:txBody>
                    <a:bodyPr/>
                    <a:lstStyle/>
                    <a:p>
                      <a:pPr algn="ctr"/>
                      <a:r>
                        <a:rPr lang="en-US" sz="1000" dirty="0" smtClean="0"/>
                        <a:t>2018</a:t>
                      </a:r>
                      <a:endParaRPr lang="el-GR" sz="1000" dirty="0"/>
                    </a:p>
                  </a:txBody>
                  <a:tcPr anchor="ctr"/>
                </a:tc>
                <a:tc>
                  <a:txBody>
                    <a:bodyPr/>
                    <a:lstStyle/>
                    <a:p>
                      <a:pPr algn="ctr"/>
                      <a:r>
                        <a:rPr lang="en-US" sz="1000" dirty="0"/>
                        <a:t>2017</a:t>
                      </a:r>
                      <a:endParaRPr lang="el-GR" sz="1000" dirty="0"/>
                    </a:p>
                  </a:txBody>
                  <a:tcPr anchor="ctr"/>
                </a:tc>
                <a:tc>
                  <a:txBody>
                    <a:bodyPr/>
                    <a:lstStyle/>
                    <a:p>
                      <a:pPr algn="ctr"/>
                      <a:r>
                        <a:rPr lang="en-US" sz="1000" dirty="0"/>
                        <a:t>2016</a:t>
                      </a:r>
                      <a:endParaRPr lang="el-GR" sz="1000" dirty="0"/>
                    </a:p>
                  </a:txBody>
                  <a:tcPr anchor="ctr"/>
                </a:tc>
                <a:tc>
                  <a:txBody>
                    <a:bodyPr/>
                    <a:lstStyle/>
                    <a:p>
                      <a:pPr algn="ctr"/>
                      <a:r>
                        <a:rPr lang="en-US" sz="1000" dirty="0"/>
                        <a:t>2010</a:t>
                      </a:r>
                      <a:endParaRPr lang="el-GR" sz="1000" dirty="0"/>
                    </a:p>
                  </a:txBody>
                  <a:tcPr anchor="ctr"/>
                </a:tc>
                <a:extLst>
                  <a:ext uri="{0D108BD9-81ED-4DB2-BD59-A6C34878D82A}">
                    <a16:rowId xmlns="" xmlns:a16="http://schemas.microsoft.com/office/drawing/2014/main" val="10000"/>
                  </a:ext>
                </a:extLst>
              </a:tr>
              <a:tr h="356734">
                <a:tc>
                  <a:txBody>
                    <a:bodyPr/>
                    <a:lstStyle/>
                    <a:p>
                      <a:r>
                        <a:rPr lang="en-US" sz="1000" dirty="0">
                          <a:solidFill>
                            <a:srgbClr val="002060"/>
                          </a:solidFill>
                        </a:rPr>
                        <a:t>Total assets (</a:t>
                      </a:r>
                      <a:r>
                        <a:rPr lang="el-GR" sz="1000" dirty="0" smtClean="0">
                          <a:solidFill>
                            <a:srgbClr val="002060"/>
                          </a:solidFill>
                        </a:rPr>
                        <a:t>€</a:t>
                      </a:r>
                      <a:r>
                        <a:rPr lang="en-US" sz="1000" baseline="0" dirty="0" smtClean="0">
                          <a:solidFill>
                            <a:srgbClr val="002060"/>
                          </a:solidFill>
                        </a:rPr>
                        <a:t>bn</a:t>
                      </a:r>
                      <a:r>
                        <a:rPr lang="en-US" sz="1000" baseline="0" dirty="0">
                          <a:solidFill>
                            <a:srgbClr val="002060"/>
                          </a:solidFill>
                        </a:rPr>
                        <a:t>) </a:t>
                      </a:r>
                      <a:endParaRPr lang="el-GR" sz="1000" dirty="0">
                        <a:solidFill>
                          <a:srgbClr val="002060"/>
                        </a:solidFill>
                      </a:endParaRPr>
                    </a:p>
                  </a:txBody>
                  <a:tcPr anchor="ctr"/>
                </a:tc>
                <a:tc>
                  <a:txBody>
                    <a:bodyPr/>
                    <a:lstStyle/>
                    <a:p>
                      <a:pPr algn="ctr"/>
                      <a:r>
                        <a:rPr lang="en-US" sz="1000" dirty="0" smtClean="0">
                          <a:solidFill>
                            <a:srgbClr val="002060"/>
                          </a:solidFill>
                        </a:rPr>
                        <a:t>292</a:t>
                      </a:r>
                      <a:endParaRPr lang="el-GR" sz="1000" dirty="0">
                        <a:solidFill>
                          <a:srgbClr val="002060"/>
                        </a:solidFill>
                      </a:endParaRPr>
                    </a:p>
                  </a:txBody>
                  <a:tcPr anchor="ctr"/>
                </a:tc>
                <a:tc>
                  <a:txBody>
                    <a:bodyPr/>
                    <a:lstStyle/>
                    <a:p>
                      <a:pPr algn="ctr"/>
                      <a:r>
                        <a:rPr lang="en-US" sz="1000" dirty="0">
                          <a:solidFill>
                            <a:srgbClr val="002060"/>
                          </a:solidFill>
                        </a:rPr>
                        <a:t>301</a:t>
                      </a:r>
                      <a:endParaRPr lang="el-GR" sz="1000" dirty="0">
                        <a:solidFill>
                          <a:srgbClr val="002060"/>
                        </a:solidFill>
                      </a:endParaRPr>
                    </a:p>
                  </a:txBody>
                  <a:tcPr anchor="ctr"/>
                </a:tc>
                <a:tc>
                  <a:txBody>
                    <a:bodyPr/>
                    <a:lstStyle/>
                    <a:p>
                      <a:pPr algn="ctr"/>
                      <a:r>
                        <a:rPr lang="en-US" altLang="x-none" sz="1000" dirty="0">
                          <a:solidFill>
                            <a:srgbClr val="002060"/>
                          </a:solidFill>
                        </a:rPr>
                        <a:t>352</a:t>
                      </a:r>
                      <a:endParaRPr lang="el-GR" sz="1000" dirty="0">
                        <a:solidFill>
                          <a:srgbClr val="002060"/>
                        </a:solidFill>
                      </a:endParaRPr>
                    </a:p>
                  </a:txBody>
                  <a:tcPr anchor="ctr"/>
                </a:tc>
                <a:tc>
                  <a:txBody>
                    <a:bodyPr/>
                    <a:lstStyle/>
                    <a:p>
                      <a:pPr algn="ctr"/>
                      <a:r>
                        <a:rPr lang="el-GR" sz="1000" dirty="0">
                          <a:solidFill>
                            <a:srgbClr val="002060"/>
                          </a:solidFill>
                        </a:rPr>
                        <a:t>515</a:t>
                      </a:r>
                    </a:p>
                  </a:txBody>
                  <a:tcPr anchor="ctr"/>
                </a:tc>
                <a:extLst>
                  <a:ext uri="{0D108BD9-81ED-4DB2-BD59-A6C34878D82A}">
                    <a16:rowId xmlns="" xmlns:a16="http://schemas.microsoft.com/office/drawing/2014/main" val="10001"/>
                  </a:ext>
                </a:extLst>
              </a:tr>
              <a:tr h="356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2060"/>
                          </a:solidFill>
                        </a:rPr>
                        <a:t>Private sector deposits</a:t>
                      </a:r>
                      <a:r>
                        <a:rPr lang="en-US" sz="1000" baseline="30000" dirty="0">
                          <a:solidFill>
                            <a:srgbClr val="002060"/>
                          </a:solidFill>
                        </a:rPr>
                        <a:t> </a:t>
                      </a:r>
                      <a:r>
                        <a:rPr lang="en-US" sz="1000" dirty="0">
                          <a:solidFill>
                            <a:srgbClr val="002060"/>
                          </a:solidFill>
                        </a:rPr>
                        <a:t>(</a:t>
                      </a:r>
                      <a:r>
                        <a:rPr lang="el-GR" sz="1000" dirty="0" smtClean="0">
                          <a:solidFill>
                            <a:srgbClr val="002060"/>
                          </a:solidFill>
                        </a:rPr>
                        <a:t>€</a:t>
                      </a:r>
                      <a:r>
                        <a:rPr lang="en-US" sz="1000" baseline="0" dirty="0" smtClean="0">
                          <a:solidFill>
                            <a:srgbClr val="002060"/>
                          </a:solidFill>
                        </a:rPr>
                        <a:t>bn</a:t>
                      </a:r>
                      <a:r>
                        <a:rPr lang="en-US" sz="1000" baseline="0" dirty="0">
                          <a:solidFill>
                            <a:srgbClr val="002060"/>
                          </a:solidFill>
                        </a:rPr>
                        <a:t>) </a:t>
                      </a:r>
                      <a:endParaRPr lang="el-GR" sz="1000" dirty="0">
                        <a:solidFill>
                          <a:srgbClr val="002060"/>
                        </a:solidFill>
                      </a:endParaRPr>
                    </a:p>
                  </a:txBody>
                  <a:tcPr anchor="ctr"/>
                </a:tc>
                <a:tc>
                  <a:txBody>
                    <a:bodyPr/>
                    <a:lstStyle/>
                    <a:p>
                      <a:pPr algn="ctr"/>
                      <a:r>
                        <a:rPr lang="en-US" sz="1000" dirty="0" smtClean="0">
                          <a:solidFill>
                            <a:srgbClr val="002060"/>
                          </a:solidFill>
                        </a:rPr>
                        <a:t>134</a:t>
                      </a:r>
                      <a:endParaRPr lang="el-GR" sz="1000" dirty="0">
                        <a:solidFill>
                          <a:srgbClr val="002060"/>
                        </a:solidFill>
                      </a:endParaRPr>
                    </a:p>
                  </a:txBody>
                  <a:tcPr anchor="ctr"/>
                </a:tc>
                <a:tc>
                  <a:txBody>
                    <a:bodyPr/>
                    <a:lstStyle/>
                    <a:p>
                      <a:pPr algn="ctr"/>
                      <a:r>
                        <a:rPr lang="el-GR" sz="1000" dirty="0">
                          <a:solidFill>
                            <a:srgbClr val="002060"/>
                          </a:solidFill>
                        </a:rPr>
                        <a:t>12</a:t>
                      </a:r>
                      <a:r>
                        <a:rPr lang="en-US" sz="1000" dirty="0">
                          <a:solidFill>
                            <a:srgbClr val="002060"/>
                          </a:solidFill>
                        </a:rPr>
                        <a:t>6</a:t>
                      </a:r>
                      <a:endParaRPr lang="el-GR" sz="1000" dirty="0">
                        <a:solidFill>
                          <a:srgbClr val="002060"/>
                        </a:solidFill>
                      </a:endParaRPr>
                    </a:p>
                  </a:txBody>
                  <a:tcPr anchor="ctr"/>
                </a:tc>
                <a:tc>
                  <a:txBody>
                    <a:bodyPr/>
                    <a:lstStyle/>
                    <a:p>
                      <a:pPr algn="ctr"/>
                      <a:r>
                        <a:rPr lang="en-US" altLang="x-none" sz="1000" dirty="0">
                          <a:solidFill>
                            <a:srgbClr val="002060"/>
                          </a:solidFill>
                        </a:rPr>
                        <a:t>121 </a:t>
                      </a:r>
                      <a:endParaRPr lang="el-GR" sz="1000" dirty="0">
                        <a:solidFill>
                          <a:srgbClr val="002060"/>
                        </a:solidFill>
                      </a:endParaRPr>
                    </a:p>
                  </a:txBody>
                  <a:tcPr anchor="ctr"/>
                </a:tc>
                <a:tc>
                  <a:txBody>
                    <a:bodyPr/>
                    <a:lstStyle/>
                    <a:p>
                      <a:pPr algn="ctr"/>
                      <a:r>
                        <a:rPr lang="en-US" sz="1000" dirty="0">
                          <a:solidFill>
                            <a:srgbClr val="002060"/>
                          </a:solidFill>
                        </a:rPr>
                        <a:t>210</a:t>
                      </a:r>
                      <a:endParaRPr lang="el-GR" sz="1000" dirty="0">
                        <a:solidFill>
                          <a:srgbClr val="002060"/>
                        </a:solidFill>
                      </a:endParaRPr>
                    </a:p>
                  </a:txBody>
                  <a:tcPr anchor="ctr"/>
                </a:tc>
                <a:extLst>
                  <a:ext uri="{0D108BD9-81ED-4DB2-BD59-A6C34878D82A}">
                    <a16:rowId xmlns="" xmlns:a16="http://schemas.microsoft.com/office/drawing/2014/main" val="10002"/>
                  </a:ext>
                </a:extLst>
              </a:tr>
              <a:tr h="356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2060"/>
                          </a:solidFill>
                        </a:rPr>
                        <a:t>Private sector gross loans</a:t>
                      </a:r>
                      <a:r>
                        <a:rPr lang="en-US" sz="1000" baseline="30000" dirty="0">
                          <a:solidFill>
                            <a:srgbClr val="002060"/>
                          </a:solidFill>
                        </a:rPr>
                        <a:t> </a:t>
                      </a:r>
                      <a:r>
                        <a:rPr lang="en-US" sz="1000" dirty="0">
                          <a:solidFill>
                            <a:srgbClr val="002060"/>
                          </a:solidFill>
                        </a:rPr>
                        <a:t>(</a:t>
                      </a:r>
                      <a:r>
                        <a:rPr lang="el-GR" sz="1000" dirty="0" smtClean="0">
                          <a:solidFill>
                            <a:srgbClr val="002060"/>
                          </a:solidFill>
                        </a:rPr>
                        <a:t>€</a:t>
                      </a:r>
                      <a:r>
                        <a:rPr lang="en-US" sz="1000" baseline="0" dirty="0" smtClean="0">
                          <a:solidFill>
                            <a:srgbClr val="002060"/>
                          </a:solidFill>
                        </a:rPr>
                        <a:t>bn</a:t>
                      </a:r>
                      <a:r>
                        <a:rPr lang="en-US" sz="1000" baseline="0" dirty="0">
                          <a:solidFill>
                            <a:srgbClr val="002060"/>
                          </a:solidFill>
                        </a:rPr>
                        <a:t>) </a:t>
                      </a:r>
                      <a:endParaRPr lang="el-GR" sz="1000"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x-none" sz="1000" dirty="0" smtClean="0">
                          <a:solidFill>
                            <a:srgbClr val="002060"/>
                          </a:solidFill>
                        </a:rPr>
                        <a:t>170</a:t>
                      </a:r>
                      <a:endParaRPr lang="en-US" altLang="x-none" sz="1000" dirty="0">
                        <a:solidFill>
                          <a:srgbClr val="00206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x-none" sz="1000" dirty="0">
                          <a:solidFill>
                            <a:srgbClr val="002060"/>
                          </a:solidFill>
                        </a:rPr>
                        <a:t>184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x-none" sz="1000" dirty="0">
                          <a:solidFill>
                            <a:srgbClr val="002060"/>
                          </a:solidFill>
                        </a:rPr>
                        <a:t>195</a:t>
                      </a:r>
                    </a:p>
                  </a:txBody>
                  <a:tcPr anchor="ctr"/>
                </a:tc>
                <a:tc>
                  <a:txBody>
                    <a:bodyPr/>
                    <a:lstStyle/>
                    <a:p>
                      <a:pPr algn="ctr"/>
                      <a:r>
                        <a:rPr lang="el-GR" sz="1000" dirty="0">
                          <a:solidFill>
                            <a:srgbClr val="002060"/>
                          </a:solidFill>
                        </a:rPr>
                        <a:t>25</a:t>
                      </a:r>
                      <a:r>
                        <a:rPr lang="en-US" sz="1000" dirty="0">
                          <a:solidFill>
                            <a:srgbClr val="002060"/>
                          </a:solidFill>
                        </a:rPr>
                        <a:t>8</a:t>
                      </a:r>
                      <a:endParaRPr lang="el-GR" sz="1000" dirty="0">
                        <a:solidFill>
                          <a:srgbClr val="002060"/>
                        </a:solidFill>
                      </a:endParaRPr>
                    </a:p>
                  </a:txBody>
                  <a:tcPr anchor="ctr"/>
                </a:tc>
                <a:extLst>
                  <a:ext uri="{0D108BD9-81ED-4DB2-BD59-A6C34878D82A}">
                    <a16:rowId xmlns="" xmlns:a16="http://schemas.microsoft.com/office/drawing/2014/main" val="10003"/>
                  </a:ext>
                </a:extLst>
              </a:tr>
              <a:tr h="356734">
                <a:tc>
                  <a:txBody>
                    <a:bodyPr/>
                    <a:lstStyle/>
                    <a:p>
                      <a:r>
                        <a:rPr lang="en-US" sz="1000" dirty="0">
                          <a:solidFill>
                            <a:srgbClr val="002060"/>
                          </a:solidFill>
                        </a:rPr>
                        <a:t>CET 1 </a:t>
                      </a:r>
                      <a:r>
                        <a:rPr lang="en-US" sz="1000" dirty="0" smtClean="0">
                          <a:solidFill>
                            <a:srgbClr val="002060"/>
                          </a:solidFill>
                        </a:rPr>
                        <a:t>ratio (3Q18)</a:t>
                      </a:r>
                      <a:endParaRPr lang="el-GR" sz="1000" dirty="0">
                        <a:solidFill>
                          <a:srgbClr val="002060"/>
                        </a:solidFill>
                      </a:endParaRPr>
                    </a:p>
                  </a:txBody>
                  <a:tcPr anchor="ctr"/>
                </a:tc>
                <a:tc>
                  <a:txBody>
                    <a:bodyPr/>
                    <a:lstStyle/>
                    <a:p>
                      <a:pPr algn="ctr"/>
                      <a:r>
                        <a:rPr lang="en-US" sz="1000" dirty="0" smtClean="0">
                          <a:solidFill>
                            <a:srgbClr val="002060"/>
                          </a:solidFill>
                        </a:rPr>
                        <a:t>16%</a:t>
                      </a:r>
                      <a:endParaRPr lang="el-GR" sz="1000" dirty="0">
                        <a:solidFill>
                          <a:srgbClr val="002060"/>
                        </a:solidFill>
                      </a:endParaRPr>
                    </a:p>
                  </a:txBody>
                  <a:tcPr anchor="ctr"/>
                </a:tc>
                <a:tc>
                  <a:txBody>
                    <a:bodyPr/>
                    <a:lstStyle/>
                    <a:p>
                      <a:pPr algn="ctr"/>
                      <a:r>
                        <a:rPr lang="en-US" sz="1000" dirty="0">
                          <a:solidFill>
                            <a:srgbClr val="002060"/>
                          </a:solidFill>
                        </a:rPr>
                        <a:t>17%</a:t>
                      </a:r>
                      <a:endParaRPr lang="el-GR" sz="1000" dirty="0">
                        <a:solidFill>
                          <a:srgbClr val="002060"/>
                        </a:solidFill>
                      </a:endParaRPr>
                    </a:p>
                  </a:txBody>
                  <a:tcPr anchor="ctr"/>
                </a:tc>
                <a:tc>
                  <a:txBody>
                    <a:bodyPr/>
                    <a:lstStyle/>
                    <a:p>
                      <a:pPr algn="ctr"/>
                      <a:r>
                        <a:rPr lang="en-US" sz="1000" dirty="0">
                          <a:solidFill>
                            <a:srgbClr val="002060"/>
                          </a:solidFill>
                        </a:rPr>
                        <a:t>17%</a:t>
                      </a:r>
                      <a:endParaRPr lang="el-GR" sz="1000" dirty="0">
                        <a:solidFill>
                          <a:srgbClr val="002060"/>
                        </a:solidFill>
                      </a:endParaRPr>
                    </a:p>
                  </a:txBody>
                  <a:tcPr anchor="ctr"/>
                </a:tc>
                <a:tc>
                  <a:txBody>
                    <a:bodyPr/>
                    <a:lstStyle/>
                    <a:p>
                      <a:pPr algn="ctr"/>
                      <a:r>
                        <a:rPr lang="en-US" sz="1000" dirty="0">
                          <a:solidFill>
                            <a:srgbClr val="002060"/>
                          </a:solidFill>
                        </a:rPr>
                        <a:t>11%</a:t>
                      </a:r>
                      <a:endParaRPr lang="el-GR" sz="1000" dirty="0">
                        <a:solidFill>
                          <a:srgbClr val="002060"/>
                        </a:solidFill>
                      </a:endParaRPr>
                    </a:p>
                  </a:txBody>
                  <a:tcPr anchor="ctr"/>
                </a:tc>
                <a:extLst>
                  <a:ext uri="{0D108BD9-81ED-4DB2-BD59-A6C34878D82A}">
                    <a16:rowId xmlns="" xmlns:a16="http://schemas.microsoft.com/office/drawing/2014/main" val="10005"/>
                  </a:ext>
                </a:extLst>
              </a:tr>
              <a:tr h="493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2060"/>
                          </a:solidFill>
                        </a:rPr>
                        <a:t>Provision </a:t>
                      </a:r>
                      <a:r>
                        <a:rPr lang="en-US" sz="1000" dirty="0" smtClean="0">
                          <a:solidFill>
                            <a:srgbClr val="002060"/>
                          </a:solidFill>
                        </a:rPr>
                        <a:t>stock (</a:t>
                      </a:r>
                      <a:r>
                        <a:rPr lang="el-GR" sz="1000" dirty="0" smtClean="0">
                          <a:solidFill>
                            <a:srgbClr val="002060"/>
                          </a:solidFill>
                        </a:rPr>
                        <a:t>€</a:t>
                      </a:r>
                      <a:r>
                        <a:rPr lang="en-US" sz="1000" baseline="0" dirty="0" smtClean="0">
                          <a:solidFill>
                            <a:srgbClr val="002060"/>
                          </a:solidFill>
                        </a:rPr>
                        <a:t>bn) </a:t>
                      </a:r>
                      <a:endParaRPr lang="el-GR" sz="1000" dirty="0" smtClean="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rPr>
                        <a:t>46</a:t>
                      </a:r>
                      <a:endParaRPr lang="el-GR" sz="1000" dirty="0" smtClean="0">
                        <a:solidFill>
                          <a:srgbClr val="002060"/>
                        </a:solidFill>
                      </a:endParaRPr>
                    </a:p>
                  </a:txBody>
                  <a:tcPr anchor="ctr"/>
                </a:tc>
                <a:tc>
                  <a:txBody>
                    <a:bodyPr/>
                    <a:lstStyle/>
                    <a:p>
                      <a:pPr algn="ctr"/>
                      <a:r>
                        <a:rPr lang="el-GR" sz="1000" dirty="0" smtClean="0">
                          <a:solidFill>
                            <a:srgbClr val="002060"/>
                          </a:solidFill>
                        </a:rPr>
                        <a:t>5</a:t>
                      </a:r>
                      <a:r>
                        <a:rPr lang="en-US" sz="1000" dirty="0" smtClean="0">
                          <a:solidFill>
                            <a:srgbClr val="002060"/>
                          </a:solidFill>
                        </a:rPr>
                        <a:t>3</a:t>
                      </a:r>
                      <a:endParaRPr lang="el-GR" sz="1000" dirty="0">
                        <a:solidFill>
                          <a:srgbClr val="002060"/>
                        </a:solidFill>
                      </a:endParaRPr>
                    </a:p>
                  </a:txBody>
                  <a:tcPr anchor="ctr"/>
                </a:tc>
                <a:tc>
                  <a:txBody>
                    <a:bodyPr/>
                    <a:lstStyle/>
                    <a:p>
                      <a:pPr algn="ctr"/>
                      <a:r>
                        <a:rPr lang="en-US" sz="1000" dirty="0" smtClean="0">
                          <a:solidFill>
                            <a:srgbClr val="002060"/>
                          </a:solidFill>
                        </a:rPr>
                        <a:t>56</a:t>
                      </a:r>
                      <a:endParaRPr lang="el-GR" sz="1000" dirty="0">
                        <a:solidFill>
                          <a:srgbClr val="002060"/>
                        </a:solidFill>
                      </a:endParaRPr>
                    </a:p>
                  </a:txBody>
                  <a:tcPr anchor="ctr"/>
                </a:tc>
                <a:tc>
                  <a:txBody>
                    <a:bodyPr/>
                    <a:lstStyle/>
                    <a:p>
                      <a:pPr algn="ctr"/>
                      <a:r>
                        <a:rPr lang="en-US" sz="1000" dirty="0" smtClean="0">
                          <a:solidFill>
                            <a:srgbClr val="002060"/>
                          </a:solidFill>
                        </a:rPr>
                        <a:t>10</a:t>
                      </a:r>
                      <a:endParaRPr lang="el-GR" sz="1000" dirty="0">
                        <a:solidFill>
                          <a:srgbClr val="002060"/>
                        </a:solidFill>
                      </a:endParaRPr>
                    </a:p>
                  </a:txBody>
                  <a:tcPr anchor="ctr"/>
                </a:tc>
                <a:extLst>
                  <a:ext uri="{0D108BD9-81ED-4DB2-BD59-A6C34878D82A}">
                    <a16:rowId xmlns="" xmlns:a16="http://schemas.microsoft.com/office/drawing/2014/main" val="10006"/>
                  </a:ext>
                </a:extLst>
              </a:tr>
            </a:tbl>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2933432716"/>
              </p:ext>
            </p:extLst>
          </p:nvPr>
        </p:nvGraphicFramePr>
        <p:xfrm>
          <a:off x="4704806" y="1557816"/>
          <a:ext cx="3810000" cy="2232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675755868"/>
              </p:ext>
            </p:extLst>
          </p:nvPr>
        </p:nvGraphicFramePr>
        <p:xfrm>
          <a:off x="4704806" y="3880621"/>
          <a:ext cx="3810000" cy="2079626"/>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7"/>
          <p:cNvSpPr txBox="1">
            <a:spLocks/>
          </p:cNvSpPr>
          <p:nvPr/>
        </p:nvSpPr>
        <p:spPr>
          <a:xfrm>
            <a:off x="689992" y="4052616"/>
            <a:ext cx="3882008" cy="22683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rgbClr val="002060"/>
              </a:buClr>
            </a:pPr>
            <a:r>
              <a:rPr lang="en-US" altLang="x-none" sz="1400" dirty="0" smtClean="0">
                <a:solidFill>
                  <a:srgbClr val="002060"/>
                </a:solidFill>
              </a:rPr>
              <a:t>Employees: 39,383 in 2018</a:t>
            </a:r>
            <a:r>
              <a:rPr lang="el-GR" altLang="x-none" sz="1400" dirty="0" smtClean="0">
                <a:solidFill>
                  <a:srgbClr val="002060"/>
                </a:solidFill>
              </a:rPr>
              <a:t> </a:t>
            </a:r>
            <a:r>
              <a:rPr lang="en-US" altLang="x-none" sz="1400" dirty="0" smtClean="0">
                <a:solidFill>
                  <a:srgbClr val="002060"/>
                </a:solidFill>
              </a:rPr>
              <a:t>from </a:t>
            </a:r>
            <a:r>
              <a:rPr lang="en-US" sz="1400" dirty="0" smtClean="0">
                <a:solidFill>
                  <a:srgbClr val="002060"/>
                </a:solidFill>
              </a:rPr>
              <a:t>63,408 in 2010</a:t>
            </a:r>
            <a:endParaRPr lang="en-US" altLang="x-none" sz="1400" dirty="0" smtClean="0">
              <a:solidFill>
                <a:srgbClr val="002060"/>
              </a:solidFill>
            </a:endParaRPr>
          </a:p>
          <a:p>
            <a:pPr marL="180975" indent="-180975" algn="just">
              <a:buClr>
                <a:srgbClr val="002060"/>
              </a:buClr>
            </a:pPr>
            <a:r>
              <a:rPr lang="en-US" altLang="x-none" sz="1400" dirty="0" smtClean="0">
                <a:solidFill>
                  <a:srgbClr val="002060"/>
                </a:solidFill>
              </a:rPr>
              <a:t>Branches: 1,980 in 2018 from 4,005 in 2010</a:t>
            </a:r>
          </a:p>
          <a:p>
            <a:pPr marL="180975" indent="-180975" algn="just">
              <a:buClr>
                <a:srgbClr val="002060"/>
              </a:buClr>
            </a:pPr>
            <a:r>
              <a:rPr lang="en-US" altLang="x-none" sz="1400" dirty="0" smtClean="0">
                <a:solidFill>
                  <a:srgbClr val="002060"/>
                </a:solidFill>
              </a:rPr>
              <a:t>ATMs</a:t>
            </a:r>
            <a:r>
              <a:rPr lang="en-US" altLang="x-none" sz="1400" dirty="0">
                <a:solidFill>
                  <a:srgbClr val="002060"/>
                </a:solidFill>
              </a:rPr>
              <a:t>: 5,594 </a:t>
            </a:r>
            <a:r>
              <a:rPr lang="en-US" altLang="x-none" sz="1400" dirty="0" smtClean="0">
                <a:solidFill>
                  <a:srgbClr val="002060"/>
                </a:solidFill>
              </a:rPr>
              <a:t>in 2018 </a:t>
            </a:r>
            <a:r>
              <a:rPr lang="en-US" altLang="x-none" sz="1400" dirty="0">
                <a:solidFill>
                  <a:srgbClr val="002060"/>
                </a:solidFill>
              </a:rPr>
              <a:t>from 8,650 in </a:t>
            </a:r>
            <a:r>
              <a:rPr lang="en-US" altLang="x-none" sz="1400" dirty="0" smtClean="0">
                <a:solidFill>
                  <a:srgbClr val="002060"/>
                </a:solidFill>
              </a:rPr>
              <a:t>2010</a:t>
            </a:r>
          </a:p>
          <a:p>
            <a:pPr marL="180975" indent="-180975" algn="just">
              <a:buClr>
                <a:srgbClr val="002060"/>
              </a:buClr>
            </a:pPr>
            <a:r>
              <a:rPr lang="en-US" sz="1400" dirty="0" smtClean="0">
                <a:solidFill>
                  <a:srgbClr val="002060"/>
                </a:solidFill>
              </a:rPr>
              <a:t>POS: 690,689 in 2018 from 219,070 in 2015</a:t>
            </a:r>
            <a:r>
              <a:rPr lang="en-US" altLang="x-none" sz="1400" dirty="0" smtClean="0">
                <a:solidFill>
                  <a:srgbClr val="002060"/>
                </a:solidFill>
              </a:rPr>
              <a:t> </a:t>
            </a:r>
          </a:p>
          <a:p>
            <a:pPr marL="180975" indent="-180975" algn="just">
              <a:buClr>
                <a:srgbClr val="002060"/>
              </a:buClr>
            </a:pPr>
            <a:r>
              <a:rPr lang="en-US" sz="1400" dirty="0">
                <a:solidFill>
                  <a:srgbClr val="002060"/>
                </a:solidFill>
              </a:rPr>
              <a:t>Active debit/credit/prepaid cards </a:t>
            </a:r>
            <a:r>
              <a:rPr lang="en-US" sz="1400" dirty="0" smtClean="0">
                <a:solidFill>
                  <a:srgbClr val="002060"/>
                </a:solidFill>
              </a:rPr>
              <a:t>in 2018: </a:t>
            </a:r>
            <a:r>
              <a:rPr lang="en-US" sz="1400" dirty="0">
                <a:solidFill>
                  <a:srgbClr val="002060"/>
                </a:solidFill>
              </a:rPr>
              <a:t>17.5 million (o/w: 77% debit, 15% Credit, 8% Prepaid</a:t>
            </a:r>
            <a:r>
              <a:rPr lang="en-US" sz="1400" dirty="0" smtClean="0">
                <a:solidFill>
                  <a:srgbClr val="002060"/>
                </a:solidFill>
              </a:rPr>
              <a:t>)</a:t>
            </a:r>
          </a:p>
          <a:p>
            <a:pPr marL="180975" indent="-180975" algn="just">
              <a:buClr>
                <a:srgbClr val="002060"/>
              </a:buClr>
            </a:pPr>
            <a:r>
              <a:rPr lang="en-US" sz="1400" dirty="0">
                <a:solidFill>
                  <a:srgbClr val="002060"/>
                </a:solidFill>
              </a:rPr>
              <a:t>Number </a:t>
            </a:r>
            <a:r>
              <a:rPr lang="en-US" sz="1400" dirty="0" smtClean="0">
                <a:solidFill>
                  <a:srgbClr val="002060"/>
                </a:solidFill>
              </a:rPr>
              <a:t>and value of </a:t>
            </a:r>
            <a:r>
              <a:rPr lang="en-US" sz="1400" dirty="0">
                <a:solidFill>
                  <a:srgbClr val="002060"/>
                </a:solidFill>
              </a:rPr>
              <a:t>payment card transactions with payment cards issued in Greece at 786 </a:t>
            </a:r>
            <a:r>
              <a:rPr lang="en-US" sz="1400" dirty="0" smtClean="0">
                <a:solidFill>
                  <a:srgbClr val="002060"/>
                </a:solidFill>
              </a:rPr>
              <a:t>million and 27,8 billion in 2018 respectively</a:t>
            </a:r>
          </a:p>
          <a:p>
            <a:pPr marL="88900" indent="-88900" algn="just">
              <a:buFont typeface="Arial" pitchFamily="34" charset="0"/>
              <a:buNone/>
            </a:pPr>
            <a:endParaRPr lang="el-GR" sz="800" dirty="0"/>
          </a:p>
        </p:txBody>
      </p:sp>
      <p:sp>
        <p:nvSpPr>
          <p:cNvPr id="4" name="Rectangle 3"/>
          <p:cNvSpPr/>
          <p:nvPr/>
        </p:nvSpPr>
        <p:spPr>
          <a:xfrm>
            <a:off x="4541520" y="6030789"/>
            <a:ext cx="4572000" cy="338554"/>
          </a:xfrm>
          <a:prstGeom prst="rect">
            <a:avLst/>
          </a:prstGeom>
        </p:spPr>
        <p:txBody>
          <a:bodyPr>
            <a:spAutoFit/>
          </a:bodyPr>
          <a:lstStyle/>
          <a:p>
            <a:pPr lvl="0" algn="just"/>
            <a:r>
              <a:rPr lang="en-US" sz="800" i="1" dirty="0">
                <a:solidFill>
                  <a:prstClr val="black"/>
                </a:solidFill>
              </a:rPr>
              <a:t>Source: </a:t>
            </a:r>
            <a:r>
              <a:rPr lang="en-US" sz="800" i="1" dirty="0" smtClean="0">
                <a:solidFill>
                  <a:prstClr val="black"/>
                </a:solidFill>
              </a:rPr>
              <a:t>BoG Aggregated </a:t>
            </a:r>
            <a:r>
              <a:rPr lang="en-US" sz="800" i="1" dirty="0">
                <a:solidFill>
                  <a:prstClr val="black"/>
                </a:solidFill>
              </a:rPr>
              <a:t>balance sheet of financial </a:t>
            </a:r>
            <a:r>
              <a:rPr lang="en-US" sz="800" i="1" dirty="0" smtClean="0">
                <a:solidFill>
                  <a:prstClr val="black"/>
                </a:solidFill>
              </a:rPr>
              <a:t>institutions, </a:t>
            </a:r>
            <a:r>
              <a:rPr lang="en-US" sz="800" i="1" dirty="0"/>
              <a:t>BoG Overview of the Greek financial system; ECB Payment statistics for </a:t>
            </a:r>
            <a:r>
              <a:rPr lang="en-US" sz="800" i="1" dirty="0" smtClean="0"/>
              <a:t>2009-2017, HBA calculations </a:t>
            </a:r>
            <a:endParaRPr lang="en-US" altLang="x-none" sz="800" i="1" dirty="0">
              <a:solidFill>
                <a:prstClr val="black"/>
              </a:solidFill>
            </a:endParaRPr>
          </a:p>
        </p:txBody>
      </p:sp>
    </p:spTree>
    <p:extLst>
      <p:ext uri="{BB962C8B-B14F-4D97-AF65-F5344CB8AC3E}">
        <p14:creationId xmlns:p14="http://schemas.microsoft.com/office/powerpoint/2010/main" val="1562972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noAutofit/>
          </a:bodyPr>
          <a:lstStyle/>
          <a:p>
            <a:r>
              <a:rPr lang="en-US" sz="2000" b="1" dirty="0" smtClean="0">
                <a:solidFill>
                  <a:srgbClr val="002060"/>
                </a:solidFill>
                <a:effectLst>
                  <a:outerShdw blurRad="38100" dist="38100" dir="2700000" algn="tl">
                    <a:srgbClr val="000000">
                      <a:alpha val="43137"/>
                    </a:srgbClr>
                  </a:outerShdw>
                </a:effectLst>
                <a:latin typeface="+mn-lt"/>
              </a:rPr>
              <a:t>Overview of the Greek </a:t>
            </a:r>
            <a:r>
              <a:rPr lang="en-US" sz="2000" b="1" dirty="0">
                <a:solidFill>
                  <a:srgbClr val="002060"/>
                </a:solidFill>
                <a:effectLst>
                  <a:outerShdw blurRad="38100" dist="38100" dir="2700000" algn="tl">
                    <a:srgbClr val="000000">
                      <a:alpha val="43137"/>
                    </a:srgbClr>
                  </a:outerShdw>
                </a:effectLst>
                <a:latin typeface="+mn-lt"/>
              </a:rPr>
              <a:t>Banking </a:t>
            </a:r>
            <a:r>
              <a:rPr lang="en-US" sz="2000" b="1" dirty="0" smtClean="0">
                <a:solidFill>
                  <a:srgbClr val="002060"/>
                </a:solidFill>
                <a:effectLst>
                  <a:outerShdw blurRad="38100" dist="38100" dir="2700000" algn="tl">
                    <a:srgbClr val="000000">
                      <a:alpha val="43137"/>
                    </a:srgbClr>
                  </a:outerShdw>
                </a:effectLst>
                <a:latin typeface="+mn-lt"/>
              </a:rPr>
              <a:t>System at a glance</a:t>
            </a:r>
            <a:endParaRPr lang="el-GR" sz="2000" b="1"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876800"/>
          </a:xfrm>
        </p:spPr>
        <p:txBody>
          <a:bodyPr>
            <a:normAutofit/>
          </a:bodyPr>
          <a:lstStyle/>
          <a:p>
            <a:pPr algn="just">
              <a:buClr>
                <a:srgbClr val="002060"/>
              </a:buClr>
            </a:pPr>
            <a:endParaRPr lang="en-US" sz="1800" dirty="0" smtClean="0">
              <a:solidFill>
                <a:srgbClr val="002060"/>
              </a:solidFill>
            </a:endParaRPr>
          </a:p>
          <a:p>
            <a:pPr marL="0" indent="0" algn="just">
              <a:buClr>
                <a:srgbClr val="002060"/>
              </a:buClr>
              <a:buNone/>
            </a:pPr>
            <a:endParaRPr lang="en-US" sz="1800" dirty="0" smtClean="0">
              <a:solidFill>
                <a:srgbClr val="002060"/>
              </a:solidFill>
            </a:endParaRPr>
          </a:p>
          <a:p>
            <a:pPr algn="just">
              <a:buClr>
                <a:srgbClr val="002060"/>
              </a:buClr>
              <a:buFont typeface="Wingdings" panose="05000000000000000000" pitchFamily="2" charset="2"/>
              <a:buChar char="Ø"/>
            </a:pPr>
            <a:endParaRPr lang="en-US" sz="1800" dirty="0" smtClean="0">
              <a:solidFill>
                <a:srgbClr val="002060"/>
              </a:solidFill>
            </a:endParaRPr>
          </a:p>
          <a:p>
            <a:pPr algn="just">
              <a:buClr>
                <a:srgbClr val="002060"/>
              </a:buClr>
            </a:pPr>
            <a:endParaRPr lang="en-US" sz="1800" dirty="0" smtClean="0">
              <a:solidFill>
                <a:srgbClr val="002060"/>
              </a:solidFill>
            </a:endParaRPr>
          </a:p>
          <a:p>
            <a:pPr marL="0" indent="0" algn="just">
              <a:buClr>
                <a:srgbClr val="002060"/>
              </a:buClr>
              <a:buNone/>
            </a:pPr>
            <a:endParaRPr lang="el-GR" sz="1800" dirty="0">
              <a:solidFill>
                <a:srgbClr val="002060"/>
              </a:solidFill>
            </a:endParaRPr>
          </a:p>
        </p:txBody>
      </p:sp>
      <p:cxnSp>
        <p:nvCxnSpPr>
          <p:cNvPr id="5" name="Straight Connector 4"/>
          <p:cNvCxnSpPr/>
          <p:nvPr/>
        </p:nvCxnSpPr>
        <p:spPr>
          <a:xfrm>
            <a:off x="609600" y="1426001"/>
            <a:ext cx="8077200" cy="0"/>
          </a:xfrm>
          <a:prstGeom prst="line">
            <a:avLst/>
          </a:prstGeom>
        </p:spPr>
        <p:style>
          <a:lnRef idx="3">
            <a:schemeClr val="accent5"/>
          </a:lnRef>
          <a:fillRef idx="0">
            <a:schemeClr val="accent5"/>
          </a:fillRef>
          <a:effectRef idx="2">
            <a:schemeClr val="accent5"/>
          </a:effectRef>
          <a:fontRef idx="minor">
            <a:schemeClr val="tx1"/>
          </a:fontRef>
        </p:style>
      </p:cxnSp>
      <p:sp>
        <p:nvSpPr>
          <p:cNvPr id="10" name="Content Placeholder 4"/>
          <p:cNvSpPr txBox="1">
            <a:spLocks/>
          </p:cNvSpPr>
          <p:nvPr/>
        </p:nvSpPr>
        <p:spPr>
          <a:xfrm>
            <a:off x="609600" y="1648698"/>
            <a:ext cx="3814192" cy="44512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pPr>
            <a:r>
              <a:rPr lang="en-US" sz="1400" dirty="0" smtClean="0">
                <a:solidFill>
                  <a:srgbClr val="002060"/>
                </a:solidFill>
              </a:rPr>
              <a:t>The number of the domestic banks was drastically reduced from 35 in 2009 to 15 today, of which 8 commercial and 7 cooperative</a:t>
            </a:r>
          </a:p>
          <a:p>
            <a:pPr algn="just">
              <a:spcBef>
                <a:spcPts val="600"/>
              </a:spcBef>
            </a:pPr>
            <a:r>
              <a:rPr lang="en-US" sz="1400" dirty="0" smtClean="0">
                <a:solidFill>
                  <a:srgbClr val="002060"/>
                </a:solidFill>
              </a:rPr>
              <a:t>4 banks are deemed signifigant and, post consolidation, control ca. 95% banking assets:</a:t>
            </a:r>
          </a:p>
          <a:p>
            <a:pPr lvl="1" algn="just">
              <a:spcBef>
                <a:spcPts val="288"/>
              </a:spcBef>
            </a:pPr>
            <a:r>
              <a:rPr lang="en-US" sz="1400" dirty="0" smtClean="0">
                <a:solidFill>
                  <a:srgbClr val="002060"/>
                </a:solidFill>
              </a:rPr>
              <a:t>Piraeus Bank</a:t>
            </a:r>
          </a:p>
          <a:p>
            <a:pPr lvl="1" algn="just">
              <a:spcBef>
                <a:spcPts val="288"/>
              </a:spcBef>
            </a:pPr>
            <a:r>
              <a:rPr lang="en-US" sz="1400" dirty="0" smtClean="0">
                <a:solidFill>
                  <a:srgbClr val="002060"/>
                </a:solidFill>
              </a:rPr>
              <a:t>National Bank of Greece</a:t>
            </a:r>
          </a:p>
          <a:p>
            <a:pPr lvl="1" algn="just">
              <a:spcBef>
                <a:spcPts val="288"/>
              </a:spcBef>
            </a:pPr>
            <a:r>
              <a:rPr lang="en-US" sz="1400" dirty="0" smtClean="0">
                <a:solidFill>
                  <a:srgbClr val="002060"/>
                </a:solidFill>
              </a:rPr>
              <a:t>Alpha Bank</a:t>
            </a:r>
          </a:p>
          <a:p>
            <a:pPr lvl="1" algn="just">
              <a:spcBef>
                <a:spcPts val="288"/>
              </a:spcBef>
            </a:pPr>
            <a:r>
              <a:rPr lang="en-US" sz="1400" dirty="0" smtClean="0">
                <a:solidFill>
                  <a:srgbClr val="002060"/>
                </a:solidFill>
              </a:rPr>
              <a:t>Eurobank</a:t>
            </a:r>
          </a:p>
          <a:p>
            <a:pPr algn="just">
              <a:spcBef>
                <a:spcPts val="288"/>
              </a:spcBef>
            </a:pPr>
            <a:r>
              <a:rPr lang="en-US" sz="1400" dirty="0" smtClean="0">
                <a:solidFill>
                  <a:srgbClr val="002060"/>
                </a:solidFill>
              </a:rPr>
              <a:t>Foreign banks, albeit present in Greece, have insignificant market share</a:t>
            </a:r>
            <a:endParaRPr lang="en-US" sz="1400" dirty="0">
              <a:solidFill>
                <a:srgbClr val="002060"/>
              </a:solidFill>
            </a:endParaRPr>
          </a:p>
        </p:txBody>
      </p:sp>
      <p:graphicFrame>
        <p:nvGraphicFramePr>
          <p:cNvPr id="11" name="Content Placeholder 9"/>
          <p:cNvGraphicFramePr>
            <a:graphicFrameLocks/>
          </p:cNvGraphicFramePr>
          <p:nvPr>
            <p:extLst>
              <p:ext uri="{D42A27DB-BD31-4B8C-83A1-F6EECF244321}">
                <p14:modId xmlns:p14="http://schemas.microsoft.com/office/powerpoint/2010/main" val="658596121"/>
              </p:ext>
            </p:extLst>
          </p:nvPr>
        </p:nvGraphicFramePr>
        <p:xfrm>
          <a:off x="4647121" y="1648698"/>
          <a:ext cx="3816350" cy="2160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1260950392"/>
              </p:ext>
            </p:extLst>
          </p:nvPr>
        </p:nvGraphicFramePr>
        <p:xfrm>
          <a:off x="4647121" y="3939381"/>
          <a:ext cx="3816350" cy="216058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647121" y="6152417"/>
            <a:ext cx="3515493" cy="215444"/>
          </a:xfrm>
          <a:prstGeom prst="rect">
            <a:avLst/>
          </a:prstGeom>
          <a:noFill/>
        </p:spPr>
        <p:txBody>
          <a:bodyPr wrap="square" rtlCol="0">
            <a:spAutoFit/>
          </a:bodyPr>
          <a:lstStyle/>
          <a:p>
            <a:r>
              <a:rPr lang="en-US" sz="800" b="0" i="1" dirty="0">
                <a:latin typeface="+mn-lt"/>
              </a:rPr>
              <a:t>Source: BoG, Aggregated balance sheet of </a:t>
            </a:r>
            <a:r>
              <a:rPr lang="en-US" sz="800" b="0" i="1">
                <a:latin typeface="+mn-lt"/>
              </a:rPr>
              <a:t>financial </a:t>
            </a:r>
            <a:r>
              <a:rPr lang="en-US" sz="800" b="0" i="1" smtClean="0">
                <a:latin typeface="+mn-lt"/>
              </a:rPr>
              <a:t>institutions </a:t>
            </a:r>
            <a:endParaRPr lang="el-GR" sz="800" b="0" i="1" dirty="0">
              <a:latin typeface="+mn-lt"/>
            </a:endParaRPr>
          </a:p>
        </p:txBody>
      </p:sp>
      <p:sp>
        <p:nvSpPr>
          <p:cNvPr id="14" name="TextBox 13"/>
          <p:cNvSpPr txBox="1"/>
          <p:nvPr/>
        </p:nvSpPr>
        <p:spPr>
          <a:xfrm>
            <a:off x="7315200" y="4343400"/>
            <a:ext cx="792088" cy="338554"/>
          </a:xfrm>
          <a:prstGeom prst="rect">
            <a:avLst/>
          </a:prstGeom>
          <a:noFill/>
          <a:ln>
            <a:solidFill>
              <a:schemeClr val="accent1"/>
            </a:solidFill>
          </a:ln>
        </p:spPr>
        <p:txBody>
          <a:bodyPr wrap="square" rtlCol="0">
            <a:spAutoFit/>
          </a:bodyPr>
          <a:lstStyle/>
          <a:p>
            <a:r>
              <a:rPr lang="en-GB" sz="800" dirty="0">
                <a:latin typeface="+mn-lt"/>
              </a:rPr>
              <a:t>Herfindahl Index:  </a:t>
            </a:r>
            <a:r>
              <a:rPr lang="en-GB" sz="800" dirty="0" smtClean="0">
                <a:latin typeface="+mn-lt"/>
              </a:rPr>
              <a:t>0.230</a:t>
            </a:r>
            <a:endParaRPr lang="el-GR" sz="800" dirty="0">
              <a:latin typeface="+mn-lt"/>
            </a:endParaRPr>
          </a:p>
        </p:txBody>
      </p:sp>
    </p:spTree>
    <p:extLst>
      <p:ext uri="{BB962C8B-B14F-4D97-AF65-F5344CB8AC3E}">
        <p14:creationId xmlns:p14="http://schemas.microsoft.com/office/powerpoint/2010/main" val="2711070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επιλεγ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Προεπιλεγ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Προεπιλεγ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Προεπιλεγ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243</TotalTime>
  <Words>2365</Words>
  <Application>Microsoft Office PowerPoint</Application>
  <PresentationFormat>On-screen Show (4:3)</PresentationFormat>
  <Paragraphs>204</Paragraphs>
  <Slides>20</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20</vt:i4>
      </vt:variant>
    </vt:vector>
  </HeadingPairs>
  <TitlesOfParts>
    <vt:vector size="30" baseType="lpstr">
      <vt:lpstr>Arial</vt:lpstr>
      <vt:lpstr>Calibri</vt:lpstr>
      <vt:lpstr>Times New Roman</vt:lpstr>
      <vt:lpstr>Wingdings</vt:lpstr>
      <vt:lpstr>Office Theme</vt:lpstr>
      <vt:lpstr>Προεπιλεγμένη σχεδίαση</vt:lpstr>
      <vt:lpstr>1_Προεπιλεγμένη σχεδίαση</vt:lpstr>
      <vt:lpstr>2_Προεπιλεγμένη σχεδίαση</vt:lpstr>
      <vt:lpstr>3_Προεπιλεγμένη σχεδίαση</vt:lpstr>
      <vt:lpstr>4_Προεπιλεγμένη σχεδίαση</vt:lpstr>
      <vt:lpstr>Sustainable Finance  The balance between effectiveness and safety</vt:lpstr>
      <vt:lpstr>The EU regulatory landscape Current developments</vt:lpstr>
      <vt:lpstr>European Commission’s Action Plan on financing Sustainable Growth</vt:lpstr>
      <vt:lpstr>European Commission’s Action Plan on financing Sustainable Growth</vt:lpstr>
      <vt:lpstr>European Commission’s Action Plan on financing Sustainable Growth</vt:lpstr>
      <vt:lpstr>An overview of the Greek Banking System</vt:lpstr>
      <vt:lpstr>International crisis of 2007/08 had a small impact; Greek crisis hit hard</vt:lpstr>
      <vt:lpstr>Overview of the Greek Banking System at a glance</vt:lpstr>
      <vt:lpstr>Overview of the Greek Banking System at a glance</vt:lpstr>
      <vt:lpstr>Key trends in 2018</vt:lpstr>
      <vt:lpstr>Corporate governance aligns with EU Directives </vt:lpstr>
      <vt:lpstr>Greek banks on track to meet NPE reduction targets</vt:lpstr>
      <vt:lpstr>Demand for lending remains at low levels</vt:lpstr>
      <vt:lpstr>HBA initiatives in relation to Sustainable Finance</vt:lpstr>
      <vt:lpstr>HBA initiatives in relation to Sustainable Finance</vt:lpstr>
      <vt:lpstr>HBA initiatives in relation to Sustainable Finance</vt:lpstr>
      <vt:lpstr>HBA initiatives in relation to Sustainable Finance</vt:lpstr>
      <vt:lpstr>HBA initiatives in relation to Sustainable Finance</vt:lpstr>
      <vt:lpstr>HBA initiatives in relation to Sustainable Finance</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Dimitris Vovolinis</cp:lastModifiedBy>
  <cp:revision>110</cp:revision>
  <dcterms:modified xsi:type="dcterms:W3CDTF">2019-05-10T06:50:25Z</dcterms:modified>
  <dcterms:created xsi:type="dcterms:W3CDTF">2019-05-10T06:50:25Z</dcterms:created>
</cp:coreProperties>
</file>