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1"/>
    <p:sldMasterId id="2147483675" r:id="rId2"/>
    <p:sldMasterId id="2147483684" r:id="rId3"/>
    <p:sldMasterId id="2147483693" r:id="rId4"/>
    <p:sldMasterId id="2147483714" r:id="rId5"/>
    <p:sldMasterId id="2147483726" r:id="rId6"/>
    <p:sldMasterId id="2147483741" r:id="rId7"/>
    <p:sldMasterId id="2147483760" r:id="rId8"/>
    <p:sldMasterId id="2147483774" r:id="rId9"/>
  </p:sldMasterIdLst>
  <p:notesMasterIdLst>
    <p:notesMasterId r:id="rId41"/>
  </p:notesMasterIdLst>
  <p:handoutMasterIdLst>
    <p:handoutMasterId r:id="rId42"/>
  </p:handoutMasterIdLst>
  <p:sldIdLst>
    <p:sldId id="429" r:id="rId10"/>
    <p:sldId id="463" r:id="rId11"/>
    <p:sldId id="391" r:id="rId12"/>
    <p:sldId id="483" r:id="rId13"/>
    <p:sldId id="469" r:id="rId14"/>
    <p:sldId id="484" r:id="rId15"/>
    <p:sldId id="502" r:id="rId16"/>
    <p:sldId id="512" r:id="rId17"/>
    <p:sldId id="504" r:id="rId18"/>
    <p:sldId id="503" r:id="rId19"/>
    <p:sldId id="505" r:id="rId20"/>
    <p:sldId id="539" r:id="rId21"/>
    <p:sldId id="481" r:id="rId22"/>
    <p:sldId id="486" r:id="rId23"/>
    <p:sldId id="487" r:id="rId24"/>
    <p:sldId id="488" r:id="rId25"/>
    <p:sldId id="489" r:id="rId26"/>
    <p:sldId id="490" r:id="rId27"/>
    <p:sldId id="491" r:id="rId28"/>
    <p:sldId id="492" r:id="rId29"/>
    <p:sldId id="500" r:id="rId30"/>
    <p:sldId id="508" r:id="rId31"/>
    <p:sldId id="534" r:id="rId32"/>
    <p:sldId id="526" r:id="rId33"/>
    <p:sldId id="528" r:id="rId34"/>
    <p:sldId id="537" r:id="rId35"/>
    <p:sldId id="471" r:id="rId36"/>
    <p:sldId id="475" r:id="rId37"/>
    <p:sldId id="479" r:id="rId38"/>
    <p:sldId id="538" r:id="rId39"/>
    <p:sldId id="535" r:id="rId40"/>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32B38FA-AB99-8540-AC32-F0888F04F965}">
          <p14:sldIdLst>
            <p14:sldId id="429"/>
            <p14:sldId id="463"/>
            <p14:sldId id="391"/>
            <p14:sldId id="483"/>
            <p14:sldId id="469"/>
            <p14:sldId id="484"/>
            <p14:sldId id="502"/>
            <p14:sldId id="512"/>
            <p14:sldId id="504"/>
            <p14:sldId id="503"/>
            <p14:sldId id="505"/>
            <p14:sldId id="539"/>
            <p14:sldId id="481"/>
            <p14:sldId id="486"/>
            <p14:sldId id="487"/>
            <p14:sldId id="488"/>
            <p14:sldId id="489"/>
            <p14:sldId id="490"/>
            <p14:sldId id="491"/>
            <p14:sldId id="492"/>
            <p14:sldId id="500"/>
            <p14:sldId id="508"/>
            <p14:sldId id="534"/>
            <p14:sldId id="526"/>
            <p14:sldId id="528"/>
            <p14:sldId id="537"/>
            <p14:sldId id="471"/>
            <p14:sldId id="475"/>
            <p14:sldId id="479"/>
            <p14:sldId id="538"/>
            <p14:sldId id="535"/>
          </p14:sldIdLst>
        </p14:section>
      </p14:sectionLst>
    </p:ext>
    <p:ext uri="{EFAFB233-063F-42B5-8137-9DF3F51BA10A}">
      <p15:sldGuideLst xmlns:p15="http://schemas.microsoft.com/office/powerpoint/2012/main">
        <p15:guide id="1" orient="horz" pos="3754">
          <p15:clr>
            <a:srgbClr val="A4A3A4"/>
          </p15:clr>
        </p15:guide>
        <p15:guide id="2" orient="horz" pos="2158">
          <p15:clr>
            <a:srgbClr val="A4A3A4"/>
          </p15:clr>
        </p15:guide>
        <p15:guide id="3" orient="horz" pos="1017">
          <p15:clr>
            <a:srgbClr val="A4A3A4"/>
          </p15:clr>
        </p15:guide>
        <p15:guide id="4" pos="2880">
          <p15:clr>
            <a:srgbClr val="A4A3A4"/>
          </p15:clr>
        </p15:guide>
        <p15:guide id="5" pos="5376">
          <p15:clr>
            <a:srgbClr val="A4A3A4"/>
          </p15:clr>
        </p15:guide>
        <p15:guide id="6" pos="384">
          <p15:clr>
            <a:srgbClr val="A4A3A4"/>
          </p15:clr>
        </p15:guide>
      </p15:sldGuideLst>
    </p:ext>
    <p:ext uri="{2D200454-40CA-4A62-9FC3-DE9A4176ACB9}">
      <p15:notesGuideLst xmlns:p15="http://schemas.microsoft.com/office/powerpoint/2012/main">
        <p15:guide id="1" orient="horz" pos="2697" userDrawn="1">
          <p15:clr>
            <a:srgbClr val="A4A3A4"/>
          </p15:clr>
        </p15:guide>
        <p15:guide id="2" pos="2228" userDrawn="1">
          <p15:clr>
            <a:srgbClr val="A4A3A4"/>
          </p15:clr>
        </p15:guide>
        <p15:guide id="3" orient="horz" pos="2932" userDrawn="1">
          <p15:clr>
            <a:srgbClr val="A4A3A4"/>
          </p15:clr>
        </p15:guide>
        <p15:guide id="4"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RITER Morgan" initials="M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3EDF3"/>
    <a:srgbClr val="FF7C00"/>
    <a:srgbClr val="FDD60C"/>
    <a:srgbClr val="FDD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5700" autoAdjust="0"/>
  </p:normalViewPr>
  <p:slideViewPr>
    <p:cSldViewPr snapToGrid="0" snapToObjects="1" showGuides="1">
      <p:cViewPr varScale="1">
        <p:scale>
          <a:sx n="101" d="100"/>
          <a:sy n="101" d="100"/>
        </p:scale>
        <p:origin x="1998" y="96"/>
      </p:cViewPr>
      <p:guideLst>
        <p:guide orient="horz" pos="3754"/>
        <p:guide orient="horz" pos="2158"/>
        <p:guide orient="horz" pos="1017"/>
        <p:guide pos="2880"/>
        <p:guide pos="5376"/>
        <p:guide pos="3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6" d="100"/>
          <a:sy n="86" d="100"/>
        </p:scale>
        <p:origin x="936" y="84"/>
      </p:cViewPr>
      <p:guideLst>
        <p:guide orient="horz" pos="2697"/>
        <p:guide pos="2228"/>
        <p:guide orient="horz" pos="2932"/>
        <p:guide pos="221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A2FBC-0F66-4454-B119-2EAA974383A0}"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US"/>
        </a:p>
      </dgm:t>
    </dgm:pt>
    <dgm:pt modelId="{ADF8FBB3-ED71-45F6-8431-4AFCF31B9F86}">
      <dgm:prSet phldrT="[Text]" custT="1"/>
      <dgm:spPr/>
      <dgm:t>
        <a:bodyPr/>
        <a:lstStyle/>
        <a:p>
          <a:r>
            <a:rPr lang="en-US" sz="1300" b="1" dirty="0" smtClean="0">
              <a:latin typeface="Trebuchet MS" panose="020B0603020202020204" pitchFamily="34" charset="0"/>
            </a:rPr>
            <a:t>Innovation</a:t>
          </a:r>
        </a:p>
        <a:p>
          <a:r>
            <a:rPr lang="en-US" sz="1300" b="1" dirty="0" smtClean="0">
              <a:latin typeface="Trebuchet MS" panose="020B0603020202020204" pitchFamily="34" charset="0"/>
            </a:rPr>
            <a:t>EUR 13.5bn</a:t>
          </a:r>
          <a:endParaRPr lang="en-US" sz="1300" b="1" dirty="0">
            <a:latin typeface="Trebuchet MS" panose="020B0603020202020204" pitchFamily="34" charset="0"/>
          </a:endParaRPr>
        </a:p>
      </dgm:t>
    </dgm:pt>
    <dgm:pt modelId="{A480AF0D-A9A1-4B1B-B6DE-B4435C39F12C}" type="parTrans" cxnId="{013D3C69-B7B0-44A2-A6AF-7E6C73A0BA6B}">
      <dgm:prSet/>
      <dgm:spPr/>
      <dgm:t>
        <a:bodyPr/>
        <a:lstStyle/>
        <a:p>
          <a:endParaRPr lang="en-US"/>
        </a:p>
      </dgm:t>
    </dgm:pt>
    <dgm:pt modelId="{710FAE9C-E465-49BC-8921-EC0F1D96289C}" type="sibTrans" cxnId="{013D3C69-B7B0-44A2-A6AF-7E6C73A0BA6B}">
      <dgm:prSet/>
      <dgm:spPr/>
      <dgm:t>
        <a:bodyPr/>
        <a:lstStyle/>
        <a:p>
          <a:endParaRPr lang="en-US"/>
        </a:p>
      </dgm:t>
    </dgm:pt>
    <dgm:pt modelId="{12B1B2ED-DA9D-4B90-8AE7-7EB46F786749}">
      <dgm:prSet phldrT="[Text]" custT="1"/>
      <dgm:spPr/>
      <dgm:t>
        <a:bodyPr/>
        <a:lstStyle/>
        <a:p>
          <a:r>
            <a:rPr lang="en-US" sz="1300" b="1" dirty="0" smtClean="0">
              <a:latin typeface="Trebuchet MS" panose="020B0603020202020204" pitchFamily="34" charset="0"/>
            </a:rPr>
            <a:t>Infrastructure</a:t>
          </a:r>
        </a:p>
        <a:p>
          <a:r>
            <a:rPr lang="en-US" sz="1300" b="1" dirty="0" smtClean="0">
              <a:latin typeface="Trebuchet MS" panose="020B0603020202020204" pitchFamily="34" charset="0"/>
            </a:rPr>
            <a:t>EUR 12.3bn</a:t>
          </a:r>
          <a:endParaRPr lang="en-US" sz="1300" b="1" dirty="0">
            <a:latin typeface="Trebuchet MS" panose="020B0603020202020204" pitchFamily="34" charset="0"/>
          </a:endParaRPr>
        </a:p>
      </dgm:t>
    </dgm:pt>
    <dgm:pt modelId="{A8F7FC87-FC74-4530-B8E8-9A7F3CE14014}" type="parTrans" cxnId="{D673A1F0-BC1D-4EF7-9E0E-FEC2173C8A0C}">
      <dgm:prSet/>
      <dgm:spPr/>
      <dgm:t>
        <a:bodyPr/>
        <a:lstStyle/>
        <a:p>
          <a:endParaRPr lang="en-US"/>
        </a:p>
      </dgm:t>
    </dgm:pt>
    <dgm:pt modelId="{0EAFF8E9-99E7-47A3-890D-DD0EE7E98EF0}" type="sibTrans" cxnId="{D673A1F0-BC1D-4EF7-9E0E-FEC2173C8A0C}">
      <dgm:prSet/>
      <dgm:spPr/>
      <dgm:t>
        <a:bodyPr/>
        <a:lstStyle/>
        <a:p>
          <a:endParaRPr lang="en-US"/>
        </a:p>
      </dgm:t>
    </dgm:pt>
    <dgm:pt modelId="{B0AD9CEE-4BA9-48B5-B284-0EF089384D54}">
      <dgm:prSet phldrT="[Text]" custT="1"/>
      <dgm:spPr/>
      <dgm:t>
        <a:bodyPr/>
        <a:lstStyle/>
        <a:p>
          <a:r>
            <a:rPr lang="en-US" sz="1300" b="1" dirty="0" smtClean="0">
              <a:latin typeface="Trebuchet MS" panose="020B0603020202020204" pitchFamily="34" charset="0"/>
            </a:rPr>
            <a:t>SMEs</a:t>
          </a:r>
        </a:p>
        <a:p>
          <a:r>
            <a:rPr lang="en-US" sz="1300" b="1" dirty="0" smtClean="0">
              <a:latin typeface="Trebuchet MS" panose="020B0603020202020204" pitchFamily="34" charset="0"/>
            </a:rPr>
            <a:t>EUR 23.3bn</a:t>
          </a:r>
          <a:endParaRPr lang="en-US" sz="1300" b="1" dirty="0">
            <a:latin typeface="Trebuchet MS" panose="020B0603020202020204" pitchFamily="34" charset="0"/>
          </a:endParaRPr>
        </a:p>
      </dgm:t>
    </dgm:pt>
    <dgm:pt modelId="{273D28EE-DBD9-44F6-B1DB-8CA7787D8FC6}" type="parTrans" cxnId="{5C3BA496-E00D-4B9C-8CFD-BDCABE2D71EC}">
      <dgm:prSet/>
      <dgm:spPr/>
      <dgm:t>
        <a:bodyPr/>
        <a:lstStyle/>
        <a:p>
          <a:endParaRPr lang="en-US"/>
        </a:p>
      </dgm:t>
    </dgm:pt>
    <dgm:pt modelId="{1BE03F34-B4C5-4670-9090-7446EDB23EDE}" type="sibTrans" cxnId="{5C3BA496-E00D-4B9C-8CFD-BDCABE2D71EC}">
      <dgm:prSet/>
      <dgm:spPr/>
      <dgm:t>
        <a:bodyPr/>
        <a:lstStyle/>
        <a:p>
          <a:endParaRPr lang="en-US"/>
        </a:p>
      </dgm:t>
    </dgm:pt>
    <dgm:pt modelId="{B24FCC70-B243-4F27-B633-CA70D0DD28F3}">
      <dgm:prSet phldrT="[Text]" custT="1"/>
      <dgm:spPr/>
      <dgm:t>
        <a:bodyPr/>
        <a:lstStyle/>
        <a:p>
          <a:r>
            <a:rPr lang="en-US" sz="1300" b="1" dirty="0" smtClean="0">
              <a:latin typeface="Trebuchet MS" panose="020B0603020202020204" pitchFamily="34" charset="0"/>
            </a:rPr>
            <a:t>Environment</a:t>
          </a:r>
        </a:p>
        <a:p>
          <a:r>
            <a:rPr lang="en-US" sz="1300" b="1" dirty="0" smtClean="0">
              <a:latin typeface="Trebuchet MS" panose="020B0603020202020204" pitchFamily="34" charset="0"/>
            </a:rPr>
            <a:t>EUR 15.2bn</a:t>
          </a:r>
          <a:endParaRPr lang="en-US" sz="1300" b="1" dirty="0">
            <a:latin typeface="Trebuchet MS" panose="020B0603020202020204" pitchFamily="34" charset="0"/>
          </a:endParaRPr>
        </a:p>
      </dgm:t>
    </dgm:pt>
    <dgm:pt modelId="{8BF02599-A472-4385-B442-F61215EEAEB5}" type="parTrans" cxnId="{9EDA4870-DFFB-43B1-A0D3-763FAEA78E81}">
      <dgm:prSet/>
      <dgm:spPr/>
      <dgm:t>
        <a:bodyPr/>
        <a:lstStyle/>
        <a:p>
          <a:endParaRPr lang="en-US"/>
        </a:p>
      </dgm:t>
    </dgm:pt>
    <dgm:pt modelId="{4AD5E615-D8BD-4DBA-812B-34FD49D2B12E}" type="sibTrans" cxnId="{9EDA4870-DFFB-43B1-A0D3-763FAEA78E81}">
      <dgm:prSet/>
      <dgm:spPr/>
      <dgm:t>
        <a:bodyPr/>
        <a:lstStyle/>
        <a:p>
          <a:endParaRPr lang="en-US"/>
        </a:p>
      </dgm:t>
    </dgm:pt>
    <dgm:pt modelId="{118FBA3D-D7FA-46AE-983B-231477ED2F9E}">
      <dgm:prSet phldrT="[Text]"/>
      <dgm:spPr>
        <a:solidFill>
          <a:schemeClr val="bg1"/>
        </a:solidFill>
      </dgm:spPr>
      <dgm:t>
        <a:bodyPr/>
        <a:lstStyle/>
        <a:p>
          <a:r>
            <a:rPr lang="en-US" dirty="0" smtClean="0"/>
            <a:t>EIB</a:t>
          </a:r>
          <a:endParaRPr lang="en-US" dirty="0"/>
        </a:p>
      </dgm:t>
    </dgm:pt>
    <dgm:pt modelId="{E465F707-E521-43EC-B8C1-0736C2B9A9B3}" type="sibTrans" cxnId="{89EAE086-86D8-475C-9C85-751AC207197E}">
      <dgm:prSet/>
      <dgm:spPr/>
      <dgm:t>
        <a:bodyPr/>
        <a:lstStyle/>
        <a:p>
          <a:endParaRPr lang="en-US"/>
        </a:p>
      </dgm:t>
    </dgm:pt>
    <dgm:pt modelId="{C8890FC0-C7EE-4BCA-8BC8-6D838E027BD6}" type="parTrans" cxnId="{89EAE086-86D8-475C-9C85-751AC207197E}">
      <dgm:prSet/>
      <dgm:spPr/>
      <dgm:t>
        <a:bodyPr/>
        <a:lstStyle/>
        <a:p>
          <a:endParaRPr lang="en-US"/>
        </a:p>
      </dgm:t>
    </dgm:pt>
    <dgm:pt modelId="{B9D1732F-A5E2-4022-83B5-877CC9DBA1F4}" type="pres">
      <dgm:prSet presAssocID="{27BA2FBC-0F66-4454-B119-2EAA974383A0}" presName="Name0" presStyleCnt="0">
        <dgm:presLayoutVars>
          <dgm:chMax val="1"/>
          <dgm:dir/>
          <dgm:animLvl val="ctr"/>
          <dgm:resizeHandles val="exact"/>
        </dgm:presLayoutVars>
      </dgm:prSet>
      <dgm:spPr/>
      <dgm:t>
        <a:bodyPr/>
        <a:lstStyle/>
        <a:p>
          <a:endParaRPr lang="en-US"/>
        </a:p>
      </dgm:t>
    </dgm:pt>
    <dgm:pt modelId="{C0CA339A-E949-4B41-9A4F-897EA44D43CF}" type="pres">
      <dgm:prSet presAssocID="{118FBA3D-D7FA-46AE-983B-231477ED2F9E}" presName="centerShape" presStyleLbl="node0" presStyleIdx="0" presStyleCnt="1" custScaleX="64989" custScaleY="62666"/>
      <dgm:spPr/>
      <dgm:t>
        <a:bodyPr/>
        <a:lstStyle/>
        <a:p>
          <a:endParaRPr lang="en-US"/>
        </a:p>
      </dgm:t>
    </dgm:pt>
    <dgm:pt modelId="{0BE1FC78-8A48-4D83-A33A-C00375C1B700}" type="pres">
      <dgm:prSet presAssocID="{ADF8FBB3-ED71-45F6-8431-4AFCF31B9F86}" presName="node" presStyleLbl="node1" presStyleIdx="0" presStyleCnt="4" custScaleX="155679" custScaleY="137409">
        <dgm:presLayoutVars>
          <dgm:bulletEnabled val="1"/>
        </dgm:presLayoutVars>
      </dgm:prSet>
      <dgm:spPr/>
      <dgm:t>
        <a:bodyPr/>
        <a:lstStyle/>
        <a:p>
          <a:endParaRPr lang="en-US"/>
        </a:p>
      </dgm:t>
    </dgm:pt>
    <dgm:pt modelId="{74328EEF-075A-421C-9434-75CBB489CE05}" type="pres">
      <dgm:prSet presAssocID="{ADF8FBB3-ED71-45F6-8431-4AFCF31B9F86}" presName="dummy" presStyleCnt="0"/>
      <dgm:spPr/>
    </dgm:pt>
    <dgm:pt modelId="{E2EBEC58-369A-4498-ADC0-9F7B7C919A3B}" type="pres">
      <dgm:prSet presAssocID="{710FAE9C-E465-49BC-8921-EC0F1D96289C}" presName="sibTrans" presStyleLbl="sibTrans2D1" presStyleIdx="0" presStyleCnt="4"/>
      <dgm:spPr/>
      <dgm:t>
        <a:bodyPr/>
        <a:lstStyle/>
        <a:p>
          <a:endParaRPr lang="en-US"/>
        </a:p>
      </dgm:t>
    </dgm:pt>
    <dgm:pt modelId="{4F104B50-3386-47A1-BF0F-1D1C389F5097}" type="pres">
      <dgm:prSet presAssocID="{12B1B2ED-DA9D-4B90-8AE7-7EB46F786749}" presName="node" presStyleLbl="node1" presStyleIdx="1" presStyleCnt="4" custScaleX="169264" custScaleY="155523">
        <dgm:presLayoutVars>
          <dgm:bulletEnabled val="1"/>
        </dgm:presLayoutVars>
      </dgm:prSet>
      <dgm:spPr/>
      <dgm:t>
        <a:bodyPr/>
        <a:lstStyle/>
        <a:p>
          <a:endParaRPr lang="en-US"/>
        </a:p>
      </dgm:t>
    </dgm:pt>
    <dgm:pt modelId="{10BD2611-FF39-4F18-83A8-38B5F169F3A7}" type="pres">
      <dgm:prSet presAssocID="{12B1B2ED-DA9D-4B90-8AE7-7EB46F786749}" presName="dummy" presStyleCnt="0"/>
      <dgm:spPr/>
    </dgm:pt>
    <dgm:pt modelId="{2DDEC9DF-431C-486D-BB0C-61B24CE74F3F}" type="pres">
      <dgm:prSet presAssocID="{0EAFF8E9-99E7-47A3-890D-DD0EE7E98EF0}" presName="sibTrans" presStyleLbl="sibTrans2D1" presStyleIdx="1" presStyleCnt="4"/>
      <dgm:spPr/>
      <dgm:t>
        <a:bodyPr/>
        <a:lstStyle/>
        <a:p>
          <a:endParaRPr lang="en-US"/>
        </a:p>
      </dgm:t>
    </dgm:pt>
    <dgm:pt modelId="{5C89D647-B7C7-436C-8326-46127D086F19}" type="pres">
      <dgm:prSet presAssocID="{B0AD9CEE-4BA9-48B5-B284-0EF089384D54}" presName="node" presStyleLbl="node1" presStyleIdx="2" presStyleCnt="4" custScaleX="155679" custScaleY="137409">
        <dgm:presLayoutVars>
          <dgm:bulletEnabled val="1"/>
        </dgm:presLayoutVars>
      </dgm:prSet>
      <dgm:spPr/>
      <dgm:t>
        <a:bodyPr/>
        <a:lstStyle/>
        <a:p>
          <a:endParaRPr lang="en-US"/>
        </a:p>
      </dgm:t>
    </dgm:pt>
    <dgm:pt modelId="{FEB511E7-5B7F-4DCE-914F-6E101F632C93}" type="pres">
      <dgm:prSet presAssocID="{B0AD9CEE-4BA9-48B5-B284-0EF089384D54}" presName="dummy" presStyleCnt="0"/>
      <dgm:spPr/>
    </dgm:pt>
    <dgm:pt modelId="{39732CE9-41CE-49AD-AB92-2CB178A35AD3}" type="pres">
      <dgm:prSet presAssocID="{1BE03F34-B4C5-4670-9090-7446EDB23EDE}" presName="sibTrans" presStyleLbl="sibTrans2D1" presStyleIdx="2" presStyleCnt="4"/>
      <dgm:spPr/>
      <dgm:t>
        <a:bodyPr/>
        <a:lstStyle/>
        <a:p>
          <a:endParaRPr lang="en-US"/>
        </a:p>
      </dgm:t>
    </dgm:pt>
    <dgm:pt modelId="{386B2DD5-C8B5-4476-A9CB-904EC616DF68}" type="pres">
      <dgm:prSet presAssocID="{B24FCC70-B243-4F27-B633-CA70D0DD28F3}" presName="node" presStyleLbl="node1" presStyleIdx="3" presStyleCnt="4" custScaleX="164195" custScaleY="155523">
        <dgm:presLayoutVars>
          <dgm:bulletEnabled val="1"/>
        </dgm:presLayoutVars>
      </dgm:prSet>
      <dgm:spPr/>
      <dgm:t>
        <a:bodyPr/>
        <a:lstStyle/>
        <a:p>
          <a:endParaRPr lang="en-US"/>
        </a:p>
      </dgm:t>
    </dgm:pt>
    <dgm:pt modelId="{FF432128-223F-483F-90B5-A8D16207C4BF}" type="pres">
      <dgm:prSet presAssocID="{B24FCC70-B243-4F27-B633-CA70D0DD28F3}" presName="dummy" presStyleCnt="0"/>
      <dgm:spPr/>
    </dgm:pt>
    <dgm:pt modelId="{2467A866-F169-4D30-8212-B0AC6FB1FCBD}" type="pres">
      <dgm:prSet presAssocID="{4AD5E615-D8BD-4DBA-812B-34FD49D2B12E}" presName="sibTrans" presStyleLbl="sibTrans2D1" presStyleIdx="3" presStyleCnt="4"/>
      <dgm:spPr/>
      <dgm:t>
        <a:bodyPr/>
        <a:lstStyle/>
        <a:p>
          <a:endParaRPr lang="en-US"/>
        </a:p>
      </dgm:t>
    </dgm:pt>
  </dgm:ptLst>
  <dgm:cxnLst>
    <dgm:cxn modelId="{4724D7FC-22B6-4502-8946-2C646FE5AA6D}" type="presOf" srcId="{B0AD9CEE-4BA9-48B5-B284-0EF089384D54}" destId="{5C89D647-B7C7-436C-8326-46127D086F19}" srcOrd="0" destOrd="0" presId="urn:microsoft.com/office/officeart/2005/8/layout/radial6"/>
    <dgm:cxn modelId="{525E0F60-7E13-4108-9E15-2C590E447C8C}" type="presOf" srcId="{1BE03F34-B4C5-4670-9090-7446EDB23EDE}" destId="{39732CE9-41CE-49AD-AB92-2CB178A35AD3}" srcOrd="0" destOrd="0" presId="urn:microsoft.com/office/officeart/2005/8/layout/radial6"/>
    <dgm:cxn modelId="{9EDA4870-DFFB-43B1-A0D3-763FAEA78E81}" srcId="{118FBA3D-D7FA-46AE-983B-231477ED2F9E}" destId="{B24FCC70-B243-4F27-B633-CA70D0DD28F3}" srcOrd="3" destOrd="0" parTransId="{8BF02599-A472-4385-B442-F61215EEAEB5}" sibTransId="{4AD5E615-D8BD-4DBA-812B-34FD49D2B12E}"/>
    <dgm:cxn modelId="{013D3C69-B7B0-44A2-A6AF-7E6C73A0BA6B}" srcId="{118FBA3D-D7FA-46AE-983B-231477ED2F9E}" destId="{ADF8FBB3-ED71-45F6-8431-4AFCF31B9F86}" srcOrd="0" destOrd="0" parTransId="{A480AF0D-A9A1-4B1B-B6DE-B4435C39F12C}" sibTransId="{710FAE9C-E465-49BC-8921-EC0F1D96289C}"/>
    <dgm:cxn modelId="{5C3BA496-E00D-4B9C-8CFD-BDCABE2D71EC}" srcId="{118FBA3D-D7FA-46AE-983B-231477ED2F9E}" destId="{B0AD9CEE-4BA9-48B5-B284-0EF089384D54}" srcOrd="2" destOrd="0" parTransId="{273D28EE-DBD9-44F6-B1DB-8CA7787D8FC6}" sibTransId="{1BE03F34-B4C5-4670-9090-7446EDB23EDE}"/>
    <dgm:cxn modelId="{A7024667-A37A-45EA-A53F-1440A1D28D21}" type="presOf" srcId="{ADF8FBB3-ED71-45F6-8431-4AFCF31B9F86}" destId="{0BE1FC78-8A48-4D83-A33A-C00375C1B700}" srcOrd="0" destOrd="0" presId="urn:microsoft.com/office/officeart/2005/8/layout/radial6"/>
    <dgm:cxn modelId="{9283F3EE-3973-4005-B9A1-C04EAE285E60}" type="presOf" srcId="{0EAFF8E9-99E7-47A3-890D-DD0EE7E98EF0}" destId="{2DDEC9DF-431C-486D-BB0C-61B24CE74F3F}" srcOrd="0" destOrd="0" presId="urn:microsoft.com/office/officeart/2005/8/layout/radial6"/>
    <dgm:cxn modelId="{732C26BE-0D7C-434D-923F-94BFD75BD04A}" type="presOf" srcId="{4AD5E615-D8BD-4DBA-812B-34FD49D2B12E}" destId="{2467A866-F169-4D30-8212-B0AC6FB1FCBD}" srcOrd="0" destOrd="0" presId="urn:microsoft.com/office/officeart/2005/8/layout/radial6"/>
    <dgm:cxn modelId="{87CE6F1C-29B6-4685-B392-D01CE1D9E9B9}" type="presOf" srcId="{B24FCC70-B243-4F27-B633-CA70D0DD28F3}" destId="{386B2DD5-C8B5-4476-A9CB-904EC616DF68}" srcOrd="0" destOrd="0" presId="urn:microsoft.com/office/officeart/2005/8/layout/radial6"/>
    <dgm:cxn modelId="{CE0D9D09-7F17-4F54-9C26-942A9E7986C9}" type="presOf" srcId="{118FBA3D-D7FA-46AE-983B-231477ED2F9E}" destId="{C0CA339A-E949-4B41-9A4F-897EA44D43CF}" srcOrd="0" destOrd="0" presId="urn:microsoft.com/office/officeart/2005/8/layout/radial6"/>
    <dgm:cxn modelId="{5A0FF59C-4014-4535-A528-FFE5AD7005F3}" type="presOf" srcId="{710FAE9C-E465-49BC-8921-EC0F1D96289C}" destId="{E2EBEC58-369A-4498-ADC0-9F7B7C919A3B}" srcOrd="0" destOrd="0" presId="urn:microsoft.com/office/officeart/2005/8/layout/radial6"/>
    <dgm:cxn modelId="{AD27E3D8-724D-4219-8A15-16F2DE29E478}" type="presOf" srcId="{12B1B2ED-DA9D-4B90-8AE7-7EB46F786749}" destId="{4F104B50-3386-47A1-BF0F-1D1C389F5097}" srcOrd="0" destOrd="0" presId="urn:microsoft.com/office/officeart/2005/8/layout/radial6"/>
    <dgm:cxn modelId="{F31ABD97-DF02-435D-9B81-612F551E2F80}" type="presOf" srcId="{27BA2FBC-0F66-4454-B119-2EAA974383A0}" destId="{B9D1732F-A5E2-4022-83B5-877CC9DBA1F4}" srcOrd="0" destOrd="0" presId="urn:microsoft.com/office/officeart/2005/8/layout/radial6"/>
    <dgm:cxn modelId="{D673A1F0-BC1D-4EF7-9E0E-FEC2173C8A0C}" srcId="{118FBA3D-D7FA-46AE-983B-231477ED2F9E}" destId="{12B1B2ED-DA9D-4B90-8AE7-7EB46F786749}" srcOrd="1" destOrd="0" parTransId="{A8F7FC87-FC74-4530-B8E8-9A7F3CE14014}" sibTransId="{0EAFF8E9-99E7-47A3-890D-DD0EE7E98EF0}"/>
    <dgm:cxn modelId="{89EAE086-86D8-475C-9C85-751AC207197E}" srcId="{27BA2FBC-0F66-4454-B119-2EAA974383A0}" destId="{118FBA3D-D7FA-46AE-983B-231477ED2F9E}" srcOrd="0" destOrd="0" parTransId="{C8890FC0-C7EE-4BCA-8BC8-6D838E027BD6}" sibTransId="{E465F707-E521-43EC-B8C1-0736C2B9A9B3}"/>
    <dgm:cxn modelId="{0A40B7FD-AFC4-425E-968E-EE178568B02D}" type="presParOf" srcId="{B9D1732F-A5E2-4022-83B5-877CC9DBA1F4}" destId="{C0CA339A-E949-4B41-9A4F-897EA44D43CF}" srcOrd="0" destOrd="0" presId="urn:microsoft.com/office/officeart/2005/8/layout/radial6"/>
    <dgm:cxn modelId="{5F2F37D9-3C71-40FF-937D-0B2470D0958C}" type="presParOf" srcId="{B9D1732F-A5E2-4022-83B5-877CC9DBA1F4}" destId="{0BE1FC78-8A48-4D83-A33A-C00375C1B700}" srcOrd="1" destOrd="0" presId="urn:microsoft.com/office/officeart/2005/8/layout/radial6"/>
    <dgm:cxn modelId="{9379755A-8904-404D-B6E5-9B09D15AE885}" type="presParOf" srcId="{B9D1732F-A5E2-4022-83B5-877CC9DBA1F4}" destId="{74328EEF-075A-421C-9434-75CBB489CE05}" srcOrd="2" destOrd="0" presId="urn:microsoft.com/office/officeart/2005/8/layout/radial6"/>
    <dgm:cxn modelId="{D3406A9E-B01B-49EE-B3CD-2300FD9F7F3A}" type="presParOf" srcId="{B9D1732F-A5E2-4022-83B5-877CC9DBA1F4}" destId="{E2EBEC58-369A-4498-ADC0-9F7B7C919A3B}" srcOrd="3" destOrd="0" presId="urn:microsoft.com/office/officeart/2005/8/layout/radial6"/>
    <dgm:cxn modelId="{9EFA8444-24E3-4881-97E7-9A0AFD5199CF}" type="presParOf" srcId="{B9D1732F-A5E2-4022-83B5-877CC9DBA1F4}" destId="{4F104B50-3386-47A1-BF0F-1D1C389F5097}" srcOrd="4" destOrd="0" presId="urn:microsoft.com/office/officeart/2005/8/layout/radial6"/>
    <dgm:cxn modelId="{37BD4B98-DABF-424F-BB24-370172BD5BB0}" type="presParOf" srcId="{B9D1732F-A5E2-4022-83B5-877CC9DBA1F4}" destId="{10BD2611-FF39-4F18-83A8-38B5F169F3A7}" srcOrd="5" destOrd="0" presId="urn:microsoft.com/office/officeart/2005/8/layout/radial6"/>
    <dgm:cxn modelId="{BD2746ED-826A-4FA7-879C-8D38A3A1C768}" type="presParOf" srcId="{B9D1732F-A5E2-4022-83B5-877CC9DBA1F4}" destId="{2DDEC9DF-431C-486D-BB0C-61B24CE74F3F}" srcOrd="6" destOrd="0" presId="urn:microsoft.com/office/officeart/2005/8/layout/radial6"/>
    <dgm:cxn modelId="{EEFEBF34-398E-4110-A351-39C0F7B3A527}" type="presParOf" srcId="{B9D1732F-A5E2-4022-83B5-877CC9DBA1F4}" destId="{5C89D647-B7C7-436C-8326-46127D086F19}" srcOrd="7" destOrd="0" presId="urn:microsoft.com/office/officeart/2005/8/layout/radial6"/>
    <dgm:cxn modelId="{F3B96D33-EFE5-44B7-A73C-F24165063928}" type="presParOf" srcId="{B9D1732F-A5E2-4022-83B5-877CC9DBA1F4}" destId="{FEB511E7-5B7F-4DCE-914F-6E101F632C93}" srcOrd="8" destOrd="0" presId="urn:microsoft.com/office/officeart/2005/8/layout/radial6"/>
    <dgm:cxn modelId="{0A0664A0-28EE-4C89-BECE-F6827C026F94}" type="presParOf" srcId="{B9D1732F-A5E2-4022-83B5-877CC9DBA1F4}" destId="{39732CE9-41CE-49AD-AB92-2CB178A35AD3}" srcOrd="9" destOrd="0" presId="urn:microsoft.com/office/officeart/2005/8/layout/radial6"/>
    <dgm:cxn modelId="{1B8783F5-8244-4D57-A126-0F95BF274674}" type="presParOf" srcId="{B9D1732F-A5E2-4022-83B5-877CC9DBA1F4}" destId="{386B2DD5-C8B5-4476-A9CB-904EC616DF68}" srcOrd="10" destOrd="0" presId="urn:microsoft.com/office/officeart/2005/8/layout/radial6"/>
    <dgm:cxn modelId="{B37CA8D5-AE9E-4919-9F5F-D887D0D3B69D}" type="presParOf" srcId="{B9D1732F-A5E2-4022-83B5-877CC9DBA1F4}" destId="{FF432128-223F-483F-90B5-A8D16207C4BF}" srcOrd="11" destOrd="0" presId="urn:microsoft.com/office/officeart/2005/8/layout/radial6"/>
    <dgm:cxn modelId="{7CCE86FD-531D-4175-8191-73876E572F7D}" type="presParOf" srcId="{B9D1732F-A5E2-4022-83B5-877CC9DBA1F4}" destId="{2467A866-F169-4D30-8212-B0AC6FB1FCBD}" srcOrd="12" destOrd="0" presId="urn:microsoft.com/office/officeart/2005/8/layout/radial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65C032-FB00-4E8B-A66D-55A477E70C3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E0F5E856-99DC-4405-BD76-DA0464F9ACDF}">
      <dgm:prSet phldrT="[Text]" custT="1"/>
      <dgm:spPr>
        <a:solidFill>
          <a:schemeClr val="accent1"/>
        </a:solidFill>
        <a:ln w="38100">
          <a:solidFill>
            <a:schemeClr val="tx2"/>
          </a:solidFill>
          <a:prstDash val="solid"/>
        </a:ln>
      </dgm:spPr>
      <dgm:t>
        <a:bodyPr/>
        <a:lstStyle/>
        <a:p>
          <a:r>
            <a:rPr lang="en-US" sz="2000" b="1" dirty="0" smtClean="0">
              <a:solidFill>
                <a:schemeClr val="bg1"/>
              </a:solidFill>
            </a:rPr>
            <a:t>Flexibility</a:t>
          </a:r>
          <a:endParaRPr lang="en-GB" sz="2000" dirty="0">
            <a:solidFill>
              <a:schemeClr val="bg1"/>
            </a:solidFill>
          </a:endParaRPr>
        </a:p>
      </dgm:t>
    </dgm:pt>
    <dgm:pt modelId="{1F564272-9D38-43B7-9C5F-82505D589DFC}" type="parTrans" cxnId="{12E578C0-F9DC-48C8-B068-238E7C413E27}">
      <dgm:prSet/>
      <dgm:spPr/>
      <dgm:t>
        <a:bodyPr/>
        <a:lstStyle/>
        <a:p>
          <a:endParaRPr lang="en-GB"/>
        </a:p>
      </dgm:t>
    </dgm:pt>
    <dgm:pt modelId="{87FBAD61-EAAB-4A07-980A-8DBFC2765E64}" type="sibTrans" cxnId="{12E578C0-F9DC-48C8-B068-238E7C413E27}">
      <dgm:prSet/>
      <dgm:spPr/>
      <dgm:t>
        <a:bodyPr/>
        <a:lstStyle/>
        <a:p>
          <a:endParaRPr lang="en-GB"/>
        </a:p>
      </dgm:t>
    </dgm:pt>
    <dgm:pt modelId="{66E7B90B-278B-40B5-90E0-A90E9A95701C}">
      <dgm:prSet phldrT="[Text]" custT="1"/>
      <dgm:spPr>
        <a:solidFill>
          <a:schemeClr val="accent4"/>
        </a:solidFill>
        <a:ln w="38100">
          <a:solidFill>
            <a:schemeClr val="tx2"/>
          </a:solidFill>
        </a:ln>
      </dgm:spPr>
      <dgm:t>
        <a:bodyPr/>
        <a:lstStyle/>
        <a:p>
          <a:r>
            <a:rPr lang="en-US" sz="2000" b="1" dirty="0" smtClean="0">
              <a:solidFill>
                <a:schemeClr val="bg1"/>
              </a:solidFill>
            </a:rPr>
            <a:t>Expertise &amp; Creativity</a:t>
          </a:r>
          <a:endParaRPr lang="en-GB" sz="2000" dirty="0">
            <a:solidFill>
              <a:schemeClr val="bg1"/>
            </a:solidFill>
          </a:endParaRPr>
        </a:p>
      </dgm:t>
    </dgm:pt>
    <dgm:pt modelId="{4588D485-76D3-4FCB-BC69-EBD24D39E794}" type="parTrans" cxnId="{B9CF1B2D-1040-4557-8FEE-D9A54D3DE24F}">
      <dgm:prSet/>
      <dgm:spPr/>
      <dgm:t>
        <a:bodyPr/>
        <a:lstStyle/>
        <a:p>
          <a:endParaRPr lang="en-GB"/>
        </a:p>
      </dgm:t>
    </dgm:pt>
    <dgm:pt modelId="{7DACC4E0-A684-43A1-98A4-14D446A07274}" type="sibTrans" cxnId="{B9CF1B2D-1040-4557-8FEE-D9A54D3DE24F}">
      <dgm:prSet/>
      <dgm:spPr/>
      <dgm:t>
        <a:bodyPr/>
        <a:lstStyle/>
        <a:p>
          <a:endParaRPr lang="en-GB"/>
        </a:p>
      </dgm:t>
    </dgm:pt>
    <dgm:pt modelId="{1F37BBAD-07C5-4D66-87AE-E71AD1DA9ACD}">
      <dgm:prSet phldrT="[Text]" custT="1"/>
      <dgm:spPr>
        <a:solidFill>
          <a:schemeClr val="bg1">
            <a:lumMod val="50000"/>
          </a:schemeClr>
        </a:solidFill>
        <a:ln w="38100">
          <a:solidFill>
            <a:schemeClr val="tx2"/>
          </a:solidFill>
        </a:ln>
      </dgm:spPr>
      <dgm:t>
        <a:bodyPr/>
        <a:lstStyle/>
        <a:p>
          <a:r>
            <a:rPr lang="en-US" sz="2000" b="1" dirty="0" smtClean="0">
              <a:solidFill>
                <a:schemeClr val="bg1"/>
              </a:solidFill>
            </a:rPr>
            <a:t>Catalytic Effect</a:t>
          </a:r>
          <a:endParaRPr lang="en-GB" sz="2000" dirty="0">
            <a:solidFill>
              <a:schemeClr val="bg1"/>
            </a:solidFill>
          </a:endParaRPr>
        </a:p>
      </dgm:t>
    </dgm:pt>
    <dgm:pt modelId="{21570834-A2FA-4809-B03B-18B98F4119A1}" type="parTrans" cxnId="{D7628C9A-182A-49DE-A287-0F8F46D23AEF}">
      <dgm:prSet/>
      <dgm:spPr/>
      <dgm:t>
        <a:bodyPr/>
        <a:lstStyle/>
        <a:p>
          <a:endParaRPr lang="en-GB"/>
        </a:p>
      </dgm:t>
    </dgm:pt>
    <dgm:pt modelId="{9B7BBA15-7FD3-4D22-BB08-88ED9B541429}" type="sibTrans" cxnId="{D7628C9A-182A-49DE-A287-0F8F46D23AEF}">
      <dgm:prSet/>
      <dgm:spPr/>
      <dgm:t>
        <a:bodyPr/>
        <a:lstStyle/>
        <a:p>
          <a:endParaRPr lang="en-GB"/>
        </a:p>
      </dgm:t>
    </dgm:pt>
    <dgm:pt modelId="{F67564E3-0B83-4ED0-98B8-FA11E63764BA}">
      <dgm:prSet phldrT="[Text]" custT="1"/>
      <dgm:spPr>
        <a:solidFill>
          <a:schemeClr val="accent2"/>
        </a:solidFill>
        <a:ln w="38100">
          <a:solidFill>
            <a:schemeClr val="tx2"/>
          </a:solidFill>
        </a:ln>
      </dgm:spPr>
      <dgm:t>
        <a:bodyPr/>
        <a:lstStyle/>
        <a:p>
          <a:r>
            <a:rPr lang="en-US" sz="2000" b="1" dirty="0" smtClean="0">
              <a:solidFill>
                <a:schemeClr val="bg1"/>
              </a:solidFill>
            </a:rPr>
            <a:t>Leverage Effect</a:t>
          </a:r>
          <a:endParaRPr lang="en-GB" sz="2000" dirty="0">
            <a:solidFill>
              <a:schemeClr val="bg1"/>
            </a:solidFill>
          </a:endParaRPr>
        </a:p>
      </dgm:t>
    </dgm:pt>
    <dgm:pt modelId="{2468DB46-2704-4153-8A1A-88BAB4A70528}" type="sibTrans" cxnId="{187E4326-B4EF-4817-9A9B-8506C1011140}">
      <dgm:prSet/>
      <dgm:spPr/>
      <dgm:t>
        <a:bodyPr/>
        <a:lstStyle/>
        <a:p>
          <a:endParaRPr lang="en-GB"/>
        </a:p>
      </dgm:t>
    </dgm:pt>
    <dgm:pt modelId="{EB8461E0-B9CB-4BFD-8F41-9D1FC9FA9332}" type="parTrans" cxnId="{187E4326-B4EF-4817-9A9B-8506C1011140}">
      <dgm:prSet/>
      <dgm:spPr/>
      <dgm:t>
        <a:bodyPr/>
        <a:lstStyle/>
        <a:p>
          <a:endParaRPr lang="en-GB"/>
        </a:p>
      </dgm:t>
    </dgm:pt>
    <dgm:pt modelId="{9C8D0481-F342-4884-8DDE-E3B9DC738B3B}" type="pres">
      <dgm:prSet presAssocID="{1F65C032-FB00-4E8B-A66D-55A477E70C38}" presName="Name0" presStyleCnt="0">
        <dgm:presLayoutVars>
          <dgm:dir/>
          <dgm:animLvl val="lvl"/>
          <dgm:resizeHandles/>
        </dgm:presLayoutVars>
      </dgm:prSet>
      <dgm:spPr/>
      <dgm:t>
        <a:bodyPr/>
        <a:lstStyle/>
        <a:p>
          <a:endParaRPr lang="en-GB"/>
        </a:p>
      </dgm:t>
    </dgm:pt>
    <dgm:pt modelId="{5C8D729E-E001-4C70-B431-B03E0FEF9110}" type="pres">
      <dgm:prSet presAssocID="{E0F5E856-99DC-4405-BD76-DA0464F9ACDF}" presName="linNode" presStyleCnt="0"/>
      <dgm:spPr/>
    </dgm:pt>
    <dgm:pt modelId="{A431D78D-773F-4A7C-BC04-8D66A531F214}" type="pres">
      <dgm:prSet presAssocID="{E0F5E856-99DC-4405-BD76-DA0464F9ACDF}" presName="parentShp" presStyleLbl="node1" presStyleIdx="0" presStyleCnt="4" custScaleX="70825">
        <dgm:presLayoutVars>
          <dgm:bulletEnabled val="1"/>
        </dgm:presLayoutVars>
      </dgm:prSet>
      <dgm:spPr>
        <a:prstGeom prst="round2DiagRect">
          <a:avLst/>
        </a:prstGeom>
      </dgm:spPr>
      <dgm:t>
        <a:bodyPr/>
        <a:lstStyle/>
        <a:p>
          <a:endParaRPr lang="en-GB"/>
        </a:p>
      </dgm:t>
    </dgm:pt>
    <dgm:pt modelId="{4B84C329-6015-47A5-983A-3D13F76918A7}" type="pres">
      <dgm:prSet presAssocID="{E0F5E856-99DC-4405-BD76-DA0464F9ACDF}" presName="childShp" presStyleLbl="bgAccFollowNode1" presStyleIdx="0" presStyleCnt="4" custScaleX="118061">
        <dgm:presLayoutVars>
          <dgm:bulletEnabled val="1"/>
        </dgm:presLayoutVars>
      </dgm:prSet>
      <dgm:spPr>
        <a:solidFill>
          <a:schemeClr val="bg1">
            <a:alpha val="90000"/>
          </a:schemeClr>
        </a:solidFill>
        <a:ln w="38100">
          <a:solidFill>
            <a:schemeClr val="tx2">
              <a:alpha val="90000"/>
            </a:schemeClr>
          </a:solidFill>
        </a:ln>
      </dgm:spPr>
      <dgm:t>
        <a:bodyPr/>
        <a:lstStyle/>
        <a:p>
          <a:endParaRPr lang="en-GB"/>
        </a:p>
      </dgm:t>
    </dgm:pt>
    <dgm:pt modelId="{40F1CAFE-2057-4A75-A839-692D803BB9B8}" type="pres">
      <dgm:prSet presAssocID="{87FBAD61-EAAB-4A07-980A-8DBFC2765E64}" presName="spacing" presStyleCnt="0"/>
      <dgm:spPr/>
    </dgm:pt>
    <dgm:pt modelId="{969C89F8-6BAA-463F-A134-0BEE7D836133}" type="pres">
      <dgm:prSet presAssocID="{F67564E3-0B83-4ED0-98B8-FA11E63764BA}" presName="linNode" presStyleCnt="0"/>
      <dgm:spPr/>
    </dgm:pt>
    <dgm:pt modelId="{200666CF-6F6B-480B-9C4F-F3F1A484596B}" type="pres">
      <dgm:prSet presAssocID="{F67564E3-0B83-4ED0-98B8-FA11E63764BA}" presName="parentShp" presStyleLbl="node1" presStyleIdx="1" presStyleCnt="4" custScaleX="70825">
        <dgm:presLayoutVars>
          <dgm:bulletEnabled val="1"/>
        </dgm:presLayoutVars>
      </dgm:prSet>
      <dgm:spPr>
        <a:prstGeom prst="round2DiagRect">
          <a:avLst/>
        </a:prstGeom>
      </dgm:spPr>
      <dgm:t>
        <a:bodyPr/>
        <a:lstStyle/>
        <a:p>
          <a:endParaRPr lang="en-GB"/>
        </a:p>
      </dgm:t>
    </dgm:pt>
    <dgm:pt modelId="{8CCAE376-2264-4201-A42D-17D5E169902B}" type="pres">
      <dgm:prSet presAssocID="{F67564E3-0B83-4ED0-98B8-FA11E63764BA}" presName="childShp" presStyleLbl="bgAccFollowNode1" presStyleIdx="1" presStyleCnt="4" custScaleX="118042">
        <dgm:presLayoutVars>
          <dgm:bulletEnabled val="1"/>
        </dgm:presLayoutVars>
      </dgm:prSet>
      <dgm:spPr>
        <a:solidFill>
          <a:schemeClr val="bg1">
            <a:alpha val="90000"/>
          </a:schemeClr>
        </a:solidFill>
        <a:ln w="38100">
          <a:solidFill>
            <a:schemeClr val="tx2">
              <a:alpha val="90000"/>
            </a:schemeClr>
          </a:solidFill>
        </a:ln>
      </dgm:spPr>
      <dgm:t>
        <a:bodyPr/>
        <a:lstStyle/>
        <a:p>
          <a:endParaRPr lang="en-GB"/>
        </a:p>
      </dgm:t>
    </dgm:pt>
    <dgm:pt modelId="{9AE5DCE0-78EC-45DF-B1F7-2641DFB23465}" type="pres">
      <dgm:prSet presAssocID="{2468DB46-2704-4153-8A1A-88BAB4A70528}" presName="spacing" presStyleCnt="0"/>
      <dgm:spPr/>
    </dgm:pt>
    <dgm:pt modelId="{60B2D52E-17E1-40A4-9182-661BA12AC189}" type="pres">
      <dgm:prSet presAssocID="{1F37BBAD-07C5-4D66-87AE-E71AD1DA9ACD}" presName="linNode" presStyleCnt="0"/>
      <dgm:spPr/>
    </dgm:pt>
    <dgm:pt modelId="{CE4D9EEA-CB17-45BF-8BA1-49F83F301963}" type="pres">
      <dgm:prSet presAssocID="{1F37BBAD-07C5-4D66-87AE-E71AD1DA9ACD}" presName="parentShp" presStyleLbl="node1" presStyleIdx="2" presStyleCnt="4" custScaleX="70825">
        <dgm:presLayoutVars>
          <dgm:bulletEnabled val="1"/>
        </dgm:presLayoutVars>
      </dgm:prSet>
      <dgm:spPr>
        <a:prstGeom prst="round2DiagRect">
          <a:avLst/>
        </a:prstGeom>
      </dgm:spPr>
      <dgm:t>
        <a:bodyPr/>
        <a:lstStyle/>
        <a:p>
          <a:endParaRPr lang="en-GB"/>
        </a:p>
      </dgm:t>
    </dgm:pt>
    <dgm:pt modelId="{B51E0C33-1405-4BC1-B7EF-69A246CA1E03}" type="pres">
      <dgm:prSet presAssocID="{1F37BBAD-07C5-4D66-87AE-E71AD1DA9ACD}" presName="childShp" presStyleLbl="bgAccFollowNode1" presStyleIdx="2" presStyleCnt="4" custScaleX="118042">
        <dgm:presLayoutVars>
          <dgm:bulletEnabled val="1"/>
        </dgm:presLayoutVars>
      </dgm:prSet>
      <dgm:spPr>
        <a:solidFill>
          <a:schemeClr val="bg1">
            <a:alpha val="90000"/>
          </a:schemeClr>
        </a:solidFill>
        <a:ln w="38100">
          <a:solidFill>
            <a:schemeClr val="tx2">
              <a:alpha val="90000"/>
            </a:schemeClr>
          </a:solidFill>
        </a:ln>
      </dgm:spPr>
      <dgm:t>
        <a:bodyPr/>
        <a:lstStyle/>
        <a:p>
          <a:endParaRPr lang="en-GB"/>
        </a:p>
      </dgm:t>
    </dgm:pt>
    <dgm:pt modelId="{5C41D98F-E16C-4EB3-AEB5-B981F4A30A38}" type="pres">
      <dgm:prSet presAssocID="{9B7BBA15-7FD3-4D22-BB08-88ED9B541429}" presName="spacing" presStyleCnt="0"/>
      <dgm:spPr/>
    </dgm:pt>
    <dgm:pt modelId="{6F978F91-7EF1-400A-A7E5-9034060210E7}" type="pres">
      <dgm:prSet presAssocID="{66E7B90B-278B-40B5-90E0-A90E9A95701C}" presName="linNode" presStyleCnt="0"/>
      <dgm:spPr/>
    </dgm:pt>
    <dgm:pt modelId="{109B9669-1C12-4346-894C-A6D292EB53C9}" type="pres">
      <dgm:prSet presAssocID="{66E7B90B-278B-40B5-90E0-A90E9A95701C}" presName="parentShp" presStyleLbl="node1" presStyleIdx="3" presStyleCnt="4" custScaleX="70825">
        <dgm:presLayoutVars>
          <dgm:bulletEnabled val="1"/>
        </dgm:presLayoutVars>
      </dgm:prSet>
      <dgm:spPr>
        <a:prstGeom prst="round2DiagRect">
          <a:avLst/>
        </a:prstGeom>
      </dgm:spPr>
      <dgm:t>
        <a:bodyPr/>
        <a:lstStyle/>
        <a:p>
          <a:endParaRPr lang="en-GB"/>
        </a:p>
      </dgm:t>
    </dgm:pt>
    <dgm:pt modelId="{B7E857CC-4580-4274-AC17-365CE265AD98}" type="pres">
      <dgm:prSet presAssocID="{66E7B90B-278B-40B5-90E0-A90E9A95701C}" presName="childShp" presStyleLbl="bgAccFollowNode1" presStyleIdx="3" presStyleCnt="4" custScaleX="118042">
        <dgm:presLayoutVars>
          <dgm:bulletEnabled val="1"/>
        </dgm:presLayoutVars>
      </dgm:prSet>
      <dgm:spPr>
        <a:solidFill>
          <a:schemeClr val="bg1">
            <a:alpha val="90000"/>
          </a:schemeClr>
        </a:solidFill>
        <a:ln w="38100">
          <a:solidFill>
            <a:schemeClr val="tx2">
              <a:alpha val="90000"/>
            </a:schemeClr>
          </a:solidFill>
        </a:ln>
      </dgm:spPr>
      <dgm:t>
        <a:bodyPr/>
        <a:lstStyle/>
        <a:p>
          <a:endParaRPr lang="en-GB"/>
        </a:p>
      </dgm:t>
    </dgm:pt>
  </dgm:ptLst>
  <dgm:cxnLst>
    <dgm:cxn modelId="{B9CF1B2D-1040-4557-8FEE-D9A54D3DE24F}" srcId="{1F65C032-FB00-4E8B-A66D-55A477E70C38}" destId="{66E7B90B-278B-40B5-90E0-A90E9A95701C}" srcOrd="3" destOrd="0" parTransId="{4588D485-76D3-4FCB-BC69-EBD24D39E794}" sibTransId="{7DACC4E0-A684-43A1-98A4-14D446A07274}"/>
    <dgm:cxn modelId="{9926B5E9-8C26-4212-B89A-8492BF472563}" type="presOf" srcId="{F67564E3-0B83-4ED0-98B8-FA11E63764BA}" destId="{200666CF-6F6B-480B-9C4F-F3F1A484596B}" srcOrd="0" destOrd="0" presId="urn:microsoft.com/office/officeart/2005/8/layout/vList6"/>
    <dgm:cxn modelId="{D574DBD1-53FE-4FAC-A386-1636C35C81E1}" type="presOf" srcId="{E0F5E856-99DC-4405-BD76-DA0464F9ACDF}" destId="{A431D78D-773F-4A7C-BC04-8D66A531F214}" srcOrd="0" destOrd="0" presId="urn:microsoft.com/office/officeart/2005/8/layout/vList6"/>
    <dgm:cxn modelId="{0562CEF4-2612-449D-9BC3-093DD6C2FAA4}" type="presOf" srcId="{1F37BBAD-07C5-4D66-87AE-E71AD1DA9ACD}" destId="{CE4D9EEA-CB17-45BF-8BA1-49F83F301963}" srcOrd="0" destOrd="0" presId="urn:microsoft.com/office/officeart/2005/8/layout/vList6"/>
    <dgm:cxn modelId="{12E578C0-F9DC-48C8-B068-238E7C413E27}" srcId="{1F65C032-FB00-4E8B-A66D-55A477E70C38}" destId="{E0F5E856-99DC-4405-BD76-DA0464F9ACDF}" srcOrd="0" destOrd="0" parTransId="{1F564272-9D38-43B7-9C5F-82505D589DFC}" sibTransId="{87FBAD61-EAAB-4A07-980A-8DBFC2765E64}"/>
    <dgm:cxn modelId="{D7628C9A-182A-49DE-A287-0F8F46D23AEF}" srcId="{1F65C032-FB00-4E8B-A66D-55A477E70C38}" destId="{1F37BBAD-07C5-4D66-87AE-E71AD1DA9ACD}" srcOrd="2" destOrd="0" parTransId="{21570834-A2FA-4809-B03B-18B98F4119A1}" sibTransId="{9B7BBA15-7FD3-4D22-BB08-88ED9B541429}"/>
    <dgm:cxn modelId="{3D193205-62B3-4955-96D5-DED261072F07}" type="presOf" srcId="{66E7B90B-278B-40B5-90E0-A90E9A95701C}" destId="{109B9669-1C12-4346-894C-A6D292EB53C9}" srcOrd="0" destOrd="0" presId="urn:microsoft.com/office/officeart/2005/8/layout/vList6"/>
    <dgm:cxn modelId="{187E4326-B4EF-4817-9A9B-8506C1011140}" srcId="{1F65C032-FB00-4E8B-A66D-55A477E70C38}" destId="{F67564E3-0B83-4ED0-98B8-FA11E63764BA}" srcOrd="1" destOrd="0" parTransId="{EB8461E0-B9CB-4BFD-8F41-9D1FC9FA9332}" sibTransId="{2468DB46-2704-4153-8A1A-88BAB4A70528}"/>
    <dgm:cxn modelId="{495AB2F4-023E-4759-86D9-08EF496373FF}" type="presOf" srcId="{1F65C032-FB00-4E8B-A66D-55A477E70C38}" destId="{9C8D0481-F342-4884-8DDE-E3B9DC738B3B}" srcOrd="0" destOrd="0" presId="urn:microsoft.com/office/officeart/2005/8/layout/vList6"/>
    <dgm:cxn modelId="{A2CA1B61-AEEA-4430-B909-15273A6CAE78}" type="presParOf" srcId="{9C8D0481-F342-4884-8DDE-E3B9DC738B3B}" destId="{5C8D729E-E001-4C70-B431-B03E0FEF9110}" srcOrd="0" destOrd="0" presId="urn:microsoft.com/office/officeart/2005/8/layout/vList6"/>
    <dgm:cxn modelId="{D9098588-B9BC-488A-9F22-6308D1C04398}" type="presParOf" srcId="{5C8D729E-E001-4C70-B431-B03E0FEF9110}" destId="{A431D78D-773F-4A7C-BC04-8D66A531F214}" srcOrd="0" destOrd="0" presId="urn:microsoft.com/office/officeart/2005/8/layout/vList6"/>
    <dgm:cxn modelId="{8240DEAC-0A86-4A01-9D0D-E14D7DF64772}" type="presParOf" srcId="{5C8D729E-E001-4C70-B431-B03E0FEF9110}" destId="{4B84C329-6015-47A5-983A-3D13F76918A7}" srcOrd="1" destOrd="0" presId="urn:microsoft.com/office/officeart/2005/8/layout/vList6"/>
    <dgm:cxn modelId="{15A82BED-3622-4B4D-8038-2F69E703D3E3}" type="presParOf" srcId="{9C8D0481-F342-4884-8DDE-E3B9DC738B3B}" destId="{40F1CAFE-2057-4A75-A839-692D803BB9B8}" srcOrd="1" destOrd="0" presId="urn:microsoft.com/office/officeart/2005/8/layout/vList6"/>
    <dgm:cxn modelId="{7D73DA26-A738-4959-BF2E-9842DFE515EE}" type="presParOf" srcId="{9C8D0481-F342-4884-8DDE-E3B9DC738B3B}" destId="{969C89F8-6BAA-463F-A134-0BEE7D836133}" srcOrd="2" destOrd="0" presId="urn:microsoft.com/office/officeart/2005/8/layout/vList6"/>
    <dgm:cxn modelId="{706176AB-534F-4A6C-B091-EE9F1C3BAC83}" type="presParOf" srcId="{969C89F8-6BAA-463F-A134-0BEE7D836133}" destId="{200666CF-6F6B-480B-9C4F-F3F1A484596B}" srcOrd="0" destOrd="0" presId="urn:microsoft.com/office/officeart/2005/8/layout/vList6"/>
    <dgm:cxn modelId="{3324A165-F85C-44B8-B867-D4769CE15F1A}" type="presParOf" srcId="{969C89F8-6BAA-463F-A134-0BEE7D836133}" destId="{8CCAE376-2264-4201-A42D-17D5E169902B}" srcOrd="1" destOrd="0" presId="urn:microsoft.com/office/officeart/2005/8/layout/vList6"/>
    <dgm:cxn modelId="{3301207D-4F1E-42F2-86A9-158F4ECD2A08}" type="presParOf" srcId="{9C8D0481-F342-4884-8DDE-E3B9DC738B3B}" destId="{9AE5DCE0-78EC-45DF-B1F7-2641DFB23465}" srcOrd="3" destOrd="0" presId="urn:microsoft.com/office/officeart/2005/8/layout/vList6"/>
    <dgm:cxn modelId="{585FB097-DA01-4D8D-A99B-8732CB0986A2}" type="presParOf" srcId="{9C8D0481-F342-4884-8DDE-E3B9DC738B3B}" destId="{60B2D52E-17E1-40A4-9182-661BA12AC189}" srcOrd="4" destOrd="0" presId="urn:microsoft.com/office/officeart/2005/8/layout/vList6"/>
    <dgm:cxn modelId="{B5F7EFCA-51B5-46A7-9C0A-4D865357304F}" type="presParOf" srcId="{60B2D52E-17E1-40A4-9182-661BA12AC189}" destId="{CE4D9EEA-CB17-45BF-8BA1-49F83F301963}" srcOrd="0" destOrd="0" presId="urn:microsoft.com/office/officeart/2005/8/layout/vList6"/>
    <dgm:cxn modelId="{7653EBB7-95F4-4CCE-83F7-28C342E4093E}" type="presParOf" srcId="{60B2D52E-17E1-40A4-9182-661BA12AC189}" destId="{B51E0C33-1405-4BC1-B7EF-69A246CA1E03}" srcOrd="1" destOrd="0" presId="urn:microsoft.com/office/officeart/2005/8/layout/vList6"/>
    <dgm:cxn modelId="{E9C9CC99-D2C4-4E30-A808-97ADD1D5B78A}" type="presParOf" srcId="{9C8D0481-F342-4884-8DDE-E3B9DC738B3B}" destId="{5C41D98F-E16C-4EB3-AEB5-B981F4A30A38}" srcOrd="5" destOrd="0" presId="urn:microsoft.com/office/officeart/2005/8/layout/vList6"/>
    <dgm:cxn modelId="{36194271-4B5D-4871-BE6C-FC3F9EACACE0}" type="presParOf" srcId="{9C8D0481-F342-4884-8DDE-E3B9DC738B3B}" destId="{6F978F91-7EF1-400A-A7E5-9034060210E7}" srcOrd="6" destOrd="0" presId="urn:microsoft.com/office/officeart/2005/8/layout/vList6"/>
    <dgm:cxn modelId="{5DE50FA7-0924-4F76-95BA-DC047FC168F8}" type="presParOf" srcId="{6F978F91-7EF1-400A-A7E5-9034060210E7}" destId="{109B9669-1C12-4346-894C-A6D292EB53C9}" srcOrd="0" destOrd="0" presId="urn:microsoft.com/office/officeart/2005/8/layout/vList6"/>
    <dgm:cxn modelId="{A9007C8A-ADD7-4B91-8883-DA68B5F52AA2}" type="presParOf" srcId="{6F978F91-7EF1-400A-A7E5-9034060210E7}" destId="{B7E857CC-4580-4274-AC17-365CE265AD9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1585B-FD9B-4FDC-940E-F16B188611DF}" type="doc">
      <dgm:prSet loTypeId="urn:microsoft.com/office/officeart/2005/8/layout/chevronAccent+Icon" loCatId="process" qsTypeId="urn:microsoft.com/office/officeart/2005/8/quickstyle/simple1" qsCatId="simple" csTypeId="urn:microsoft.com/office/officeart/2005/8/colors/accent0_3" csCatId="mainScheme" phldr="1"/>
      <dgm:spPr/>
      <dgm:t>
        <a:bodyPr/>
        <a:lstStyle/>
        <a:p>
          <a:endParaRPr lang="en-US"/>
        </a:p>
      </dgm:t>
    </dgm:pt>
    <dgm:pt modelId="{3D196BA1-8327-42F7-B9E5-87D503CB93F4}">
      <dgm:prSet phldrT="[Text]"/>
      <dgm:spPr>
        <a:ln w="25400">
          <a:solidFill>
            <a:schemeClr val="accent4"/>
          </a:solidFill>
        </a:ln>
      </dgm:spPr>
      <dgm:t>
        <a:bodyPr/>
        <a:lstStyle/>
        <a:p>
          <a:r>
            <a:rPr lang="en-US" dirty="0" smtClean="0">
              <a:solidFill>
                <a:srgbClr val="7030A0"/>
              </a:solidFill>
            </a:rPr>
            <a:t>Exclusion List</a:t>
          </a:r>
          <a:endParaRPr lang="en-US" dirty="0">
            <a:solidFill>
              <a:srgbClr val="7030A0"/>
            </a:solidFill>
          </a:endParaRPr>
        </a:p>
      </dgm:t>
    </dgm:pt>
    <dgm:pt modelId="{A2507B0B-8670-490A-A262-42446148EFC1}" type="parTrans" cxnId="{3034C04C-4B99-4452-89EF-B3C28EEE5939}">
      <dgm:prSet/>
      <dgm:spPr/>
      <dgm:t>
        <a:bodyPr/>
        <a:lstStyle/>
        <a:p>
          <a:endParaRPr lang="en-US"/>
        </a:p>
      </dgm:t>
    </dgm:pt>
    <dgm:pt modelId="{2F8CDDFD-859D-49A6-83DB-88370576A339}" type="sibTrans" cxnId="{3034C04C-4B99-4452-89EF-B3C28EEE5939}">
      <dgm:prSet/>
      <dgm:spPr/>
      <dgm:t>
        <a:bodyPr/>
        <a:lstStyle/>
        <a:p>
          <a:endParaRPr lang="en-US"/>
        </a:p>
      </dgm:t>
    </dgm:pt>
    <dgm:pt modelId="{4C944641-FCF5-4AD8-B261-60AA0024A79E}">
      <dgm:prSet phldrT="[Text]"/>
      <dgm:spPr>
        <a:ln w="25400">
          <a:solidFill>
            <a:schemeClr val="accent5"/>
          </a:solidFill>
        </a:ln>
      </dgm:spPr>
      <dgm:t>
        <a:bodyPr/>
        <a:lstStyle/>
        <a:p>
          <a:r>
            <a:rPr lang="en-US" dirty="0" smtClean="0">
              <a:solidFill>
                <a:schemeClr val="accent5"/>
              </a:solidFill>
            </a:rPr>
            <a:t>Environmental &amp; Social Standards</a:t>
          </a:r>
          <a:endParaRPr lang="en-US" dirty="0">
            <a:solidFill>
              <a:schemeClr val="accent5"/>
            </a:solidFill>
          </a:endParaRPr>
        </a:p>
      </dgm:t>
    </dgm:pt>
    <dgm:pt modelId="{8E5E79D8-FB05-4739-B0F5-8BE6ED2F29C8}" type="parTrans" cxnId="{DA278ECD-ED39-4044-9E8D-6DE29F7C3FB3}">
      <dgm:prSet/>
      <dgm:spPr/>
      <dgm:t>
        <a:bodyPr/>
        <a:lstStyle/>
        <a:p>
          <a:endParaRPr lang="en-US"/>
        </a:p>
      </dgm:t>
    </dgm:pt>
    <dgm:pt modelId="{FCC9CB30-198F-41E6-B00A-25E93E3DC839}" type="sibTrans" cxnId="{DA278ECD-ED39-4044-9E8D-6DE29F7C3FB3}">
      <dgm:prSet/>
      <dgm:spPr/>
      <dgm:t>
        <a:bodyPr/>
        <a:lstStyle/>
        <a:p>
          <a:endParaRPr lang="en-US"/>
        </a:p>
      </dgm:t>
    </dgm:pt>
    <dgm:pt modelId="{F8FB1AE1-7950-4301-88C4-3D45B2DAEABD}">
      <dgm:prSet phldrT="[Text]"/>
      <dgm:spPr>
        <a:ln w="25400">
          <a:solidFill>
            <a:srgbClr val="00B050"/>
          </a:solidFill>
        </a:ln>
      </dgm:spPr>
      <dgm:t>
        <a:bodyPr/>
        <a:lstStyle/>
        <a:p>
          <a:r>
            <a:rPr lang="en-US" dirty="0" smtClean="0">
              <a:solidFill>
                <a:srgbClr val="00B050"/>
              </a:solidFill>
            </a:rPr>
            <a:t>Economic Appraisal</a:t>
          </a:r>
          <a:endParaRPr lang="en-US" dirty="0">
            <a:solidFill>
              <a:srgbClr val="00B050"/>
            </a:solidFill>
          </a:endParaRPr>
        </a:p>
      </dgm:t>
    </dgm:pt>
    <dgm:pt modelId="{DE3B344A-4481-4A7F-BF08-FA41E5323599}" type="parTrans" cxnId="{977E16C2-B327-4A54-873C-9FB8292020C4}">
      <dgm:prSet/>
      <dgm:spPr/>
      <dgm:t>
        <a:bodyPr/>
        <a:lstStyle/>
        <a:p>
          <a:endParaRPr lang="en-US"/>
        </a:p>
      </dgm:t>
    </dgm:pt>
    <dgm:pt modelId="{1995DAFA-2969-47AE-BAD4-7226AF43A4A9}" type="sibTrans" cxnId="{977E16C2-B327-4A54-873C-9FB8292020C4}">
      <dgm:prSet/>
      <dgm:spPr/>
      <dgm:t>
        <a:bodyPr/>
        <a:lstStyle/>
        <a:p>
          <a:endParaRPr lang="en-US"/>
        </a:p>
      </dgm:t>
    </dgm:pt>
    <dgm:pt modelId="{03C1E04F-85F6-40B3-A0F3-213FB8AE107E}" type="pres">
      <dgm:prSet presAssocID="{4E91585B-FD9B-4FDC-940E-F16B188611DF}" presName="Name0" presStyleCnt="0">
        <dgm:presLayoutVars>
          <dgm:dir/>
          <dgm:resizeHandles val="exact"/>
        </dgm:presLayoutVars>
      </dgm:prSet>
      <dgm:spPr/>
      <dgm:t>
        <a:bodyPr/>
        <a:lstStyle/>
        <a:p>
          <a:endParaRPr lang="en-US"/>
        </a:p>
      </dgm:t>
    </dgm:pt>
    <dgm:pt modelId="{A5DD43A9-1DAF-4AF8-B93F-002231B340F4}" type="pres">
      <dgm:prSet presAssocID="{3D196BA1-8327-42F7-B9E5-87D503CB93F4}" presName="composite" presStyleCnt="0"/>
      <dgm:spPr/>
    </dgm:pt>
    <dgm:pt modelId="{F1B29D40-6158-4812-B2C1-953BF9959822}" type="pres">
      <dgm:prSet presAssocID="{3D196BA1-8327-42F7-B9E5-87D503CB93F4}" presName="bgChev" presStyleLbl="node1" presStyleIdx="0" presStyleCnt="3"/>
      <dgm:spPr/>
      <dgm:t>
        <a:bodyPr/>
        <a:lstStyle/>
        <a:p>
          <a:endParaRPr lang="en-US"/>
        </a:p>
      </dgm:t>
    </dgm:pt>
    <dgm:pt modelId="{73A53A56-C7DC-4AAC-A87E-DB3D1036D1EE}" type="pres">
      <dgm:prSet presAssocID="{3D196BA1-8327-42F7-B9E5-87D503CB93F4}" presName="txNode" presStyleLbl="fgAcc1" presStyleIdx="0" presStyleCnt="3">
        <dgm:presLayoutVars>
          <dgm:bulletEnabled val="1"/>
        </dgm:presLayoutVars>
      </dgm:prSet>
      <dgm:spPr/>
      <dgm:t>
        <a:bodyPr/>
        <a:lstStyle/>
        <a:p>
          <a:endParaRPr lang="en-US"/>
        </a:p>
      </dgm:t>
    </dgm:pt>
    <dgm:pt modelId="{8B17F3B4-600A-4CE5-A22F-67422DEA3775}" type="pres">
      <dgm:prSet presAssocID="{2F8CDDFD-859D-49A6-83DB-88370576A339}" presName="compositeSpace" presStyleCnt="0"/>
      <dgm:spPr/>
    </dgm:pt>
    <dgm:pt modelId="{269B63CB-5ED7-42FC-B24E-49B9E6479AD2}" type="pres">
      <dgm:prSet presAssocID="{4C944641-FCF5-4AD8-B261-60AA0024A79E}" presName="composite" presStyleCnt="0"/>
      <dgm:spPr/>
    </dgm:pt>
    <dgm:pt modelId="{A33B6407-611A-47C1-8F11-11F4B43E3BA6}" type="pres">
      <dgm:prSet presAssocID="{4C944641-FCF5-4AD8-B261-60AA0024A79E}" presName="bgChev" presStyleLbl="node1" presStyleIdx="1" presStyleCnt="3"/>
      <dgm:spPr/>
      <dgm:t>
        <a:bodyPr/>
        <a:lstStyle/>
        <a:p>
          <a:endParaRPr lang="en-US"/>
        </a:p>
      </dgm:t>
    </dgm:pt>
    <dgm:pt modelId="{A9EA7C76-27AE-4735-BCE5-63AC65591A0F}" type="pres">
      <dgm:prSet presAssocID="{4C944641-FCF5-4AD8-B261-60AA0024A79E}" presName="txNode" presStyleLbl="fgAcc1" presStyleIdx="1" presStyleCnt="3">
        <dgm:presLayoutVars>
          <dgm:bulletEnabled val="1"/>
        </dgm:presLayoutVars>
      </dgm:prSet>
      <dgm:spPr/>
      <dgm:t>
        <a:bodyPr/>
        <a:lstStyle/>
        <a:p>
          <a:endParaRPr lang="en-US"/>
        </a:p>
      </dgm:t>
    </dgm:pt>
    <dgm:pt modelId="{295420C1-1D20-4824-A2A2-917C15D92A2B}" type="pres">
      <dgm:prSet presAssocID="{FCC9CB30-198F-41E6-B00A-25E93E3DC839}" presName="compositeSpace" presStyleCnt="0"/>
      <dgm:spPr/>
    </dgm:pt>
    <dgm:pt modelId="{48E6F5D5-9146-43D5-BB44-65B9F611FA24}" type="pres">
      <dgm:prSet presAssocID="{F8FB1AE1-7950-4301-88C4-3D45B2DAEABD}" presName="composite" presStyleCnt="0"/>
      <dgm:spPr/>
    </dgm:pt>
    <dgm:pt modelId="{8A97269C-C120-4B0D-8241-794015A53C15}" type="pres">
      <dgm:prSet presAssocID="{F8FB1AE1-7950-4301-88C4-3D45B2DAEABD}" presName="bgChev" presStyleLbl="node1" presStyleIdx="2" presStyleCnt="3"/>
      <dgm:spPr/>
    </dgm:pt>
    <dgm:pt modelId="{3287C711-09C1-47F4-9A59-F2DE2A83CBA5}" type="pres">
      <dgm:prSet presAssocID="{F8FB1AE1-7950-4301-88C4-3D45B2DAEABD}" presName="txNode" presStyleLbl="fgAcc1" presStyleIdx="2" presStyleCnt="3">
        <dgm:presLayoutVars>
          <dgm:bulletEnabled val="1"/>
        </dgm:presLayoutVars>
      </dgm:prSet>
      <dgm:spPr/>
      <dgm:t>
        <a:bodyPr/>
        <a:lstStyle/>
        <a:p>
          <a:endParaRPr lang="en-US"/>
        </a:p>
      </dgm:t>
    </dgm:pt>
  </dgm:ptLst>
  <dgm:cxnLst>
    <dgm:cxn modelId="{D14BB740-54F2-4206-9DB4-DD9C51FF3ABE}" type="presOf" srcId="{4C944641-FCF5-4AD8-B261-60AA0024A79E}" destId="{A9EA7C76-27AE-4735-BCE5-63AC65591A0F}" srcOrd="0" destOrd="0" presId="urn:microsoft.com/office/officeart/2005/8/layout/chevronAccent+Icon"/>
    <dgm:cxn modelId="{977E16C2-B327-4A54-873C-9FB8292020C4}" srcId="{4E91585B-FD9B-4FDC-940E-F16B188611DF}" destId="{F8FB1AE1-7950-4301-88C4-3D45B2DAEABD}" srcOrd="2" destOrd="0" parTransId="{DE3B344A-4481-4A7F-BF08-FA41E5323599}" sibTransId="{1995DAFA-2969-47AE-BAD4-7226AF43A4A9}"/>
    <dgm:cxn modelId="{71E077FD-77A0-4218-96A2-232E48796826}" type="presOf" srcId="{3D196BA1-8327-42F7-B9E5-87D503CB93F4}" destId="{73A53A56-C7DC-4AAC-A87E-DB3D1036D1EE}" srcOrd="0" destOrd="0" presId="urn:microsoft.com/office/officeart/2005/8/layout/chevronAccent+Icon"/>
    <dgm:cxn modelId="{0BC418DD-0307-45EC-AB6B-3B765E27B354}" type="presOf" srcId="{4E91585B-FD9B-4FDC-940E-F16B188611DF}" destId="{03C1E04F-85F6-40B3-A0F3-213FB8AE107E}" srcOrd="0" destOrd="0" presId="urn:microsoft.com/office/officeart/2005/8/layout/chevronAccent+Icon"/>
    <dgm:cxn modelId="{DA278ECD-ED39-4044-9E8D-6DE29F7C3FB3}" srcId="{4E91585B-FD9B-4FDC-940E-F16B188611DF}" destId="{4C944641-FCF5-4AD8-B261-60AA0024A79E}" srcOrd="1" destOrd="0" parTransId="{8E5E79D8-FB05-4739-B0F5-8BE6ED2F29C8}" sibTransId="{FCC9CB30-198F-41E6-B00A-25E93E3DC839}"/>
    <dgm:cxn modelId="{49389629-C342-4310-974D-8F29AC80DB4A}" type="presOf" srcId="{F8FB1AE1-7950-4301-88C4-3D45B2DAEABD}" destId="{3287C711-09C1-47F4-9A59-F2DE2A83CBA5}" srcOrd="0" destOrd="0" presId="urn:microsoft.com/office/officeart/2005/8/layout/chevronAccent+Icon"/>
    <dgm:cxn modelId="{3034C04C-4B99-4452-89EF-B3C28EEE5939}" srcId="{4E91585B-FD9B-4FDC-940E-F16B188611DF}" destId="{3D196BA1-8327-42F7-B9E5-87D503CB93F4}" srcOrd="0" destOrd="0" parTransId="{A2507B0B-8670-490A-A262-42446148EFC1}" sibTransId="{2F8CDDFD-859D-49A6-83DB-88370576A339}"/>
    <dgm:cxn modelId="{7681925B-DCA2-4235-8C1F-A2F47F135D4F}" type="presParOf" srcId="{03C1E04F-85F6-40B3-A0F3-213FB8AE107E}" destId="{A5DD43A9-1DAF-4AF8-B93F-002231B340F4}" srcOrd="0" destOrd="0" presId="urn:microsoft.com/office/officeart/2005/8/layout/chevronAccent+Icon"/>
    <dgm:cxn modelId="{453433A2-52BB-45E6-865E-7A9A56B82E23}" type="presParOf" srcId="{A5DD43A9-1DAF-4AF8-B93F-002231B340F4}" destId="{F1B29D40-6158-4812-B2C1-953BF9959822}" srcOrd="0" destOrd="0" presId="urn:microsoft.com/office/officeart/2005/8/layout/chevronAccent+Icon"/>
    <dgm:cxn modelId="{F180A7DD-2C03-41A3-A5C5-5C481A8399EF}" type="presParOf" srcId="{A5DD43A9-1DAF-4AF8-B93F-002231B340F4}" destId="{73A53A56-C7DC-4AAC-A87E-DB3D1036D1EE}" srcOrd="1" destOrd="0" presId="urn:microsoft.com/office/officeart/2005/8/layout/chevronAccent+Icon"/>
    <dgm:cxn modelId="{0DA8E18B-F11E-4A77-82F2-C0F1F4C03787}" type="presParOf" srcId="{03C1E04F-85F6-40B3-A0F3-213FB8AE107E}" destId="{8B17F3B4-600A-4CE5-A22F-67422DEA3775}" srcOrd="1" destOrd="0" presId="urn:microsoft.com/office/officeart/2005/8/layout/chevronAccent+Icon"/>
    <dgm:cxn modelId="{C21E9893-34E4-4D6D-98A5-8EC0F1967E97}" type="presParOf" srcId="{03C1E04F-85F6-40B3-A0F3-213FB8AE107E}" destId="{269B63CB-5ED7-42FC-B24E-49B9E6479AD2}" srcOrd="2" destOrd="0" presId="urn:microsoft.com/office/officeart/2005/8/layout/chevronAccent+Icon"/>
    <dgm:cxn modelId="{30FF3382-49D7-4ED7-9ED2-5AA086A4D125}" type="presParOf" srcId="{269B63CB-5ED7-42FC-B24E-49B9E6479AD2}" destId="{A33B6407-611A-47C1-8F11-11F4B43E3BA6}" srcOrd="0" destOrd="0" presId="urn:microsoft.com/office/officeart/2005/8/layout/chevronAccent+Icon"/>
    <dgm:cxn modelId="{FA6AB1F2-32EA-4966-BA56-E149FDFA4FE3}" type="presParOf" srcId="{269B63CB-5ED7-42FC-B24E-49B9E6479AD2}" destId="{A9EA7C76-27AE-4735-BCE5-63AC65591A0F}" srcOrd="1" destOrd="0" presId="urn:microsoft.com/office/officeart/2005/8/layout/chevronAccent+Icon"/>
    <dgm:cxn modelId="{86199E1D-32B0-4545-8D32-9FAA17A74BB6}" type="presParOf" srcId="{03C1E04F-85F6-40B3-A0F3-213FB8AE107E}" destId="{295420C1-1D20-4824-A2A2-917C15D92A2B}" srcOrd="3" destOrd="0" presId="urn:microsoft.com/office/officeart/2005/8/layout/chevronAccent+Icon"/>
    <dgm:cxn modelId="{5D7D548E-6BAA-4483-B4C1-0EF5273CDE10}" type="presParOf" srcId="{03C1E04F-85F6-40B3-A0F3-213FB8AE107E}" destId="{48E6F5D5-9146-43D5-BB44-65B9F611FA24}" srcOrd="4" destOrd="0" presId="urn:microsoft.com/office/officeart/2005/8/layout/chevronAccent+Icon"/>
    <dgm:cxn modelId="{C6CF56B4-6F63-478A-8B0A-DA7D61232231}" type="presParOf" srcId="{48E6F5D5-9146-43D5-BB44-65B9F611FA24}" destId="{8A97269C-C120-4B0D-8241-794015A53C15}" srcOrd="0" destOrd="0" presId="urn:microsoft.com/office/officeart/2005/8/layout/chevronAccent+Icon"/>
    <dgm:cxn modelId="{59C2EC51-7D1E-4035-9D89-FAD0AD345D67}" type="presParOf" srcId="{48E6F5D5-9146-43D5-BB44-65B9F611FA24}" destId="{3287C711-09C1-47F4-9A59-F2DE2A83CBA5}"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07C3ED-56C5-434A-8D07-AB5E15E8291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42C139C-5373-40E1-9D34-16C5883983A8}">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40000"/>
            <a:lumOff val="60000"/>
          </a:schemeClr>
        </a:solidFill>
        <a:ln>
          <a:solidFill>
            <a:schemeClr val="tx2"/>
          </a:solidFill>
        </a:ln>
      </dgm:spPr>
      <dgm:t>
        <a:bodyPr/>
        <a:lstStyle/>
        <a:p>
          <a:r>
            <a:rPr lang="en-GB" sz="1400" dirty="0" smtClean="0">
              <a:solidFill>
                <a:schemeClr val="tx1"/>
              </a:solidFill>
            </a:rPr>
            <a:t>Reinforcing the </a:t>
          </a:r>
          <a:r>
            <a:rPr lang="en-GB" sz="1400" b="1" dirty="0" smtClean="0">
              <a:solidFill>
                <a:schemeClr val="tx2"/>
              </a:solidFill>
            </a:rPr>
            <a:t>impact</a:t>
          </a:r>
          <a:r>
            <a:rPr lang="en-GB" sz="1400" dirty="0" smtClean="0">
              <a:solidFill>
                <a:schemeClr val="tx1"/>
              </a:solidFill>
            </a:rPr>
            <a:t> of EIB climate financing</a:t>
          </a:r>
          <a:endParaRPr lang="en-GB" sz="1400" dirty="0">
            <a:solidFill>
              <a:schemeClr val="tx1"/>
            </a:solidFill>
          </a:endParaRPr>
        </a:p>
      </dgm:t>
    </dgm:pt>
    <dgm:pt modelId="{88966CEB-904F-4620-A1ED-1F56F61F0029}" type="parTrans" cxnId="{9B3C92D7-E107-4481-B773-F22CBFD196EE}">
      <dgm:prSet/>
      <dgm:spPr>
        <a:ln>
          <a:solidFill>
            <a:schemeClr val="accent2"/>
          </a:solidFill>
        </a:ln>
      </dgm:spPr>
      <dgm:t>
        <a:bodyPr/>
        <a:lstStyle/>
        <a:p>
          <a:endParaRPr lang="en-GB"/>
        </a:p>
      </dgm:t>
    </dgm:pt>
    <dgm:pt modelId="{840EE779-23F6-4220-9F8C-93E08E7DDB1C}" type="sibTrans" cxnId="{9B3C92D7-E107-4481-B773-F22CBFD196EE}">
      <dgm:prSet/>
      <dgm:spPr/>
      <dgm:t>
        <a:bodyPr/>
        <a:lstStyle/>
        <a:p>
          <a:endParaRPr lang="en-GB"/>
        </a:p>
      </dgm:t>
    </dgm:pt>
    <dgm:pt modelId="{5ADC1AD6-5751-4BD7-9A70-4ABCB8925F03}">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40000"/>
            <a:lumOff val="60000"/>
          </a:schemeClr>
        </a:solidFill>
        <a:ln>
          <a:solidFill>
            <a:schemeClr val="tx2"/>
          </a:solidFill>
        </a:ln>
      </dgm:spPr>
      <dgm:t>
        <a:bodyPr/>
        <a:lstStyle/>
        <a:p>
          <a:r>
            <a:rPr lang="en-GB" sz="1400" b="0" dirty="0" smtClean="0">
              <a:solidFill>
                <a:schemeClr val="tx1"/>
              </a:solidFill>
            </a:rPr>
            <a:t>Building</a:t>
          </a:r>
          <a:r>
            <a:rPr lang="en-GB" sz="1400" b="1" dirty="0" smtClean="0">
              <a:solidFill>
                <a:schemeClr val="tx1"/>
              </a:solidFill>
            </a:rPr>
            <a:t> </a:t>
          </a:r>
          <a:r>
            <a:rPr lang="en-GB" sz="1400" b="1" dirty="0" smtClean="0">
              <a:solidFill>
                <a:schemeClr val="tx2"/>
              </a:solidFill>
            </a:rPr>
            <a:t>resilience</a:t>
          </a:r>
          <a:r>
            <a:rPr lang="en-GB" sz="1400" b="1" dirty="0" smtClean="0">
              <a:solidFill>
                <a:schemeClr val="tx1"/>
              </a:solidFill>
            </a:rPr>
            <a:t> </a:t>
          </a:r>
          <a:r>
            <a:rPr lang="en-GB" sz="1400" dirty="0" smtClean="0">
              <a:solidFill>
                <a:schemeClr val="tx1"/>
              </a:solidFill>
            </a:rPr>
            <a:t>to climate change</a:t>
          </a:r>
          <a:endParaRPr lang="en-GB" sz="1400" dirty="0">
            <a:solidFill>
              <a:schemeClr val="tx1"/>
            </a:solidFill>
          </a:endParaRPr>
        </a:p>
      </dgm:t>
    </dgm:pt>
    <dgm:pt modelId="{480E17C0-5716-44A9-BC8C-767FB88377E6}" type="parTrans" cxnId="{1FC60918-D40D-4673-9B08-5CFCECC8BBBF}">
      <dgm:prSet/>
      <dgm:spPr>
        <a:ln>
          <a:solidFill>
            <a:schemeClr val="accent2"/>
          </a:solidFill>
        </a:ln>
      </dgm:spPr>
      <dgm:t>
        <a:bodyPr/>
        <a:lstStyle/>
        <a:p>
          <a:endParaRPr lang="en-GB"/>
        </a:p>
      </dgm:t>
    </dgm:pt>
    <dgm:pt modelId="{BE11E32E-272B-44EA-9A00-7614593F2B91}" type="sibTrans" cxnId="{1FC60918-D40D-4673-9B08-5CFCECC8BBBF}">
      <dgm:prSet/>
      <dgm:spPr/>
      <dgm:t>
        <a:bodyPr/>
        <a:lstStyle/>
        <a:p>
          <a:endParaRPr lang="en-GB"/>
        </a:p>
      </dgm:t>
    </dgm:pt>
    <dgm:pt modelId="{FEA7FBEF-3953-4F32-BE83-63436EAF7F94}">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40000"/>
            <a:lumOff val="60000"/>
          </a:schemeClr>
        </a:solidFill>
        <a:ln>
          <a:solidFill>
            <a:schemeClr val="tx2"/>
          </a:solidFill>
        </a:ln>
      </dgm:spPr>
      <dgm:t>
        <a:bodyPr/>
        <a:lstStyle/>
        <a:p>
          <a:r>
            <a:rPr lang="en-GB" sz="1400" b="0" dirty="0" smtClean="0">
              <a:solidFill>
                <a:schemeClr val="tx1"/>
              </a:solidFill>
            </a:rPr>
            <a:t>Further</a:t>
          </a:r>
          <a:r>
            <a:rPr lang="en-GB" sz="1400" b="1" dirty="0" smtClean="0">
              <a:solidFill>
                <a:schemeClr val="tx1"/>
              </a:solidFill>
            </a:rPr>
            <a:t> </a:t>
          </a:r>
          <a:r>
            <a:rPr lang="en-GB" sz="1400" b="1" dirty="0" smtClean="0">
              <a:solidFill>
                <a:schemeClr val="tx2"/>
              </a:solidFill>
            </a:rPr>
            <a:t>mainstreaming climate change considerations </a:t>
          </a:r>
          <a:r>
            <a:rPr lang="en-GB" sz="1400" dirty="0" smtClean="0">
              <a:solidFill>
                <a:schemeClr val="tx1"/>
              </a:solidFill>
            </a:rPr>
            <a:t>across EIB standards, methods and processes</a:t>
          </a:r>
          <a:endParaRPr lang="en-GB" sz="1400" dirty="0">
            <a:solidFill>
              <a:schemeClr val="tx1"/>
            </a:solidFill>
          </a:endParaRPr>
        </a:p>
      </dgm:t>
    </dgm:pt>
    <dgm:pt modelId="{52F1B25E-723B-4978-A02B-D014351F33C5}" type="parTrans" cxnId="{1BE0B067-91F6-47A9-BF3F-6076B5075EDF}">
      <dgm:prSet/>
      <dgm:spPr>
        <a:ln>
          <a:solidFill>
            <a:schemeClr val="accent2"/>
          </a:solidFill>
        </a:ln>
      </dgm:spPr>
      <dgm:t>
        <a:bodyPr/>
        <a:lstStyle/>
        <a:p>
          <a:endParaRPr lang="en-GB"/>
        </a:p>
      </dgm:t>
    </dgm:pt>
    <dgm:pt modelId="{BC1EF869-4FB6-4A7E-8115-EB334F67EF7C}" type="sibTrans" cxnId="{1BE0B067-91F6-47A9-BF3F-6076B5075EDF}">
      <dgm:prSet/>
      <dgm:spPr/>
      <dgm:t>
        <a:bodyPr/>
        <a:lstStyle/>
        <a:p>
          <a:endParaRPr lang="en-GB"/>
        </a:p>
      </dgm:t>
    </dgm:pt>
    <dgm:pt modelId="{E77F25F4-287B-4549-9A19-D1C1526F3614}" type="pres">
      <dgm:prSet presAssocID="{0E07C3ED-56C5-434A-8D07-AB5E15E82919}" presName="hierChild1" presStyleCnt="0">
        <dgm:presLayoutVars>
          <dgm:orgChart val="1"/>
          <dgm:chPref val="1"/>
          <dgm:dir/>
          <dgm:animOne val="branch"/>
          <dgm:animLvl val="lvl"/>
          <dgm:resizeHandles/>
        </dgm:presLayoutVars>
      </dgm:prSet>
      <dgm:spPr/>
      <dgm:t>
        <a:bodyPr/>
        <a:lstStyle/>
        <a:p>
          <a:endParaRPr lang="en-GB"/>
        </a:p>
      </dgm:t>
    </dgm:pt>
    <dgm:pt modelId="{6A44CCD6-83B7-4413-B54C-E8AF57E271A0}" type="pres">
      <dgm:prSet presAssocID="{542C139C-5373-40E1-9D34-16C5883983A8}" presName="hierRoot1" presStyleCnt="0">
        <dgm:presLayoutVars>
          <dgm:hierBranch val="init"/>
        </dgm:presLayoutVars>
      </dgm:prSet>
      <dgm:spPr/>
    </dgm:pt>
    <dgm:pt modelId="{1738685A-1C38-4277-9AD9-E9CB58AE18EC}" type="pres">
      <dgm:prSet presAssocID="{542C139C-5373-40E1-9D34-16C5883983A8}" presName="rootComposite1" presStyleCnt="0"/>
      <dgm:spPr/>
    </dgm:pt>
    <dgm:pt modelId="{5D15C7B7-71A5-4BDA-BC69-647F96C75E45}" type="pres">
      <dgm:prSet presAssocID="{542C139C-5373-40E1-9D34-16C5883983A8}" presName="rootText1" presStyleLbl="node0" presStyleIdx="0" presStyleCnt="3" custScaleY="127544" custLinFactNeighborX="2060" custLinFactNeighborY="-3055">
        <dgm:presLayoutVars>
          <dgm:chPref val="3"/>
        </dgm:presLayoutVars>
      </dgm:prSet>
      <dgm:spPr>
        <a:prstGeom prst="roundRect">
          <a:avLst/>
        </a:prstGeom>
      </dgm:spPr>
      <dgm:t>
        <a:bodyPr/>
        <a:lstStyle/>
        <a:p>
          <a:endParaRPr lang="en-GB"/>
        </a:p>
      </dgm:t>
    </dgm:pt>
    <dgm:pt modelId="{CBB61860-2F5A-4274-BE56-5D3E9BA86049}" type="pres">
      <dgm:prSet presAssocID="{542C139C-5373-40E1-9D34-16C5883983A8}" presName="rootConnector1" presStyleLbl="node1" presStyleIdx="0" presStyleCnt="0"/>
      <dgm:spPr/>
      <dgm:t>
        <a:bodyPr/>
        <a:lstStyle/>
        <a:p>
          <a:endParaRPr lang="en-GB"/>
        </a:p>
      </dgm:t>
    </dgm:pt>
    <dgm:pt modelId="{093F8A66-8195-4A12-9577-7EB35B3F167C}" type="pres">
      <dgm:prSet presAssocID="{542C139C-5373-40E1-9D34-16C5883983A8}" presName="hierChild2" presStyleCnt="0"/>
      <dgm:spPr/>
    </dgm:pt>
    <dgm:pt modelId="{130799E9-C58E-4238-863E-30FBBDAD7DE0}" type="pres">
      <dgm:prSet presAssocID="{542C139C-5373-40E1-9D34-16C5883983A8}" presName="hierChild3" presStyleCnt="0"/>
      <dgm:spPr/>
    </dgm:pt>
    <dgm:pt modelId="{49D996E9-0B0E-45F2-8695-886E701C4A4F}" type="pres">
      <dgm:prSet presAssocID="{5ADC1AD6-5751-4BD7-9A70-4ABCB8925F03}" presName="hierRoot1" presStyleCnt="0">
        <dgm:presLayoutVars>
          <dgm:hierBranch val="init"/>
        </dgm:presLayoutVars>
      </dgm:prSet>
      <dgm:spPr/>
    </dgm:pt>
    <dgm:pt modelId="{7BB174CB-0CD0-4D85-BAA8-5DB4E9F09245}" type="pres">
      <dgm:prSet presAssocID="{5ADC1AD6-5751-4BD7-9A70-4ABCB8925F03}" presName="rootComposite1" presStyleCnt="0"/>
      <dgm:spPr/>
    </dgm:pt>
    <dgm:pt modelId="{F576BEED-188E-4B22-BAF3-707087C6B0DF}" type="pres">
      <dgm:prSet presAssocID="{5ADC1AD6-5751-4BD7-9A70-4ABCB8925F03}" presName="rootText1" presStyleLbl="node0" presStyleIdx="1" presStyleCnt="3" custScaleY="127544" custLinFactNeighborX="2461" custLinFactNeighborY="-7857">
        <dgm:presLayoutVars>
          <dgm:chPref val="3"/>
        </dgm:presLayoutVars>
      </dgm:prSet>
      <dgm:spPr>
        <a:prstGeom prst="roundRect">
          <a:avLst/>
        </a:prstGeom>
      </dgm:spPr>
      <dgm:t>
        <a:bodyPr/>
        <a:lstStyle/>
        <a:p>
          <a:endParaRPr lang="en-GB"/>
        </a:p>
      </dgm:t>
    </dgm:pt>
    <dgm:pt modelId="{F9C46653-E4A3-447A-AF98-DD14DC08ECFC}" type="pres">
      <dgm:prSet presAssocID="{5ADC1AD6-5751-4BD7-9A70-4ABCB8925F03}" presName="rootConnector1" presStyleLbl="node1" presStyleIdx="0" presStyleCnt="0"/>
      <dgm:spPr/>
      <dgm:t>
        <a:bodyPr/>
        <a:lstStyle/>
        <a:p>
          <a:endParaRPr lang="en-GB"/>
        </a:p>
      </dgm:t>
    </dgm:pt>
    <dgm:pt modelId="{52F1EE1C-8C25-4289-8F9F-51A0BC1298DC}" type="pres">
      <dgm:prSet presAssocID="{5ADC1AD6-5751-4BD7-9A70-4ABCB8925F03}" presName="hierChild2" presStyleCnt="0"/>
      <dgm:spPr/>
    </dgm:pt>
    <dgm:pt modelId="{670C1D5B-5DDC-4C9C-AC02-6163BF893085}" type="pres">
      <dgm:prSet presAssocID="{5ADC1AD6-5751-4BD7-9A70-4ABCB8925F03}" presName="hierChild3" presStyleCnt="0"/>
      <dgm:spPr/>
    </dgm:pt>
    <dgm:pt modelId="{AEB3880C-4C23-4CF0-9B44-E152FAE67412}" type="pres">
      <dgm:prSet presAssocID="{FEA7FBEF-3953-4F32-BE83-63436EAF7F94}" presName="hierRoot1" presStyleCnt="0">
        <dgm:presLayoutVars>
          <dgm:hierBranch val="init"/>
        </dgm:presLayoutVars>
      </dgm:prSet>
      <dgm:spPr/>
    </dgm:pt>
    <dgm:pt modelId="{6B2FF008-6877-4442-870D-9C6BD0EB1370}" type="pres">
      <dgm:prSet presAssocID="{FEA7FBEF-3953-4F32-BE83-63436EAF7F94}" presName="rootComposite1" presStyleCnt="0"/>
      <dgm:spPr/>
    </dgm:pt>
    <dgm:pt modelId="{762F06AC-1335-491E-B182-17F99A157C4D}" type="pres">
      <dgm:prSet presAssocID="{FEA7FBEF-3953-4F32-BE83-63436EAF7F94}" presName="rootText1" presStyleLbl="node0" presStyleIdx="2" presStyleCnt="3" custScaleX="112698" custScaleY="127544" custLinFactNeighborX="7170" custLinFactNeighborY="-7424">
        <dgm:presLayoutVars>
          <dgm:chPref val="3"/>
        </dgm:presLayoutVars>
      </dgm:prSet>
      <dgm:spPr>
        <a:prstGeom prst="roundRect">
          <a:avLst/>
        </a:prstGeom>
      </dgm:spPr>
      <dgm:t>
        <a:bodyPr/>
        <a:lstStyle/>
        <a:p>
          <a:endParaRPr lang="en-GB"/>
        </a:p>
      </dgm:t>
    </dgm:pt>
    <dgm:pt modelId="{5C776EF2-FC0D-4CFF-80D0-520D36423994}" type="pres">
      <dgm:prSet presAssocID="{FEA7FBEF-3953-4F32-BE83-63436EAF7F94}" presName="rootConnector1" presStyleLbl="node1" presStyleIdx="0" presStyleCnt="0"/>
      <dgm:spPr/>
      <dgm:t>
        <a:bodyPr/>
        <a:lstStyle/>
        <a:p>
          <a:endParaRPr lang="en-GB"/>
        </a:p>
      </dgm:t>
    </dgm:pt>
    <dgm:pt modelId="{2404D82C-CA33-49C4-9ED2-C2290A74ABB3}" type="pres">
      <dgm:prSet presAssocID="{FEA7FBEF-3953-4F32-BE83-63436EAF7F94}" presName="hierChild2" presStyleCnt="0"/>
      <dgm:spPr/>
    </dgm:pt>
    <dgm:pt modelId="{32541687-3B2F-4A3D-8E54-AD1410F02586}" type="pres">
      <dgm:prSet presAssocID="{FEA7FBEF-3953-4F32-BE83-63436EAF7F94}" presName="hierChild3" presStyleCnt="0"/>
      <dgm:spPr/>
    </dgm:pt>
  </dgm:ptLst>
  <dgm:cxnLst>
    <dgm:cxn modelId="{4E72445A-D1E1-4B8C-B8DE-A0E435F3D7A6}" type="presOf" srcId="{0E07C3ED-56C5-434A-8D07-AB5E15E82919}" destId="{E77F25F4-287B-4549-9A19-D1C1526F3614}" srcOrd="0" destOrd="0" presId="urn:microsoft.com/office/officeart/2005/8/layout/orgChart1"/>
    <dgm:cxn modelId="{1BE0B067-91F6-47A9-BF3F-6076B5075EDF}" srcId="{0E07C3ED-56C5-434A-8D07-AB5E15E82919}" destId="{FEA7FBEF-3953-4F32-BE83-63436EAF7F94}" srcOrd="2" destOrd="0" parTransId="{52F1B25E-723B-4978-A02B-D014351F33C5}" sibTransId="{BC1EF869-4FB6-4A7E-8115-EB334F67EF7C}"/>
    <dgm:cxn modelId="{CEDEF78B-7C48-400C-8F6B-224249231ADD}" type="presOf" srcId="{5ADC1AD6-5751-4BD7-9A70-4ABCB8925F03}" destId="{F576BEED-188E-4B22-BAF3-707087C6B0DF}" srcOrd="0" destOrd="0" presId="urn:microsoft.com/office/officeart/2005/8/layout/orgChart1"/>
    <dgm:cxn modelId="{52ED963C-E44B-4248-8D7F-9265F8D95620}" type="presOf" srcId="{542C139C-5373-40E1-9D34-16C5883983A8}" destId="{CBB61860-2F5A-4274-BE56-5D3E9BA86049}" srcOrd="1" destOrd="0" presId="urn:microsoft.com/office/officeart/2005/8/layout/orgChart1"/>
    <dgm:cxn modelId="{E0514927-B578-418F-AA1A-3BD0E71C3705}" type="presOf" srcId="{FEA7FBEF-3953-4F32-BE83-63436EAF7F94}" destId="{762F06AC-1335-491E-B182-17F99A157C4D}" srcOrd="0" destOrd="0" presId="urn:microsoft.com/office/officeart/2005/8/layout/orgChart1"/>
    <dgm:cxn modelId="{EC8B9916-8937-463C-AE1C-CE6BDF300BF1}" type="presOf" srcId="{FEA7FBEF-3953-4F32-BE83-63436EAF7F94}" destId="{5C776EF2-FC0D-4CFF-80D0-520D36423994}" srcOrd="1" destOrd="0" presId="urn:microsoft.com/office/officeart/2005/8/layout/orgChart1"/>
    <dgm:cxn modelId="{2ADF3E6D-4448-414C-BC26-1DC032024640}" type="presOf" srcId="{5ADC1AD6-5751-4BD7-9A70-4ABCB8925F03}" destId="{F9C46653-E4A3-447A-AF98-DD14DC08ECFC}" srcOrd="1" destOrd="0" presId="urn:microsoft.com/office/officeart/2005/8/layout/orgChart1"/>
    <dgm:cxn modelId="{4F8BE023-4939-498B-A2B5-52E9FCC37960}" type="presOf" srcId="{542C139C-5373-40E1-9D34-16C5883983A8}" destId="{5D15C7B7-71A5-4BDA-BC69-647F96C75E45}" srcOrd="0" destOrd="0" presId="urn:microsoft.com/office/officeart/2005/8/layout/orgChart1"/>
    <dgm:cxn modelId="{1FC60918-D40D-4673-9B08-5CFCECC8BBBF}" srcId="{0E07C3ED-56C5-434A-8D07-AB5E15E82919}" destId="{5ADC1AD6-5751-4BD7-9A70-4ABCB8925F03}" srcOrd="1" destOrd="0" parTransId="{480E17C0-5716-44A9-BC8C-767FB88377E6}" sibTransId="{BE11E32E-272B-44EA-9A00-7614593F2B91}"/>
    <dgm:cxn modelId="{9B3C92D7-E107-4481-B773-F22CBFD196EE}" srcId="{0E07C3ED-56C5-434A-8D07-AB5E15E82919}" destId="{542C139C-5373-40E1-9D34-16C5883983A8}" srcOrd="0" destOrd="0" parTransId="{88966CEB-904F-4620-A1ED-1F56F61F0029}" sibTransId="{840EE779-23F6-4220-9F8C-93E08E7DDB1C}"/>
    <dgm:cxn modelId="{1385BB40-51B3-43C1-BF57-8F76E6E1EA4A}" type="presParOf" srcId="{E77F25F4-287B-4549-9A19-D1C1526F3614}" destId="{6A44CCD6-83B7-4413-B54C-E8AF57E271A0}" srcOrd="0" destOrd="0" presId="urn:microsoft.com/office/officeart/2005/8/layout/orgChart1"/>
    <dgm:cxn modelId="{E5F026B5-BC56-40F7-931B-A0A20194F34B}" type="presParOf" srcId="{6A44CCD6-83B7-4413-B54C-E8AF57E271A0}" destId="{1738685A-1C38-4277-9AD9-E9CB58AE18EC}" srcOrd="0" destOrd="0" presId="urn:microsoft.com/office/officeart/2005/8/layout/orgChart1"/>
    <dgm:cxn modelId="{8AE002A0-A34B-4DEF-AA5D-51A396D49716}" type="presParOf" srcId="{1738685A-1C38-4277-9AD9-E9CB58AE18EC}" destId="{5D15C7B7-71A5-4BDA-BC69-647F96C75E45}" srcOrd="0" destOrd="0" presId="urn:microsoft.com/office/officeart/2005/8/layout/orgChart1"/>
    <dgm:cxn modelId="{443E9545-F091-47AE-8356-2872D5BE9DA9}" type="presParOf" srcId="{1738685A-1C38-4277-9AD9-E9CB58AE18EC}" destId="{CBB61860-2F5A-4274-BE56-5D3E9BA86049}" srcOrd="1" destOrd="0" presId="urn:microsoft.com/office/officeart/2005/8/layout/orgChart1"/>
    <dgm:cxn modelId="{D5443C54-724F-498F-A44E-B258FCAE0710}" type="presParOf" srcId="{6A44CCD6-83B7-4413-B54C-E8AF57E271A0}" destId="{093F8A66-8195-4A12-9577-7EB35B3F167C}" srcOrd="1" destOrd="0" presId="urn:microsoft.com/office/officeart/2005/8/layout/orgChart1"/>
    <dgm:cxn modelId="{EF4B3BE4-7210-4857-896C-2E0AF15BDCC6}" type="presParOf" srcId="{6A44CCD6-83B7-4413-B54C-E8AF57E271A0}" destId="{130799E9-C58E-4238-863E-30FBBDAD7DE0}" srcOrd="2" destOrd="0" presId="urn:microsoft.com/office/officeart/2005/8/layout/orgChart1"/>
    <dgm:cxn modelId="{97C54915-7EC9-4ED2-B691-7A1CF0BF44F4}" type="presParOf" srcId="{E77F25F4-287B-4549-9A19-D1C1526F3614}" destId="{49D996E9-0B0E-45F2-8695-886E701C4A4F}" srcOrd="1" destOrd="0" presId="urn:microsoft.com/office/officeart/2005/8/layout/orgChart1"/>
    <dgm:cxn modelId="{8C4BBF63-DC02-4EFB-BFE3-924A206F615C}" type="presParOf" srcId="{49D996E9-0B0E-45F2-8695-886E701C4A4F}" destId="{7BB174CB-0CD0-4D85-BAA8-5DB4E9F09245}" srcOrd="0" destOrd="0" presId="urn:microsoft.com/office/officeart/2005/8/layout/orgChart1"/>
    <dgm:cxn modelId="{4B37C72C-43B6-4B35-8B8F-80F9800B54E9}" type="presParOf" srcId="{7BB174CB-0CD0-4D85-BAA8-5DB4E9F09245}" destId="{F576BEED-188E-4B22-BAF3-707087C6B0DF}" srcOrd="0" destOrd="0" presId="urn:microsoft.com/office/officeart/2005/8/layout/orgChart1"/>
    <dgm:cxn modelId="{2B6E802F-7DDD-4100-8C44-9AB1757974C6}" type="presParOf" srcId="{7BB174CB-0CD0-4D85-BAA8-5DB4E9F09245}" destId="{F9C46653-E4A3-447A-AF98-DD14DC08ECFC}" srcOrd="1" destOrd="0" presId="urn:microsoft.com/office/officeart/2005/8/layout/orgChart1"/>
    <dgm:cxn modelId="{38AFAD3A-CD52-4D1F-B5A3-B5E481CDBF12}" type="presParOf" srcId="{49D996E9-0B0E-45F2-8695-886E701C4A4F}" destId="{52F1EE1C-8C25-4289-8F9F-51A0BC1298DC}" srcOrd="1" destOrd="0" presId="urn:microsoft.com/office/officeart/2005/8/layout/orgChart1"/>
    <dgm:cxn modelId="{49476D21-B907-4A5C-8583-03691874C41E}" type="presParOf" srcId="{49D996E9-0B0E-45F2-8695-886E701C4A4F}" destId="{670C1D5B-5DDC-4C9C-AC02-6163BF893085}" srcOrd="2" destOrd="0" presId="urn:microsoft.com/office/officeart/2005/8/layout/orgChart1"/>
    <dgm:cxn modelId="{38D55723-7CCD-41F4-885B-598CF673D7D8}" type="presParOf" srcId="{E77F25F4-287B-4549-9A19-D1C1526F3614}" destId="{AEB3880C-4C23-4CF0-9B44-E152FAE67412}" srcOrd="2" destOrd="0" presId="urn:microsoft.com/office/officeart/2005/8/layout/orgChart1"/>
    <dgm:cxn modelId="{50C5C0AC-6AAB-4A9B-8E4B-A9AA1404EAF8}" type="presParOf" srcId="{AEB3880C-4C23-4CF0-9B44-E152FAE67412}" destId="{6B2FF008-6877-4442-870D-9C6BD0EB1370}" srcOrd="0" destOrd="0" presId="urn:microsoft.com/office/officeart/2005/8/layout/orgChart1"/>
    <dgm:cxn modelId="{4A9765ED-5DED-43A0-8350-5911AFE75711}" type="presParOf" srcId="{6B2FF008-6877-4442-870D-9C6BD0EB1370}" destId="{762F06AC-1335-491E-B182-17F99A157C4D}" srcOrd="0" destOrd="0" presId="urn:microsoft.com/office/officeart/2005/8/layout/orgChart1"/>
    <dgm:cxn modelId="{43E5E730-CBDB-4F19-BD02-8527367CED9C}" type="presParOf" srcId="{6B2FF008-6877-4442-870D-9C6BD0EB1370}" destId="{5C776EF2-FC0D-4CFF-80D0-520D36423994}" srcOrd="1" destOrd="0" presId="urn:microsoft.com/office/officeart/2005/8/layout/orgChart1"/>
    <dgm:cxn modelId="{54784C15-F046-4580-B5E2-FCC76410EAD1}" type="presParOf" srcId="{AEB3880C-4C23-4CF0-9B44-E152FAE67412}" destId="{2404D82C-CA33-49C4-9ED2-C2290A74ABB3}" srcOrd="1" destOrd="0" presId="urn:microsoft.com/office/officeart/2005/8/layout/orgChart1"/>
    <dgm:cxn modelId="{9E53E231-0FA5-4BD3-91E8-695FB71B4AAD}" type="presParOf" srcId="{AEB3880C-4C23-4CF0-9B44-E152FAE67412}" destId="{32541687-3B2F-4A3D-8E54-AD1410F025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A866-F169-4D30-8212-B0AC6FB1FCBD}">
      <dsp:nvSpPr>
        <dsp:cNvPr id="0" name=""/>
        <dsp:cNvSpPr/>
      </dsp:nvSpPr>
      <dsp:spPr>
        <a:xfrm>
          <a:off x="2050651" y="445362"/>
          <a:ext cx="2965977" cy="2965977"/>
        </a:xfrm>
        <a:prstGeom prst="blockArc">
          <a:avLst>
            <a:gd name="adj1" fmla="val 10800000"/>
            <a:gd name="adj2" fmla="val 16200000"/>
            <a:gd name="adj3" fmla="val 4642"/>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732CE9-41CE-49AD-AB92-2CB178A35AD3}">
      <dsp:nvSpPr>
        <dsp:cNvPr id="0" name=""/>
        <dsp:cNvSpPr/>
      </dsp:nvSpPr>
      <dsp:spPr>
        <a:xfrm>
          <a:off x="2050651" y="445362"/>
          <a:ext cx="2965977" cy="2965977"/>
        </a:xfrm>
        <a:prstGeom prst="blockArc">
          <a:avLst>
            <a:gd name="adj1" fmla="val 5400000"/>
            <a:gd name="adj2" fmla="val 10800000"/>
            <a:gd name="adj3" fmla="val 4642"/>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DEC9DF-431C-486D-BB0C-61B24CE74F3F}">
      <dsp:nvSpPr>
        <dsp:cNvPr id="0" name=""/>
        <dsp:cNvSpPr/>
      </dsp:nvSpPr>
      <dsp:spPr>
        <a:xfrm>
          <a:off x="2050651" y="445362"/>
          <a:ext cx="2965977" cy="2965977"/>
        </a:xfrm>
        <a:prstGeom prst="blockArc">
          <a:avLst>
            <a:gd name="adj1" fmla="val 0"/>
            <a:gd name="adj2" fmla="val 5400000"/>
            <a:gd name="adj3" fmla="val 4642"/>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EBEC58-369A-4498-ADC0-9F7B7C919A3B}">
      <dsp:nvSpPr>
        <dsp:cNvPr id="0" name=""/>
        <dsp:cNvSpPr/>
      </dsp:nvSpPr>
      <dsp:spPr>
        <a:xfrm>
          <a:off x="2050651" y="445362"/>
          <a:ext cx="2965977" cy="2965977"/>
        </a:xfrm>
        <a:prstGeom prst="blockArc">
          <a:avLst>
            <a:gd name="adj1" fmla="val 16200000"/>
            <a:gd name="adj2" fmla="val 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CA339A-E949-4B41-9A4F-897EA44D43CF}">
      <dsp:nvSpPr>
        <dsp:cNvPr id="0" name=""/>
        <dsp:cNvSpPr/>
      </dsp:nvSpPr>
      <dsp:spPr>
        <a:xfrm>
          <a:off x="3089759" y="1500337"/>
          <a:ext cx="887760" cy="856028"/>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EIB</a:t>
          </a:r>
          <a:endParaRPr lang="en-US" sz="3300" kern="1200" dirty="0"/>
        </a:p>
      </dsp:txBody>
      <dsp:txXfrm>
        <a:off x="3219768" y="1625699"/>
        <a:ext cx="627742" cy="605304"/>
      </dsp:txXfrm>
    </dsp:sp>
    <dsp:sp modelId="{0BE1FC78-8A48-4D83-A33A-C00375C1B700}">
      <dsp:nvSpPr>
        <dsp:cNvPr id="0" name=""/>
        <dsp:cNvSpPr/>
      </dsp:nvSpPr>
      <dsp:spPr>
        <a:xfrm>
          <a:off x="2789329" y="-177174"/>
          <a:ext cx="1488621" cy="13139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Trebuchet MS" panose="020B0603020202020204" pitchFamily="34" charset="0"/>
            </a:rPr>
            <a:t>Innovation</a:t>
          </a:r>
        </a:p>
        <a:p>
          <a:pPr lvl="0" algn="ctr" defTabSz="577850">
            <a:lnSpc>
              <a:spcPct val="90000"/>
            </a:lnSpc>
            <a:spcBef>
              <a:spcPct val="0"/>
            </a:spcBef>
            <a:spcAft>
              <a:spcPct val="35000"/>
            </a:spcAft>
          </a:pPr>
          <a:r>
            <a:rPr lang="en-US" sz="1300" b="1" kern="1200" dirty="0" smtClean="0">
              <a:latin typeface="Trebuchet MS" panose="020B0603020202020204" pitchFamily="34" charset="0"/>
            </a:rPr>
            <a:t>EUR 13.5bn</a:t>
          </a:r>
          <a:endParaRPr lang="en-US" sz="1300" b="1" kern="1200" dirty="0">
            <a:latin typeface="Trebuchet MS" panose="020B0603020202020204" pitchFamily="34" charset="0"/>
          </a:endParaRPr>
        </a:p>
      </dsp:txBody>
      <dsp:txXfrm>
        <a:off x="3007332" y="15245"/>
        <a:ext cx="1052615" cy="929083"/>
      </dsp:txXfrm>
    </dsp:sp>
    <dsp:sp modelId="{4F104B50-3386-47A1-BF0F-1D1C389F5097}">
      <dsp:nvSpPr>
        <dsp:cNvPr id="0" name=""/>
        <dsp:cNvSpPr/>
      </dsp:nvSpPr>
      <dsp:spPr>
        <a:xfrm>
          <a:off x="4172944" y="1184786"/>
          <a:ext cx="1618522" cy="1487129"/>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Trebuchet MS" panose="020B0603020202020204" pitchFamily="34" charset="0"/>
            </a:rPr>
            <a:t>Infrastructure</a:t>
          </a:r>
        </a:p>
        <a:p>
          <a:pPr lvl="0" algn="ctr" defTabSz="577850">
            <a:lnSpc>
              <a:spcPct val="90000"/>
            </a:lnSpc>
            <a:spcBef>
              <a:spcPct val="0"/>
            </a:spcBef>
            <a:spcAft>
              <a:spcPct val="35000"/>
            </a:spcAft>
          </a:pPr>
          <a:r>
            <a:rPr lang="en-US" sz="1300" b="1" kern="1200" dirty="0" smtClean="0">
              <a:latin typeface="Trebuchet MS" panose="020B0603020202020204" pitchFamily="34" charset="0"/>
            </a:rPr>
            <a:t>EUR 12.3bn</a:t>
          </a:r>
          <a:endParaRPr lang="en-US" sz="1300" b="1" kern="1200" dirty="0">
            <a:latin typeface="Trebuchet MS" panose="020B0603020202020204" pitchFamily="34" charset="0"/>
          </a:endParaRPr>
        </a:p>
      </dsp:txBody>
      <dsp:txXfrm>
        <a:off x="4409971" y="1402571"/>
        <a:ext cx="1144468" cy="1051559"/>
      </dsp:txXfrm>
    </dsp:sp>
    <dsp:sp modelId="{5C89D647-B7C7-436C-8326-46127D086F19}">
      <dsp:nvSpPr>
        <dsp:cNvPr id="0" name=""/>
        <dsp:cNvSpPr/>
      </dsp:nvSpPr>
      <dsp:spPr>
        <a:xfrm>
          <a:off x="2789329" y="2719956"/>
          <a:ext cx="1488621" cy="1313921"/>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Trebuchet MS" panose="020B0603020202020204" pitchFamily="34" charset="0"/>
            </a:rPr>
            <a:t>SMEs</a:t>
          </a:r>
        </a:p>
        <a:p>
          <a:pPr lvl="0" algn="ctr" defTabSz="577850">
            <a:lnSpc>
              <a:spcPct val="90000"/>
            </a:lnSpc>
            <a:spcBef>
              <a:spcPct val="0"/>
            </a:spcBef>
            <a:spcAft>
              <a:spcPct val="35000"/>
            </a:spcAft>
          </a:pPr>
          <a:r>
            <a:rPr lang="en-US" sz="1300" b="1" kern="1200" dirty="0" smtClean="0">
              <a:latin typeface="Trebuchet MS" panose="020B0603020202020204" pitchFamily="34" charset="0"/>
            </a:rPr>
            <a:t>EUR 23.3bn</a:t>
          </a:r>
          <a:endParaRPr lang="en-US" sz="1300" b="1" kern="1200" dirty="0">
            <a:latin typeface="Trebuchet MS" panose="020B0603020202020204" pitchFamily="34" charset="0"/>
          </a:endParaRPr>
        </a:p>
      </dsp:txBody>
      <dsp:txXfrm>
        <a:off x="3007332" y="2912375"/>
        <a:ext cx="1052615" cy="929083"/>
      </dsp:txXfrm>
    </dsp:sp>
    <dsp:sp modelId="{386B2DD5-C8B5-4476-A9CB-904EC616DF68}">
      <dsp:nvSpPr>
        <dsp:cNvPr id="0" name=""/>
        <dsp:cNvSpPr/>
      </dsp:nvSpPr>
      <dsp:spPr>
        <a:xfrm>
          <a:off x="1300049" y="1184786"/>
          <a:ext cx="1570052" cy="1487129"/>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Trebuchet MS" panose="020B0603020202020204" pitchFamily="34" charset="0"/>
            </a:rPr>
            <a:t>Environment</a:t>
          </a:r>
        </a:p>
        <a:p>
          <a:pPr lvl="0" algn="ctr" defTabSz="577850">
            <a:lnSpc>
              <a:spcPct val="90000"/>
            </a:lnSpc>
            <a:spcBef>
              <a:spcPct val="0"/>
            </a:spcBef>
            <a:spcAft>
              <a:spcPct val="35000"/>
            </a:spcAft>
          </a:pPr>
          <a:r>
            <a:rPr lang="en-US" sz="1300" b="1" kern="1200" dirty="0" smtClean="0">
              <a:latin typeface="Trebuchet MS" panose="020B0603020202020204" pitchFamily="34" charset="0"/>
            </a:rPr>
            <a:t>EUR 15.2bn</a:t>
          </a:r>
          <a:endParaRPr lang="en-US" sz="1300" b="1" kern="1200" dirty="0">
            <a:latin typeface="Trebuchet MS" panose="020B0603020202020204" pitchFamily="34" charset="0"/>
          </a:endParaRPr>
        </a:p>
      </dsp:txBody>
      <dsp:txXfrm>
        <a:off x="1529978" y="1402571"/>
        <a:ext cx="1110194" cy="1051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C329-6015-47A5-983A-3D13F76918A7}">
      <dsp:nvSpPr>
        <dsp:cNvPr id="0" name=""/>
        <dsp:cNvSpPr/>
      </dsp:nvSpPr>
      <dsp:spPr>
        <a:xfrm>
          <a:off x="2483990" y="1190"/>
          <a:ext cx="6120962" cy="944562"/>
        </a:xfrm>
        <a:prstGeom prst="rightArrow">
          <a:avLst>
            <a:gd name="adj1" fmla="val 75000"/>
            <a:gd name="adj2" fmla="val 50000"/>
          </a:avLst>
        </a:prstGeom>
        <a:solidFill>
          <a:schemeClr val="bg1">
            <a:alpha val="90000"/>
          </a:schemeClr>
        </a:solidFill>
        <a:ln w="381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sp>
    <dsp:sp modelId="{A431D78D-773F-4A7C-BC04-8D66A531F214}">
      <dsp:nvSpPr>
        <dsp:cNvPr id="0" name=""/>
        <dsp:cNvSpPr/>
      </dsp:nvSpPr>
      <dsp:spPr>
        <a:xfrm>
          <a:off x="36006" y="1190"/>
          <a:ext cx="2447983" cy="944562"/>
        </a:xfrm>
        <a:prstGeom prst="round2DiagRect">
          <a:avLst/>
        </a:prstGeom>
        <a:solidFill>
          <a:schemeClr val="accent1"/>
        </a:solidFill>
        <a:ln w="381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Flexibility</a:t>
          </a:r>
          <a:endParaRPr lang="en-GB" sz="2000" kern="1200" dirty="0">
            <a:solidFill>
              <a:schemeClr val="bg1"/>
            </a:solidFill>
          </a:endParaRPr>
        </a:p>
      </dsp:txBody>
      <dsp:txXfrm>
        <a:off x="82116" y="47300"/>
        <a:ext cx="2355763" cy="852342"/>
      </dsp:txXfrm>
    </dsp:sp>
    <dsp:sp modelId="{8CCAE376-2264-4201-A42D-17D5E169902B}">
      <dsp:nvSpPr>
        <dsp:cNvPr id="0" name=""/>
        <dsp:cNvSpPr/>
      </dsp:nvSpPr>
      <dsp:spPr>
        <a:xfrm>
          <a:off x="2484483" y="1040209"/>
          <a:ext cx="6119977" cy="944562"/>
        </a:xfrm>
        <a:prstGeom prst="rightArrow">
          <a:avLst>
            <a:gd name="adj1" fmla="val 75000"/>
            <a:gd name="adj2" fmla="val 50000"/>
          </a:avLst>
        </a:prstGeom>
        <a:solidFill>
          <a:schemeClr val="bg1">
            <a:alpha val="90000"/>
          </a:schemeClr>
        </a:solidFill>
        <a:ln w="381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sp>
    <dsp:sp modelId="{200666CF-6F6B-480B-9C4F-F3F1A484596B}">
      <dsp:nvSpPr>
        <dsp:cNvPr id="0" name=""/>
        <dsp:cNvSpPr/>
      </dsp:nvSpPr>
      <dsp:spPr>
        <a:xfrm>
          <a:off x="36499" y="1040209"/>
          <a:ext cx="2447983" cy="944562"/>
        </a:xfrm>
        <a:prstGeom prst="round2DiagRect">
          <a:avLst/>
        </a:prstGeom>
        <a:solidFill>
          <a:schemeClr val="accent2"/>
        </a:solidFill>
        <a:ln w="381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Leverage Effect</a:t>
          </a:r>
          <a:endParaRPr lang="en-GB" sz="2000" kern="1200" dirty="0">
            <a:solidFill>
              <a:schemeClr val="bg1"/>
            </a:solidFill>
          </a:endParaRPr>
        </a:p>
      </dsp:txBody>
      <dsp:txXfrm>
        <a:off x="82609" y="1086319"/>
        <a:ext cx="2355763" cy="852342"/>
      </dsp:txXfrm>
    </dsp:sp>
    <dsp:sp modelId="{B51E0C33-1405-4BC1-B7EF-69A246CA1E03}">
      <dsp:nvSpPr>
        <dsp:cNvPr id="0" name=""/>
        <dsp:cNvSpPr/>
      </dsp:nvSpPr>
      <dsp:spPr>
        <a:xfrm>
          <a:off x="2484483" y="2079228"/>
          <a:ext cx="6119977" cy="944562"/>
        </a:xfrm>
        <a:prstGeom prst="rightArrow">
          <a:avLst>
            <a:gd name="adj1" fmla="val 75000"/>
            <a:gd name="adj2" fmla="val 50000"/>
          </a:avLst>
        </a:prstGeom>
        <a:solidFill>
          <a:schemeClr val="bg1">
            <a:alpha val="90000"/>
          </a:schemeClr>
        </a:solidFill>
        <a:ln w="381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sp>
    <dsp:sp modelId="{CE4D9EEA-CB17-45BF-8BA1-49F83F301963}">
      <dsp:nvSpPr>
        <dsp:cNvPr id="0" name=""/>
        <dsp:cNvSpPr/>
      </dsp:nvSpPr>
      <dsp:spPr>
        <a:xfrm>
          <a:off x="36499" y="2079228"/>
          <a:ext cx="2447983" cy="944562"/>
        </a:xfrm>
        <a:prstGeom prst="round2DiagRect">
          <a:avLst/>
        </a:prstGeom>
        <a:solidFill>
          <a:schemeClr val="bg1">
            <a:lumMod val="50000"/>
          </a:schemeClr>
        </a:solidFill>
        <a:ln w="381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Catalytic Effect</a:t>
          </a:r>
          <a:endParaRPr lang="en-GB" sz="2000" kern="1200" dirty="0">
            <a:solidFill>
              <a:schemeClr val="bg1"/>
            </a:solidFill>
          </a:endParaRPr>
        </a:p>
      </dsp:txBody>
      <dsp:txXfrm>
        <a:off x="82609" y="2125338"/>
        <a:ext cx="2355763" cy="852342"/>
      </dsp:txXfrm>
    </dsp:sp>
    <dsp:sp modelId="{B7E857CC-4580-4274-AC17-365CE265AD98}">
      <dsp:nvSpPr>
        <dsp:cNvPr id="0" name=""/>
        <dsp:cNvSpPr/>
      </dsp:nvSpPr>
      <dsp:spPr>
        <a:xfrm>
          <a:off x="2484483" y="3118246"/>
          <a:ext cx="6119977" cy="944562"/>
        </a:xfrm>
        <a:prstGeom prst="rightArrow">
          <a:avLst>
            <a:gd name="adj1" fmla="val 75000"/>
            <a:gd name="adj2" fmla="val 50000"/>
          </a:avLst>
        </a:prstGeom>
        <a:solidFill>
          <a:schemeClr val="bg1">
            <a:alpha val="90000"/>
          </a:schemeClr>
        </a:solidFill>
        <a:ln w="381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sp>
    <dsp:sp modelId="{109B9669-1C12-4346-894C-A6D292EB53C9}">
      <dsp:nvSpPr>
        <dsp:cNvPr id="0" name=""/>
        <dsp:cNvSpPr/>
      </dsp:nvSpPr>
      <dsp:spPr>
        <a:xfrm>
          <a:off x="36499" y="3118246"/>
          <a:ext cx="2447983" cy="944562"/>
        </a:xfrm>
        <a:prstGeom prst="round2DiagRect">
          <a:avLst/>
        </a:prstGeom>
        <a:solidFill>
          <a:schemeClr val="accent4"/>
        </a:solidFill>
        <a:ln w="381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Expertise &amp; Creativity</a:t>
          </a:r>
          <a:endParaRPr lang="en-GB" sz="2000" kern="1200" dirty="0">
            <a:solidFill>
              <a:schemeClr val="bg1"/>
            </a:solidFill>
          </a:endParaRPr>
        </a:p>
      </dsp:txBody>
      <dsp:txXfrm>
        <a:off x="82609" y="3164356"/>
        <a:ext cx="2355763" cy="852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9D40-6158-4812-B2C1-953BF9959822}">
      <dsp:nvSpPr>
        <dsp:cNvPr id="0" name=""/>
        <dsp:cNvSpPr/>
      </dsp:nvSpPr>
      <dsp:spPr>
        <a:xfrm>
          <a:off x="924" y="1615460"/>
          <a:ext cx="2322109" cy="89633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53A56-C7DC-4AAC-A87E-DB3D1036D1EE}">
      <dsp:nvSpPr>
        <dsp:cNvPr id="0" name=""/>
        <dsp:cNvSpPr/>
      </dsp:nvSpPr>
      <dsp:spPr>
        <a:xfrm>
          <a:off x="620153" y="1839543"/>
          <a:ext cx="1960892" cy="896334"/>
        </a:xfrm>
        <a:prstGeom prst="roundRect">
          <a:avLst>
            <a:gd name="adj" fmla="val 10000"/>
          </a:avLst>
        </a:prstGeom>
        <a:solidFill>
          <a:schemeClr val="lt2">
            <a:alpha val="90000"/>
            <a:hueOff val="0"/>
            <a:satOff val="0"/>
            <a:lumOff val="0"/>
            <a:alphaOff val="0"/>
          </a:schemeClr>
        </a:solidFill>
        <a:ln w="254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7030A0"/>
              </a:solidFill>
            </a:rPr>
            <a:t>Exclusion List</a:t>
          </a:r>
          <a:endParaRPr lang="en-US" sz="1800" kern="1200" dirty="0">
            <a:solidFill>
              <a:srgbClr val="7030A0"/>
            </a:solidFill>
          </a:endParaRPr>
        </a:p>
      </dsp:txBody>
      <dsp:txXfrm>
        <a:off x="646406" y="1865796"/>
        <a:ext cx="1908386" cy="843828"/>
      </dsp:txXfrm>
    </dsp:sp>
    <dsp:sp modelId="{A33B6407-611A-47C1-8F11-11F4B43E3BA6}">
      <dsp:nvSpPr>
        <dsp:cNvPr id="0" name=""/>
        <dsp:cNvSpPr/>
      </dsp:nvSpPr>
      <dsp:spPr>
        <a:xfrm>
          <a:off x="2653289" y="1615460"/>
          <a:ext cx="2322109" cy="89633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A7C76-27AE-4735-BCE5-63AC65591A0F}">
      <dsp:nvSpPr>
        <dsp:cNvPr id="0" name=""/>
        <dsp:cNvSpPr/>
      </dsp:nvSpPr>
      <dsp:spPr>
        <a:xfrm>
          <a:off x="3272518" y="1839543"/>
          <a:ext cx="1960892" cy="896334"/>
        </a:xfrm>
        <a:prstGeom prst="roundRect">
          <a:avLst>
            <a:gd name="adj" fmla="val 10000"/>
          </a:avLst>
        </a:prstGeom>
        <a:solidFill>
          <a:schemeClr val="lt2">
            <a:alpha val="90000"/>
            <a:hueOff val="0"/>
            <a:satOff val="0"/>
            <a:lumOff val="0"/>
            <a:alphaOff val="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5"/>
              </a:solidFill>
            </a:rPr>
            <a:t>Environmental &amp; Social Standards</a:t>
          </a:r>
          <a:endParaRPr lang="en-US" sz="1800" kern="1200" dirty="0">
            <a:solidFill>
              <a:schemeClr val="accent5"/>
            </a:solidFill>
          </a:endParaRPr>
        </a:p>
      </dsp:txBody>
      <dsp:txXfrm>
        <a:off x="3298771" y="1865796"/>
        <a:ext cx="1908386" cy="843828"/>
      </dsp:txXfrm>
    </dsp:sp>
    <dsp:sp modelId="{8A97269C-C120-4B0D-8241-794015A53C15}">
      <dsp:nvSpPr>
        <dsp:cNvPr id="0" name=""/>
        <dsp:cNvSpPr/>
      </dsp:nvSpPr>
      <dsp:spPr>
        <a:xfrm>
          <a:off x="5305654" y="1615460"/>
          <a:ext cx="2322109" cy="89633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7C711-09C1-47F4-9A59-F2DE2A83CBA5}">
      <dsp:nvSpPr>
        <dsp:cNvPr id="0" name=""/>
        <dsp:cNvSpPr/>
      </dsp:nvSpPr>
      <dsp:spPr>
        <a:xfrm>
          <a:off x="5924883" y="1839543"/>
          <a:ext cx="1960892" cy="896334"/>
        </a:xfrm>
        <a:prstGeom prst="roundRect">
          <a:avLst>
            <a:gd name="adj" fmla="val 10000"/>
          </a:avLst>
        </a:prstGeom>
        <a:solidFill>
          <a:schemeClr val="lt2">
            <a:alpha val="90000"/>
            <a:hueOff val="0"/>
            <a:satOff val="0"/>
            <a:lumOff val="0"/>
            <a:alphaOff val="0"/>
          </a:schemeClr>
        </a:solid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00B050"/>
              </a:solidFill>
            </a:rPr>
            <a:t>Economic Appraisal</a:t>
          </a:r>
          <a:endParaRPr lang="en-US" sz="1800" kern="1200" dirty="0">
            <a:solidFill>
              <a:srgbClr val="00B050"/>
            </a:solidFill>
          </a:endParaRPr>
        </a:p>
      </dsp:txBody>
      <dsp:txXfrm>
        <a:off x="5951136" y="1865796"/>
        <a:ext cx="1908386" cy="843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5C7B7-71A5-4BDA-BC69-647F96C75E45}">
      <dsp:nvSpPr>
        <dsp:cNvPr id="0" name=""/>
        <dsp:cNvSpPr/>
      </dsp:nvSpPr>
      <dsp:spPr>
        <a:xfrm>
          <a:off x="38258" y="792084"/>
          <a:ext cx="1724056" cy="1099465"/>
        </a:xfrm>
        <a:prstGeom prst="roundRect">
          <a:avLst/>
        </a:prstGeom>
        <a:solidFill>
          <a:schemeClr val="accent5">
            <a:lumMod val="40000"/>
            <a:lumOff val="60000"/>
          </a:schemeClr>
        </a:solidFill>
        <a:ln w="25400" cap="flat" cmpd="sng" algn="ctr">
          <a:solidFill>
            <a:schemeClr val="tx2"/>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Reinforcing the </a:t>
          </a:r>
          <a:r>
            <a:rPr lang="en-GB" sz="1400" b="1" kern="1200" dirty="0" smtClean="0">
              <a:solidFill>
                <a:schemeClr val="tx2"/>
              </a:solidFill>
            </a:rPr>
            <a:t>impact</a:t>
          </a:r>
          <a:r>
            <a:rPr lang="en-GB" sz="1400" kern="1200" dirty="0" smtClean="0">
              <a:solidFill>
                <a:schemeClr val="tx1"/>
              </a:solidFill>
            </a:rPr>
            <a:t> of EIB climate financing</a:t>
          </a:r>
          <a:endParaRPr lang="en-GB" sz="1400" kern="1200" dirty="0">
            <a:solidFill>
              <a:schemeClr val="tx1"/>
            </a:solidFill>
          </a:endParaRPr>
        </a:p>
      </dsp:txBody>
      <dsp:txXfrm>
        <a:off x="91929" y="845755"/>
        <a:ext cx="1616714" cy="992123"/>
      </dsp:txXfrm>
    </dsp:sp>
    <dsp:sp modelId="{F576BEED-188E-4B22-BAF3-707087C6B0DF}">
      <dsp:nvSpPr>
        <dsp:cNvPr id="0" name=""/>
        <dsp:cNvSpPr/>
      </dsp:nvSpPr>
      <dsp:spPr>
        <a:xfrm>
          <a:off x="2131280" y="750689"/>
          <a:ext cx="1724056" cy="1099465"/>
        </a:xfrm>
        <a:prstGeom prst="roundRect">
          <a:avLst/>
        </a:prstGeom>
        <a:solidFill>
          <a:schemeClr val="accent5">
            <a:lumMod val="40000"/>
            <a:lumOff val="60000"/>
          </a:schemeClr>
        </a:solidFill>
        <a:ln w="25400" cap="flat" cmpd="sng" algn="ctr">
          <a:solidFill>
            <a:schemeClr val="tx2"/>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Building</a:t>
          </a:r>
          <a:r>
            <a:rPr lang="en-GB" sz="1400" b="1" kern="1200" dirty="0" smtClean="0">
              <a:solidFill>
                <a:schemeClr val="tx1"/>
              </a:solidFill>
            </a:rPr>
            <a:t> </a:t>
          </a:r>
          <a:r>
            <a:rPr lang="en-GB" sz="1400" b="1" kern="1200" dirty="0" smtClean="0">
              <a:solidFill>
                <a:schemeClr val="tx2"/>
              </a:solidFill>
            </a:rPr>
            <a:t>resilience</a:t>
          </a:r>
          <a:r>
            <a:rPr lang="en-GB" sz="1400" b="1" kern="1200" dirty="0" smtClean="0">
              <a:solidFill>
                <a:schemeClr val="tx1"/>
              </a:solidFill>
            </a:rPr>
            <a:t> </a:t>
          </a:r>
          <a:r>
            <a:rPr lang="en-GB" sz="1400" kern="1200" dirty="0" smtClean="0">
              <a:solidFill>
                <a:schemeClr val="tx1"/>
              </a:solidFill>
            </a:rPr>
            <a:t>to climate change</a:t>
          </a:r>
          <a:endParaRPr lang="en-GB" sz="1400" kern="1200" dirty="0">
            <a:solidFill>
              <a:schemeClr val="tx1"/>
            </a:solidFill>
          </a:endParaRPr>
        </a:p>
      </dsp:txBody>
      <dsp:txXfrm>
        <a:off x="2184951" y="804360"/>
        <a:ext cx="1616714" cy="992123"/>
      </dsp:txXfrm>
    </dsp:sp>
    <dsp:sp modelId="{762F06AC-1335-491E-B182-17F99A157C4D}">
      <dsp:nvSpPr>
        <dsp:cNvPr id="0" name=""/>
        <dsp:cNvSpPr/>
      </dsp:nvSpPr>
      <dsp:spPr>
        <a:xfrm>
          <a:off x="4177703" y="754422"/>
          <a:ext cx="1942976" cy="1099465"/>
        </a:xfrm>
        <a:prstGeom prst="roundRect">
          <a:avLst/>
        </a:prstGeom>
        <a:solidFill>
          <a:schemeClr val="accent5">
            <a:lumMod val="40000"/>
            <a:lumOff val="60000"/>
          </a:schemeClr>
        </a:solidFill>
        <a:ln w="25400" cap="flat" cmpd="sng" algn="ctr">
          <a:solidFill>
            <a:schemeClr val="tx2"/>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Further</a:t>
          </a:r>
          <a:r>
            <a:rPr lang="en-GB" sz="1400" b="1" kern="1200" dirty="0" smtClean="0">
              <a:solidFill>
                <a:schemeClr val="tx1"/>
              </a:solidFill>
            </a:rPr>
            <a:t> </a:t>
          </a:r>
          <a:r>
            <a:rPr lang="en-GB" sz="1400" b="1" kern="1200" dirty="0" smtClean="0">
              <a:solidFill>
                <a:schemeClr val="tx2"/>
              </a:solidFill>
            </a:rPr>
            <a:t>mainstreaming climate change considerations </a:t>
          </a:r>
          <a:r>
            <a:rPr lang="en-GB" sz="1400" kern="1200" dirty="0" smtClean="0">
              <a:solidFill>
                <a:schemeClr val="tx1"/>
              </a:solidFill>
            </a:rPr>
            <a:t>across EIB standards, methods and processes</a:t>
          </a:r>
          <a:endParaRPr lang="en-GB" sz="1400" kern="1200" dirty="0">
            <a:solidFill>
              <a:schemeClr val="tx1"/>
            </a:solidFill>
          </a:endParaRPr>
        </a:p>
      </dsp:txBody>
      <dsp:txXfrm>
        <a:off x="4231374" y="808093"/>
        <a:ext cx="1835634" cy="9921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43344" cy="46707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78131" y="1"/>
            <a:ext cx="3043344" cy="467072"/>
          </a:xfrm>
          <a:prstGeom prst="rect">
            <a:avLst/>
          </a:prstGeom>
        </p:spPr>
        <p:txBody>
          <a:bodyPr vert="horz" lIns="91440" tIns="45720" rIns="91440" bIns="45720" rtlCol="0"/>
          <a:lstStyle>
            <a:lvl1pPr algn="r">
              <a:defRPr sz="1200"/>
            </a:lvl1pPr>
          </a:lstStyle>
          <a:p>
            <a:fld id="{ADF35984-4CA4-CF4D-B666-B92C6CA20A01}" type="datetimeFigureOut">
              <a:rPr lang="fr-FR" smtClean="0"/>
              <a:t>13/05/2019</a:t>
            </a:fld>
            <a:endParaRPr lang="fr-FR"/>
          </a:p>
        </p:txBody>
      </p:sp>
      <p:sp>
        <p:nvSpPr>
          <p:cNvPr id="4" name="Espace réservé du pied de page 3"/>
          <p:cNvSpPr>
            <a:spLocks noGrp="1"/>
          </p:cNvSpPr>
          <p:nvPr>
            <p:ph type="ftr" sz="quarter" idx="2"/>
          </p:nvPr>
        </p:nvSpPr>
        <p:spPr>
          <a:xfrm>
            <a:off x="0" y="8842030"/>
            <a:ext cx="3043344" cy="46707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8131" y="8842030"/>
            <a:ext cx="3043344" cy="467071"/>
          </a:xfrm>
          <a:prstGeom prst="rect">
            <a:avLst/>
          </a:prstGeom>
        </p:spPr>
        <p:txBody>
          <a:bodyPr vert="horz" lIns="91440" tIns="45720" rIns="91440" bIns="45720" rtlCol="0" anchor="b"/>
          <a:lstStyle>
            <a:lvl1pPr algn="r">
              <a:defRPr sz="1200"/>
            </a:lvl1pPr>
          </a:lstStyle>
          <a:p>
            <a:fld id="{9BB3A798-1A72-684A-BBD9-C3A9372D39B5}" type="slidenum">
              <a:rPr lang="fr-FR" smtClean="0"/>
              <a:t>‹#›</a:t>
            </a:fld>
            <a:endParaRPr lang="fr-FR"/>
          </a:p>
        </p:txBody>
      </p:sp>
    </p:spTree>
    <p:extLst>
      <p:ext uri="{BB962C8B-B14F-4D97-AF65-F5344CB8AC3E}">
        <p14:creationId xmlns:p14="http://schemas.microsoft.com/office/powerpoint/2010/main" val="2029022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43344" cy="467072"/>
          </a:xfrm>
          <a:prstGeom prst="rect">
            <a:avLst/>
          </a:prstGeom>
        </p:spPr>
        <p:txBody>
          <a:bodyPr vert="horz" lIns="91440" tIns="45720" rIns="91440" bIns="45720" rtlCol="0"/>
          <a:lstStyle>
            <a:lvl1pPr algn="l">
              <a:defRPr sz="1200"/>
            </a:lvl1pPr>
          </a:lstStyle>
          <a:p>
            <a:endParaRPr lang="fr-FR"/>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2310" y="4480004"/>
            <a:ext cx="5618480" cy="3665459"/>
          </a:xfrm>
          <a:prstGeom prst="rect">
            <a:avLst/>
          </a:prstGeom>
        </p:spPr>
        <p:txBody>
          <a:bodyPr vert="horz" lIns="91440" tIns="45720" rIns="91440" bIns="45720" rtlCol="0"/>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8842030"/>
            <a:ext cx="3043344" cy="46707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1" y="8842030"/>
            <a:ext cx="3043344" cy="467071"/>
          </a:xfrm>
          <a:prstGeom prst="rect">
            <a:avLst/>
          </a:prstGeom>
        </p:spPr>
        <p:txBody>
          <a:bodyPr vert="horz" lIns="91440" tIns="45720" rIns="91440" bIns="45720" rtlCol="0" anchor="b"/>
          <a:lstStyle>
            <a:lvl1pPr algn="r">
              <a:defRPr sz="1200"/>
            </a:lvl1pPr>
          </a:lstStyle>
          <a:p>
            <a:fld id="{49BA6C80-7565-E24E-AE78-89500580C83E}" type="slidenum">
              <a:rPr lang="fr-FR" smtClean="0"/>
              <a:t>‹#›</a:t>
            </a:fld>
            <a:endParaRPr lang="fr-FR" dirty="0"/>
          </a:p>
        </p:txBody>
      </p:sp>
      <p:sp>
        <p:nvSpPr>
          <p:cNvPr id="8" name="Date Placeholder 7"/>
          <p:cNvSpPr>
            <a:spLocks noGrp="1"/>
          </p:cNvSpPr>
          <p:nvPr>
            <p:ph type="dt" idx="1"/>
          </p:nvPr>
        </p:nvSpPr>
        <p:spPr>
          <a:xfrm>
            <a:off x="3978131" y="0"/>
            <a:ext cx="3043344" cy="465455"/>
          </a:xfrm>
          <a:prstGeom prst="rect">
            <a:avLst/>
          </a:prstGeom>
        </p:spPr>
        <p:txBody>
          <a:bodyPr vert="horz" lIns="91440" tIns="45720" rIns="91440" bIns="45720" rtlCol="0"/>
          <a:lstStyle>
            <a:lvl1pPr algn="r">
              <a:defRPr sz="1200"/>
            </a:lvl1pPr>
          </a:lstStyle>
          <a:p>
            <a:fld id="{1DF1BB65-6336-4790-9020-5C6B5195ADF4}" type="datetimeFigureOut">
              <a:rPr lang="en-GB" smtClean="0"/>
              <a:t>13/05/2019</a:t>
            </a:fld>
            <a:endParaRPr lang="en-GB"/>
          </a:p>
        </p:txBody>
      </p:sp>
    </p:spTree>
    <p:extLst>
      <p:ext uri="{BB962C8B-B14F-4D97-AF65-F5344CB8AC3E}">
        <p14:creationId xmlns:p14="http://schemas.microsoft.com/office/powerpoint/2010/main" val="98976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rgbClr val="FF0000"/>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ib.org/"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eif4smes.com/" TargetMode="External"/><Relationship Id="rId4" Type="http://schemas.openxmlformats.org/officeDocument/2006/relationships/hyperlink" Target="http://www.eif.org/who_we_are/shareholder/register.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A6C80-7565-E24E-AE78-89500580C83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902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u="sng" dirty="0" smtClean="0"/>
              <a:t>CLIMATE ACTION = TOP PRIORITY</a:t>
            </a:r>
          </a:p>
          <a:p>
            <a:pPr marL="628650" lvl="1" indent="-171450">
              <a:spcAft>
                <a:spcPts val="600"/>
              </a:spcAft>
              <a:buFont typeface="Arial" panose="020B0604020202020204" pitchFamily="34" charset="0"/>
              <a:buChar char="•"/>
            </a:pPr>
            <a:r>
              <a:rPr lang="en-US" dirty="0" smtClean="0"/>
              <a:t>Climate action ranks among the top objectives of the EU.</a:t>
            </a:r>
          </a:p>
          <a:p>
            <a:pPr marL="628650" lvl="1" indent="-171450">
              <a:spcAft>
                <a:spcPts val="600"/>
              </a:spcAft>
              <a:buFont typeface="Arial" panose="020B0604020202020204" pitchFamily="34" charset="0"/>
              <a:buChar char="•"/>
            </a:pPr>
            <a:r>
              <a:rPr lang="en-US" dirty="0" smtClean="0"/>
              <a:t>Therefore, as the EU bank, the EIB has also made climate action one of its top priorities and developed a leading position among international finance institutions in this area.</a:t>
            </a:r>
          </a:p>
          <a:p>
            <a:pPr marL="628650" lvl="1" indent="-171450">
              <a:spcAft>
                <a:spcPts val="600"/>
              </a:spcAft>
              <a:buFont typeface="Arial" panose="020B0604020202020204" pitchFamily="34" charset="0"/>
              <a:buChar char="•"/>
            </a:pPr>
            <a:r>
              <a:rPr lang="en-US" dirty="0" smtClean="0"/>
              <a:t>The</a:t>
            </a:r>
            <a:r>
              <a:rPr lang="en-US" baseline="0" dirty="0" smtClean="0"/>
              <a:t> EIB will continue to play an increasingly important role to help the EU meet its climate change targets.</a:t>
            </a:r>
          </a:p>
          <a:p>
            <a:pPr marL="628650" lvl="1" indent="-171450">
              <a:spcAft>
                <a:spcPts val="600"/>
              </a:spcAft>
              <a:buFont typeface="Arial" panose="020B0604020202020204" pitchFamily="34" charset="0"/>
              <a:buChar char="•"/>
            </a:pPr>
            <a:endParaRPr lang="en-GB" baseline="0" dirty="0" smtClean="0"/>
          </a:p>
          <a:p>
            <a:pPr marL="171450" indent="-171450">
              <a:spcAft>
                <a:spcPts val="600"/>
              </a:spcAft>
              <a:buFont typeface="Arial" panose="020B0604020202020204" pitchFamily="34" charset="0"/>
              <a:buChar char="•"/>
            </a:pPr>
            <a:r>
              <a:rPr lang="en-US" u="sng" baseline="0" dirty="0" smtClean="0"/>
              <a:t>CLIMATE STRATEGY</a:t>
            </a:r>
          </a:p>
          <a:p>
            <a:pPr marL="628650" lvl="1" indent="-171450">
              <a:spcAft>
                <a:spcPts val="600"/>
              </a:spcAft>
              <a:buFont typeface="Arial" panose="020B0604020202020204" pitchFamily="34" charset="0"/>
              <a:buChar char="•"/>
            </a:pPr>
            <a:r>
              <a:rPr lang="en-US" baseline="0" dirty="0" smtClean="0"/>
              <a:t>The Climate Strategy, which was built and approved in 2015, is meant to guide our medium to long-term actions within and outside the EU to reinforce EIB finance for projects which bear a positive climate impact.</a:t>
            </a:r>
          </a:p>
          <a:p>
            <a:pPr marL="628650" lvl="1" indent="-171450">
              <a:spcAft>
                <a:spcPts val="600"/>
              </a:spcAft>
              <a:buFont typeface="Arial" panose="020B0604020202020204" pitchFamily="34" charset="0"/>
              <a:buChar char="•"/>
            </a:pPr>
            <a:r>
              <a:rPr lang="en-US" baseline="0" dirty="0" smtClean="0"/>
              <a:t>As you will recall, it identified three strategic areas where, moving forward, we should focus our climate action:</a:t>
            </a:r>
          </a:p>
          <a:p>
            <a:pPr marL="1143000" lvl="2" indent="-228600">
              <a:spcAft>
                <a:spcPts val="600"/>
              </a:spcAft>
              <a:buFont typeface="+mj-lt"/>
              <a:buAutoNum type="arabicPeriod"/>
            </a:pPr>
            <a:r>
              <a:rPr lang="en-US" baseline="0" dirty="0" smtClean="0"/>
              <a:t>Reinforcing the impact of climate financing;</a:t>
            </a:r>
          </a:p>
          <a:p>
            <a:pPr marL="1143000" lvl="2" indent="-228600">
              <a:spcAft>
                <a:spcPts val="600"/>
              </a:spcAft>
              <a:buFont typeface="+mj-lt"/>
              <a:buAutoNum type="arabicPeriod"/>
            </a:pPr>
            <a:r>
              <a:rPr lang="en-US" baseline="0" dirty="0" smtClean="0"/>
              <a:t>Building resilience to climate change;</a:t>
            </a:r>
          </a:p>
          <a:p>
            <a:pPr marL="1143000" lvl="2" indent="-228600">
              <a:spcAft>
                <a:spcPts val="600"/>
              </a:spcAft>
              <a:buFont typeface="+mj-lt"/>
              <a:buAutoNum type="arabicPeriod"/>
            </a:pPr>
            <a:r>
              <a:rPr lang="en-US" baseline="0" dirty="0" smtClean="0"/>
              <a:t>Further integrating – or mainstreaming - climate change considerations across all EIB standards, methods and processes.</a:t>
            </a:r>
          </a:p>
          <a:p>
            <a:pPr marL="228600" lvl="0" indent="-228600">
              <a:spcAft>
                <a:spcPts val="600"/>
              </a:spcAft>
              <a:buFont typeface="Arial" panose="020B0604020202020204" pitchFamily="34" charset="0"/>
              <a:buChar char="•"/>
            </a:pPr>
            <a:endParaRPr lang="en-US" baseline="0" dirty="0" smtClean="0"/>
          </a:p>
          <a:p>
            <a:pPr marL="228600" lvl="0" indent="-228600">
              <a:spcAft>
                <a:spcPts val="600"/>
              </a:spcAft>
              <a:buFont typeface="Arial" panose="020B0604020202020204" pitchFamily="34" charset="0"/>
              <a:buChar char="•"/>
            </a:pPr>
            <a:r>
              <a:rPr lang="en-US" u="sng" baseline="0" dirty="0" smtClean="0"/>
              <a:t>ACTION PLANS</a:t>
            </a:r>
          </a:p>
          <a:p>
            <a:pPr marL="685800" lvl="1" indent="-228600">
              <a:spcAft>
                <a:spcPts val="600"/>
              </a:spcAft>
              <a:buFont typeface="Arial" panose="020B0604020202020204" pitchFamily="34" charset="0"/>
              <a:buChar char="•"/>
            </a:pPr>
            <a:r>
              <a:rPr lang="en-US" baseline="0" dirty="0" smtClean="0"/>
              <a:t>Over the course of 2016 and early 2017, the Climate Strategy was delineated into ten detailed Action Plans. These plans were approved in July 2017 by the Climate Strategy Implementation Steering Committee, which regroups directors from across the Bank (PJ, OPS, FI, SG and CS). </a:t>
            </a:r>
          </a:p>
          <a:p>
            <a:pPr marL="685800" lvl="1" indent="-228600">
              <a:spcAft>
                <a:spcPts val="600"/>
              </a:spcAft>
              <a:buFont typeface="Arial" panose="020B0604020202020204" pitchFamily="34" charset="0"/>
              <a:buChar char="•"/>
            </a:pPr>
            <a:r>
              <a:rPr lang="en-US" baseline="0" dirty="0" smtClean="0"/>
              <a:t>Each Action Plan is related to one of the strategic areas.</a:t>
            </a:r>
          </a:p>
          <a:p>
            <a:pPr marL="1143000" lvl="2" indent="-228600">
              <a:spcAft>
                <a:spcPts val="600"/>
              </a:spcAft>
              <a:buFont typeface="Arial" panose="020B0604020202020204" pitchFamily="34" charset="0"/>
              <a:buChar char="•"/>
            </a:pPr>
            <a:r>
              <a:rPr lang="en-US" baseline="0" dirty="0" smtClean="0"/>
              <a:t>Action Plans 1 through 4 are focused on increasing the impact of our investments, testing new financial instruments and deepening the ones that we have already developed, e.g. Green Bonds.</a:t>
            </a:r>
          </a:p>
          <a:p>
            <a:pPr marL="1143000" lvl="2" indent="-228600">
              <a:spcAft>
                <a:spcPts val="600"/>
              </a:spcAft>
              <a:buFont typeface="Arial" panose="020B0604020202020204" pitchFamily="34" charset="0"/>
              <a:buChar char="•"/>
            </a:pPr>
            <a:r>
              <a:rPr lang="en-US" baseline="0" dirty="0" smtClean="0"/>
              <a:t>Action Plans 5 and 6 are focused on screening all new EIB operations for climate risk and increasing the number of adaptation-related projects.</a:t>
            </a:r>
          </a:p>
          <a:p>
            <a:pPr marL="1143000" lvl="2" indent="-228600">
              <a:spcAft>
                <a:spcPts val="600"/>
              </a:spcAft>
              <a:buFont typeface="Arial" panose="020B0604020202020204" pitchFamily="34" charset="0"/>
              <a:buChar char="•"/>
            </a:pPr>
            <a:r>
              <a:rPr lang="en-US" baseline="0" dirty="0" smtClean="0"/>
              <a:t>Action Plans 7 through 10 are focused on improving our mainstreaming tools (e.g., climate action targets, GHG accounting, internal carbon footprint management, pipeline planning), enhancing our sector policies to include climate considerations, valuing EIB’s exposure to climate risks and upgrading our environmental management system.</a:t>
            </a:r>
          </a:p>
          <a:p>
            <a:pPr marL="685800" lvl="1" indent="-228600">
              <a:spcAft>
                <a:spcPts val="600"/>
              </a:spcAft>
              <a:buFont typeface="Arial" panose="020B0604020202020204" pitchFamily="34" charset="0"/>
              <a:buChar char="•"/>
            </a:pPr>
            <a:r>
              <a:rPr lang="en-US" baseline="0" dirty="0" smtClean="0"/>
              <a:t>The Action Plans have recently started to be implemented, and will carry through the period until end 2019. Now that the work streams have been laid out, it is my hope that as many of you as possible will be actively engaged in the implementation of our Climate Strategy.</a:t>
            </a:r>
          </a:p>
          <a:p>
            <a:pPr marL="685800" lvl="1" indent="-228600">
              <a:spcAft>
                <a:spcPts val="600"/>
              </a:spcAft>
              <a:buFont typeface="Arial" panose="020B0604020202020204" pitchFamily="34" charset="0"/>
              <a:buChar char="•"/>
            </a:pPr>
            <a:endParaRPr lang="en-US" baseline="0" dirty="0" smtClean="0"/>
          </a:p>
          <a:p>
            <a:pPr marL="228600" lvl="0" indent="-22860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E9257-4132-4AC6-8347-7EA88DE9C5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87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EU is working on developing a strategic response to these targets and on reforming the financial sector to reorient capital towards more sustainable investments. The EIB is playing a crucial part in the process: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A6C80-7565-E24E-AE78-89500580C83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838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effectLs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A6C80-7565-E24E-AE78-89500580C83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47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A6C80-7565-E24E-AE78-89500580C83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37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A6C80-7565-E24E-AE78-89500580C83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2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4"/>
              </a:buClr>
              <a:buFont typeface="Wingdings" panose="05000000000000000000" pitchFamily="2" charset="2"/>
              <a:buChar char="§"/>
            </a:pPr>
            <a:r>
              <a:rPr lang="en-US" sz="900" b="1" kern="0" baseline="0" dirty="0" smtClean="0"/>
              <a:t>Policy test upfront and project-driven </a:t>
            </a:r>
            <a:r>
              <a:rPr lang="en-US" sz="900" b="0" kern="0" baseline="0" dirty="0" smtClean="0">
                <a:solidFill>
                  <a:schemeClr val="tx1"/>
                </a:solidFill>
              </a:rPr>
              <a:t>(i.e. primary focus on the underlying assets in terms of fit with EIB objectives and economic benefit)</a:t>
            </a:r>
          </a:p>
          <a:p>
            <a:pPr>
              <a:buClr>
                <a:schemeClr val="accent4"/>
              </a:buClr>
              <a:buFont typeface="Wingdings" panose="05000000000000000000" pitchFamily="2" charset="2"/>
              <a:buChar char="§"/>
            </a:pPr>
            <a:r>
              <a:rPr lang="en-US" sz="900" b="0" kern="0" baseline="0" dirty="0" smtClean="0">
                <a:solidFill>
                  <a:schemeClr val="tx1"/>
                </a:solidFill>
              </a:rPr>
              <a:t>Can invest time to work with a fund manager </a:t>
            </a:r>
            <a:r>
              <a:rPr lang="en-US" sz="900" b="1" kern="0" baseline="0" dirty="0" smtClean="0"/>
              <a:t>from concept stage</a:t>
            </a:r>
          </a:p>
          <a:p>
            <a:pPr>
              <a:buClr>
                <a:schemeClr val="accent4"/>
              </a:buClr>
              <a:buFont typeface="Wingdings" panose="05000000000000000000" pitchFamily="2" charset="2"/>
              <a:buChar char="§"/>
            </a:pPr>
            <a:r>
              <a:rPr lang="en-US" sz="900" b="0" kern="0" baseline="0" dirty="0" smtClean="0">
                <a:solidFill>
                  <a:schemeClr val="tx1"/>
                </a:solidFill>
              </a:rPr>
              <a:t>Can go into </a:t>
            </a:r>
            <a:r>
              <a:rPr lang="en-US" sz="900" b="1" kern="0" baseline="0" dirty="0" smtClean="0"/>
              <a:t>segments not quite mainstream </a:t>
            </a:r>
            <a:r>
              <a:rPr lang="en-US" sz="900" b="0" kern="0" baseline="0" dirty="0" smtClean="0">
                <a:solidFill>
                  <a:schemeClr val="tx1"/>
                </a:solidFill>
              </a:rPr>
              <a:t>yet</a:t>
            </a:r>
            <a:br>
              <a:rPr lang="en-US" sz="900" b="0" kern="0" baseline="0" dirty="0" smtClean="0">
                <a:solidFill>
                  <a:schemeClr val="tx1"/>
                </a:solidFill>
              </a:rPr>
            </a:br>
            <a:r>
              <a:rPr lang="en-US" sz="900" b="0" kern="0" baseline="0" dirty="0" smtClean="0">
                <a:solidFill>
                  <a:schemeClr val="tx1"/>
                </a:solidFill>
              </a:rPr>
              <a:t>(e.g. bio-diversity, land decontamination, land use/carbon)</a:t>
            </a:r>
          </a:p>
          <a:p>
            <a:pPr>
              <a:buClr>
                <a:schemeClr val="accent4"/>
              </a:buClr>
              <a:buFont typeface="Wingdings" panose="05000000000000000000" pitchFamily="2" charset="2"/>
              <a:buChar char="§"/>
            </a:pPr>
            <a:r>
              <a:rPr lang="en-US" sz="900" b="0" kern="0" baseline="0" dirty="0" smtClean="0">
                <a:solidFill>
                  <a:schemeClr val="tx1"/>
                </a:solidFill>
              </a:rPr>
              <a:t>Can </a:t>
            </a:r>
            <a:r>
              <a:rPr lang="en-US" sz="900" b="1" kern="0" baseline="0" dirty="0" smtClean="0"/>
              <a:t>support start-up teams </a:t>
            </a:r>
            <a:r>
              <a:rPr lang="en-US" sz="900" b="0" kern="0" baseline="0" dirty="0" smtClean="0">
                <a:solidFill>
                  <a:schemeClr val="tx1"/>
                </a:solidFill>
              </a:rPr>
              <a:t>and new concepts</a:t>
            </a:r>
          </a:p>
          <a:p>
            <a:pPr>
              <a:buClr>
                <a:schemeClr val="accent4"/>
              </a:buClr>
              <a:buFont typeface="Wingdings" panose="05000000000000000000" pitchFamily="2" charset="2"/>
              <a:buChar char="§"/>
            </a:pPr>
            <a:r>
              <a:rPr lang="en-US" sz="900" b="0" kern="0" baseline="0" dirty="0" smtClean="0">
                <a:solidFill>
                  <a:schemeClr val="tx1"/>
                </a:solidFill>
              </a:rPr>
              <a:t>Can play different </a:t>
            </a:r>
            <a:r>
              <a:rPr lang="en-US" sz="900" b="1" kern="0" baseline="0" dirty="0" smtClean="0"/>
              <a:t>management roles </a:t>
            </a:r>
            <a:r>
              <a:rPr lang="en-US" sz="900" b="0" kern="0" baseline="0" dirty="0" smtClean="0">
                <a:solidFill>
                  <a:schemeClr val="tx1"/>
                </a:solidFill>
              </a:rPr>
              <a:t>alongside investment</a:t>
            </a:r>
            <a:endParaRPr lang="en-GB" sz="9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C71F-D261-44F0-AF44-14D6444BF6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9842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03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dirty="0" smtClean="0">
                <a:solidFill>
                  <a:schemeClr val="tx1"/>
                </a:solidFill>
                <a:latin typeface="Arial" panose="020B0604020202020204" pitchFamily="34" charset="0"/>
                <a:cs typeface="Arial" panose="020B0604020202020204" pitchFamily="34" charset="0"/>
              </a:rPr>
              <a:t>Headquarters in Lux, rep offices all around.</a:t>
            </a:r>
            <a:r>
              <a:rPr lang="en-US" sz="800" b="0" baseline="0" dirty="0" smtClean="0">
                <a:solidFill>
                  <a:schemeClr val="tx1"/>
                </a:solidFill>
                <a:latin typeface="Arial" panose="020B0604020202020204" pitchFamily="34" charset="0"/>
                <a:cs typeface="Arial" panose="020B0604020202020204" pitchFamily="34" charset="0"/>
              </a:rPr>
              <a:t> </a:t>
            </a:r>
            <a:r>
              <a:rPr lang="en-GB" sz="800" dirty="0" smtClean="0">
                <a:solidFill>
                  <a:schemeClr val="tx1"/>
                </a:solidFill>
                <a:latin typeface="Arial" panose="020B0604020202020204" pitchFamily="34" charset="0"/>
                <a:cs typeface="Arial" panose="020B0604020202020204" pitchFamily="34" charset="0"/>
              </a:rPr>
              <a:t>300 engineers and economists screens every project, before, during and after we lend</a:t>
            </a:r>
            <a:endParaRPr lang="en-US" sz="800" b="1" dirty="0" smtClean="0">
              <a:solidFill>
                <a:schemeClr val="tx1"/>
              </a:solidFill>
              <a:latin typeface="Arial" panose="020B0604020202020204" pitchFamily="34" charset="0"/>
              <a:cs typeface="Arial" panose="020B0604020202020204" pitchFamily="34" charset="0"/>
            </a:endParaRPr>
          </a:p>
          <a:p>
            <a:endParaRPr lang="en-US" sz="800" b="1" dirty="0" smtClean="0">
              <a:solidFill>
                <a:schemeClr val="tx1"/>
              </a:solidFill>
              <a:latin typeface="Arial" panose="020B0604020202020204" pitchFamily="34" charset="0"/>
              <a:cs typeface="Arial" panose="020B0604020202020204" pitchFamily="34" charset="0"/>
            </a:endParaRPr>
          </a:p>
          <a:p>
            <a:r>
              <a:rPr lang="en-US" sz="800" b="1" dirty="0" smtClean="0">
                <a:solidFill>
                  <a:schemeClr val="tx1"/>
                </a:solidFill>
                <a:latin typeface="Arial" panose="020B0604020202020204" pitchFamily="34" charset="0"/>
                <a:cs typeface="Arial" panose="020B0604020202020204" pitchFamily="34" charset="0"/>
              </a:rPr>
              <a:t>SMEs: </a:t>
            </a:r>
          </a:p>
          <a:p>
            <a:r>
              <a:rPr lang="en-GB" sz="800" b="0" u="sng" dirty="0" smtClean="0">
                <a:solidFill>
                  <a:schemeClr val="tx1"/>
                </a:solidFill>
                <a:effectLst/>
                <a:latin typeface="Arial" panose="020B0604020202020204" pitchFamily="34" charset="0"/>
                <a:cs typeface="Arial" panose="020B0604020202020204" pitchFamily="34" charset="0"/>
              </a:rPr>
              <a:t>SMEs and mid-caps</a:t>
            </a:r>
          </a:p>
          <a:p>
            <a:r>
              <a:rPr lang="en-GB" sz="800" dirty="0" smtClean="0">
                <a:solidFill>
                  <a:schemeClr val="tx1"/>
                </a:solidFill>
                <a:effectLst/>
                <a:latin typeface="Arial" panose="020B0604020202020204" pitchFamily="34" charset="0"/>
                <a:cs typeface="Arial" panose="020B0604020202020204" pitchFamily="34" charset="0"/>
              </a:rPr>
              <a:t>Small and medium-sized enterprises (SMEs) are important drivers of growth, innovation and employment in Europe. SMEs represent </a:t>
            </a:r>
            <a:r>
              <a:rPr lang="en-GB" sz="800" b="1" dirty="0" smtClean="0">
                <a:solidFill>
                  <a:schemeClr val="tx1"/>
                </a:solidFill>
                <a:effectLst/>
                <a:latin typeface="Arial" panose="020B0604020202020204" pitchFamily="34" charset="0"/>
                <a:cs typeface="Arial" panose="020B0604020202020204" pitchFamily="34" charset="0"/>
              </a:rPr>
              <a:t>99% of businesses in the EU and employ two thirds of the active working population</a:t>
            </a:r>
            <a:r>
              <a:rPr lang="en-GB" sz="800" dirty="0" smtClean="0">
                <a:solidFill>
                  <a:schemeClr val="tx1"/>
                </a:solidFill>
                <a:effectLst/>
                <a:latin typeface="Arial" panose="020B0604020202020204" pitchFamily="34" charset="0"/>
                <a:cs typeface="Arial" panose="020B0604020202020204" pitchFamily="34" charset="0"/>
              </a:rPr>
              <a:t>. Supporting access to finance for SMEs and mid-caps is a top priority for the EIB Group. EIB’s activity towards SMEs and mid-caps is typically more focused on delivering financial support (mainly funded) to established enterprises, mostly in the growth or maturity stages. The EIF typically concentrates on supporting enterprises in earlier stages of growth and the provision of guarantee schemes.</a:t>
            </a:r>
          </a:p>
          <a:p>
            <a:r>
              <a:rPr lang="en-GB" sz="800" b="0" u="sng" dirty="0" smtClean="0">
                <a:solidFill>
                  <a:schemeClr val="tx1"/>
                </a:solidFill>
                <a:effectLst/>
                <a:latin typeface="Arial" panose="020B0604020202020204" pitchFamily="34" charset="0"/>
                <a:cs typeface="Arial" panose="020B0604020202020204" pitchFamily="34" charset="0"/>
              </a:rPr>
              <a:t>Our impact in 2017: </a:t>
            </a:r>
            <a:r>
              <a:rPr lang="en-GB" sz="800" dirty="0" smtClean="0">
                <a:solidFill>
                  <a:schemeClr val="tx1"/>
                </a:solidFill>
                <a:effectLst/>
                <a:latin typeface="Arial" panose="020B0604020202020204" pitchFamily="34" charset="0"/>
                <a:cs typeface="Arial" panose="020B0604020202020204" pitchFamily="34" charset="0"/>
              </a:rPr>
              <a:t>In 2017 alone, the EIB Group financed SMEs and mid-caps across the globe to the tune of a record </a:t>
            </a:r>
            <a:r>
              <a:rPr lang="en-GB" sz="800" b="1" dirty="0" smtClean="0">
                <a:solidFill>
                  <a:schemeClr val="tx1"/>
                </a:solidFill>
                <a:effectLst/>
                <a:latin typeface="Arial" panose="020B0604020202020204" pitchFamily="34" charset="0"/>
                <a:cs typeface="Arial" panose="020B0604020202020204" pitchFamily="34" charset="0"/>
              </a:rPr>
              <a:t>EUR</a:t>
            </a:r>
            <a:r>
              <a:rPr lang="en-GB" sz="800" dirty="0" smtClean="0">
                <a:solidFill>
                  <a:schemeClr val="tx1"/>
                </a:solidFill>
                <a:effectLst/>
                <a:latin typeface="Arial" panose="020B0604020202020204" pitchFamily="34" charset="0"/>
                <a:cs typeface="Arial" panose="020B0604020202020204" pitchFamily="34" charset="0"/>
              </a:rPr>
              <a:t> </a:t>
            </a:r>
            <a:r>
              <a:rPr lang="en-GB" sz="800" b="1" dirty="0" smtClean="0">
                <a:solidFill>
                  <a:schemeClr val="tx1"/>
                </a:solidFill>
                <a:effectLst/>
                <a:latin typeface="Arial" panose="020B0604020202020204" pitchFamily="34" charset="0"/>
                <a:cs typeface="Arial" panose="020B0604020202020204" pitchFamily="34" charset="0"/>
              </a:rPr>
              <a:t>29.6 billion (EIB Group).</a:t>
            </a:r>
            <a:r>
              <a:rPr lang="en-GB" sz="800" dirty="0" smtClean="0">
                <a:solidFill>
                  <a:schemeClr val="tx1"/>
                </a:solidFill>
                <a:effectLst/>
                <a:latin typeface="Arial" panose="020B0604020202020204" pitchFamily="34" charset="0"/>
                <a:cs typeface="Arial" panose="020B0604020202020204" pitchFamily="34" charset="0"/>
              </a:rPr>
              <a:t> We </a:t>
            </a:r>
            <a:r>
              <a:rPr lang="en-GB" sz="800" b="1" dirty="0" smtClean="0">
                <a:solidFill>
                  <a:schemeClr val="tx1"/>
                </a:solidFill>
                <a:effectLst/>
                <a:latin typeface="Arial" panose="020B0604020202020204" pitchFamily="34" charset="0"/>
                <a:cs typeface="Arial" panose="020B0604020202020204" pitchFamily="34" charset="0"/>
              </a:rPr>
              <a:t>supported 285 800 smaller companies, which employ 3.9 million people</a:t>
            </a:r>
            <a:r>
              <a:rPr lang="en-GB" sz="800" dirty="0" smtClean="0">
                <a:solidFill>
                  <a:schemeClr val="tx1"/>
                </a:solidFill>
                <a:effectLst/>
                <a:latin typeface="Arial" panose="020B0604020202020204" pitchFamily="34" charset="0"/>
                <a:cs typeface="Arial" panose="020B0604020202020204" pitchFamily="34" charset="0"/>
              </a:rPr>
              <a:t>.</a:t>
            </a:r>
          </a:p>
          <a:p>
            <a:r>
              <a:rPr lang="en-GB" sz="800" dirty="0" smtClean="0">
                <a:solidFill>
                  <a:schemeClr val="tx1"/>
                </a:solidFill>
                <a:effectLst/>
                <a:latin typeface="Arial" panose="020B0604020202020204" pitchFamily="34" charset="0"/>
                <a:cs typeface="Arial" panose="020B0604020202020204" pitchFamily="34" charset="0"/>
              </a:rPr>
              <a:t>Through our intermediaries, the EIB provides financing to:</a:t>
            </a:r>
          </a:p>
          <a:p>
            <a:pPr marL="171450" indent="-171450">
              <a:buFont typeface="Arial" panose="020B0604020202020204" pitchFamily="34" charset="0"/>
              <a:buChar char="•"/>
            </a:pPr>
            <a:r>
              <a:rPr lang="en-GB" sz="800" dirty="0" smtClean="0">
                <a:solidFill>
                  <a:schemeClr val="tx1"/>
                </a:solidFill>
                <a:effectLst/>
                <a:latin typeface="Arial" panose="020B0604020202020204" pitchFamily="34" charset="0"/>
                <a:cs typeface="Arial" panose="020B0604020202020204" pitchFamily="34" charset="0"/>
              </a:rPr>
              <a:t>micro-enterprises (0-9 employees)</a:t>
            </a:r>
          </a:p>
          <a:p>
            <a:pPr marL="171450" indent="-171450">
              <a:buFont typeface="Arial" panose="020B0604020202020204" pitchFamily="34" charset="0"/>
              <a:buChar char="•"/>
            </a:pPr>
            <a:r>
              <a:rPr lang="en-GB" sz="800" dirty="0" smtClean="0">
                <a:solidFill>
                  <a:schemeClr val="tx1"/>
                </a:solidFill>
                <a:effectLst/>
                <a:latin typeface="Arial" panose="020B0604020202020204" pitchFamily="34" charset="0"/>
                <a:cs typeface="Arial" panose="020B0604020202020204" pitchFamily="34" charset="0"/>
              </a:rPr>
              <a:t>small enterprises (10-49 employees)</a:t>
            </a:r>
          </a:p>
          <a:p>
            <a:pPr marL="171450" indent="-171450">
              <a:buFont typeface="Arial" panose="020B0604020202020204" pitchFamily="34" charset="0"/>
              <a:buChar char="•"/>
            </a:pPr>
            <a:r>
              <a:rPr lang="en-GB" sz="800" dirty="0" smtClean="0">
                <a:solidFill>
                  <a:schemeClr val="tx1"/>
                </a:solidFill>
                <a:effectLst/>
                <a:latin typeface="Arial" panose="020B0604020202020204" pitchFamily="34" charset="0"/>
                <a:cs typeface="Arial" panose="020B0604020202020204" pitchFamily="34" charset="0"/>
              </a:rPr>
              <a:t>medium-sized enterprises (50-249 employees*)</a:t>
            </a:r>
          </a:p>
          <a:p>
            <a:pPr marL="171450" indent="-171450">
              <a:buFont typeface="Arial" panose="020B0604020202020204" pitchFamily="34" charset="0"/>
              <a:buChar char="•"/>
            </a:pPr>
            <a:r>
              <a:rPr lang="en-GB" sz="800" dirty="0" smtClean="0">
                <a:solidFill>
                  <a:schemeClr val="tx1"/>
                </a:solidFill>
                <a:effectLst/>
                <a:latin typeface="Arial" panose="020B0604020202020204" pitchFamily="34" charset="0"/>
                <a:cs typeface="Arial" panose="020B0604020202020204" pitchFamily="34" charset="0"/>
              </a:rPr>
              <a:t>mid-caps (250-3 000 employees*)</a:t>
            </a:r>
          </a:p>
          <a:p>
            <a:endParaRPr lang="en-US" sz="800" dirty="0" smtClean="0">
              <a:solidFill>
                <a:schemeClr val="tx1"/>
              </a:solidFill>
              <a:latin typeface="Arial" panose="020B0604020202020204" pitchFamily="34" charset="0"/>
              <a:cs typeface="Arial" panose="020B0604020202020204" pitchFamily="34" charset="0"/>
            </a:endParaRPr>
          </a:p>
          <a:p>
            <a:r>
              <a:rPr lang="en-US" sz="800" b="1" dirty="0" smtClean="0">
                <a:solidFill>
                  <a:schemeClr val="tx1"/>
                </a:solidFill>
                <a:latin typeface="Arial" panose="020B0604020202020204" pitchFamily="34" charset="0"/>
                <a:cs typeface="Arial" panose="020B0604020202020204" pitchFamily="34" charset="0"/>
              </a:rPr>
              <a:t>Innovation and skills:</a:t>
            </a:r>
          </a:p>
          <a:p>
            <a:r>
              <a:rPr lang="en-US" sz="800" dirty="0" smtClean="0">
                <a:solidFill>
                  <a:schemeClr val="tx1"/>
                </a:solidFill>
                <a:latin typeface="Arial" panose="020B0604020202020204" pitchFamily="34" charset="0"/>
                <a:cs typeface="Arial" panose="020B0604020202020204" pitchFamily="34" charset="0"/>
              </a:rPr>
              <a:t>Innovation and skills are key ingredients for ensuring sustainable growth and creating high-value jobs. They play an important part in driving long-term competitiveness. For the EIB, this is a top priority. We are a major partner for projects that develop innovation and skills for a growing economy.</a:t>
            </a:r>
          </a:p>
          <a:p>
            <a:r>
              <a:rPr lang="en-US" sz="800" dirty="0" smtClean="0">
                <a:solidFill>
                  <a:schemeClr val="tx1"/>
                </a:solidFill>
                <a:latin typeface="Arial" panose="020B0604020202020204" pitchFamily="34" charset="0"/>
                <a:cs typeface="Arial" panose="020B0604020202020204" pitchFamily="34" charset="0"/>
              </a:rPr>
              <a:t>In 2017, we supported </a:t>
            </a:r>
            <a:r>
              <a:rPr lang="en-US" sz="800" b="1" dirty="0" smtClean="0">
                <a:solidFill>
                  <a:schemeClr val="tx1"/>
                </a:solidFill>
                <a:latin typeface="Arial" panose="020B0604020202020204" pitchFamily="34" charset="0"/>
                <a:cs typeface="Arial" panose="020B0604020202020204" pitchFamily="34" charset="0"/>
              </a:rPr>
              <a:t>innovation and skills with EUR 13.8bn of EIB loans</a:t>
            </a:r>
            <a:r>
              <a:rPr lang="en-US" sz="800" dirty="0" smtClean="0">
                <a:solidFill>
                  <a:schemeClr val="tx1"/>
                </a:solidFill>
                <a:latin typeface="Arial" panose="020B0604020202020204" pitchFamily="34" charset="0"/>
                <a:cs typeface="Arial" panose="020B0604020202020204" pitchFamily="34" charset="0"/>
              </a:rPr>
              <a:t>. Among other things, that </a:t>
            </a:r>
            <a:r>
              <a:rPr lang="en-US" sz="800" b="1" dirty="0" smtClean="0">
                <a:solidFill>
                  <a:schemeClr val="tx1"/>
                </a:solidFill>
                <a:latin typeface="Arial" panose="020B0604020202020204" pitchFamily="34" charset="0"/>
                <a:cs typeface="Arial" panose="020B0604020202020204" pitchFamily="34" charset="0"/>
              </a:rPr>
              <a:t>enabled 7.4 million very high speed digital connections</a:t>
            </a:r>
            <a:r>
              <a:rPr lang="en-US" sz="800" dirty="0" smtClean="0">
                <a:solidFill>
                  <a:schemeClr val="tx1"/>
                </a:solidFill>
                <a:latin typeface="Arial" panose="020B0604020202020204" pitchFamily="34" charset="0"/>
                <a:cs typeface="Arial" panose="020B0604020202020204" pitchFamily="34" charset="0"/>
              </a:rPr>
              <a:t>. In addition, we helped to install 36.8 million smart meters.</a:t>
            </a:r>
          </a:p>
          <a:p>
            <a:endParaRPr lang="en-US" sz="800" dirty="0" smtClean="0">
              <a:solidFill>
                <a:schemeClr val="tx1"/>
              </a:solidFill>
              <a:latin typeface="Arial" panose="020B0604020202020204" pitchFamily="34" charset="0"/>
              <a:cs typeface="Arial" panose="020B0604020202020204" pitchFamily="34" charset="0"/>
            </a:endParaRPr>
          </a:p>
          <a:p>
            <a:r>
              <a:rPr lang="en-US" sz="800" b="1" dirty="0" smtClean="0">
                <a:solidFill>
                  <a:schemeClr val="tx1"/>
                </a:solidFill>
                <a:latin typeface="Arial" panose="020B0604020202020204" pitchFamily="34" charset="0"/>
                <a:cs typeface="Arial" panose="020B0604020202020204" pitchFamily="34" charset="0"/>
              </a:rPr>
              <a:t>Infrastructure:</a:t>
            </a:r>
          </a:p>
          <a:p>
            <a:r>
              <a:rPr lang="en-US" sz="800" dirty="0" smtClean="0">
                <a:solidFill>
                  <a:schemeClr val="tx1"/>
                </a:solidFill>
                <a:latin typeface="Arial" panose="020B0604020202020204" pitchFamily="34" charset="0"/>
                <a:cs typeface="Arial" panose="020B0604020202020204" pitchFamily="34" charset="0"/>
              </a:rPr>
              <a:t>Infrastructure is an essential pillar that interconnects internal markets and economies. These projects play an important role in economic growth, sustainability and job creation, as well as ensuring competitiveness.</a:t>
            </a:r>
          </a:p>
          <a:p>
            <a:r>
              <a:rPr lang="en-US" sz="800" dirty="0" smtClean="0">
                <a:solidFill>
                  <a:schemeClr val="tx1"/>
                </a:solidFill>
                <a:latin typeface="Arial" panose="020B0604020202020204" pitchFamily="34" charset="0"/>
                <a:cs typeface="Arial" panose="020B0604020202020204" pitchFamily="34" charset="0"/>
              </a:rPr>
              <a:t>New investment in infrastructure requires substantial financing at reasonable costs. As the EU bank, we have made it a top priority to ensure that we continue supporting these initiatives, investing in energy efficiency, transport, water and sustainable urban infrastructure. Our projects are ambitious and vital to maintain economic growth in Europe and beyond.</a:t>
            </a:r>
          </a:p>
          <a:p>
            <a:r>
              <a:rPr lang="en-US" sz="800" dirty="0" smtClean="0">
                <a:solidFill>
                  <a:schemeClr val="tx1"/>
                </a:solidFill>
                <a:latin typeface="Arial" panose="020B0604020202020204" pitchFamily="34" charset="0"/>
                <a:cs typeface="Arial" panose="020B0604020202020204" pitchFamily="34" charset="0"/>
              </a:rPr>
              <a:t>In 2017, the EIB provided </a:t>
            </a:r>
            <a:r>
              <a:rPr lang="en-US" sz="800" b="1" dirty="0" smtClean="0">
                <a:solidFill>
                  <a:schemeClr val="tx1"/>
                </a:solidFill>
                <a:latin typeface="Arial" panose="020B0604020202020204" pitchFamily="34" charset="0"/>
                <a:cs typeface="Arial" panose="020B0604020202020204" pitchFamily="34" charset="0"/>
              </a:rPr>
              <a:t>EUR 18 billion to support infrastructure projects</a:t>
            </a:r>
            <a:r>
              <a:rPr lang="en-US" sz="800" dirty="0" smtClean="0">
                <a:solidFill>
                  <a:schemeClr val="tx1"/>
                </a:solidFill>
                <a:latin typeface="Arial" panose="020B0604020202020204" pitchFamily="34" charset="0"/>
                <a:cs typeface="Arial" panose="020B0604020202020204" pitchFamily="34" charset="0"/>
              </a:rPr>
              <a:t>. We powered 10.4 million households and helped to construct or upgrade 76 500 km of power lines.</a:t>
            </a:r>
          </a:p>
          <a:p>
            <a:endParaRPr lang="en-US" sz="800" dirty="0" smtClean="0">
              <a:solidFill>
                <a:schemeClr val="tx1"/>
              </a:solidFill>
              <a:latin typeface="Arial" panose="020B0604020202020204" pitchFamily="34" charset="0"/>
              <a:cs typeface="Arial" panose="020B0604020202020204" pitchFamily="34" charset="0"/>
            </a:endParaRPr>
          </a:p>
          <a:p>
            <a:r>
              <a:rPr lang="en-GB" sz="800" b="1" dirty="0" smtClean="0">
                <a:solidFill>
                  <a:schemeClr val="tx1"/>
                </a:solidFill>
                <a:latin typeface="Arial" panose="020B0604020202020204" pitchFamily="34" charset="0"/>
                <a:cs typeface="Arial" panose="020B0604020202020204" pitchFamily="34" charset="0"/>
              </a:rPr>
              <a:t>Environment:</a:t>
            </a:r>
          </a:p>
          <a:p>
            <a:r>
              <a:rPr lang="en-GB" sz="800" dirty="0" smtClean="0">
                <a:solidFill>
                  <a:schemeClr val="tx1"/>
                </a:solidFill>
                <a:latin typeface="Arial" panose="020B0604020202020204" pitchFamily="34" charset="0"/>
                <a:cs typeface="Arial" panose="020B0604020202020204" pitchFamily="34" charset="0"/>
              </a:rPr>
              <a:t>We back projects that protect the environment our children will live in while we innovate to make their future more prosperous. In line with our responsible approach to investment, environmental concerns are reflected in all our projects.</a:t>
            </a:r>
          </a:p>
          <a:p>
            <a:r>
              <a:rPr lang="en-GB" sz="800" dirty="0" smtClean="0">
                <a:solidFill>
                  <a:schemeClr val="tx1"/>
                </a:solidFill>
                <a:latin typeface="Arial" panose="020B0604020202020204" pitchFamily="34" charset="0"/>
                <a:cs typeface="Arial" panose="020B0604020202020204" pitchFamily="34" charset="0"/>
              </a:rPr>
              <a:t>In 2017, the EU bank financed EUR </a:t>
            </a:r>
            <a:r>
              <a:rPr lang="en-GB" sz="800" b="1" dirty="0" smtClean="0">
                <a:solidFill>
                  <a:schemeClr val="tx1"/>
                </a:solidFill>
                <a:latin typeface="Arial" panose="020B0604020202020204" pitchFamily="34" charset="0"/>
                <a:cs typeface="Arial" panose="020B0604020202020204" pitchFamily="34" charset="0"/>
              </a:rPr>
              <a:t>16.7 billion in projects for our natural and human environment</a:t>
            </a:r>
            <a:r>
              <a:rPr lang="en-GB" sz="800" dirty="0" smtClean="0">
                <a:solidFill>
                  <a:schemeClr val="tx1"/>
                </a:solidFill>
                <a:latin typeface="Arial" panose="020B0604020202020204" pitchFamily="34" charset="0"/>
                <a:cs typeface="Arial" panose="020B0604020202020204" pitchFamily="34" charset="0"/>
              </a:rPr>
              <a:t>, which includes </a:t>
            </a:r>
            <a:r>
              <a:rPr lang="en-GB" sz="800" b="1" dirty="0" smtClean="0">
                <a:solidFill>
                  <a:schemeClr val="tx1"/>
                </a:solidFill>
                <a:latin typeface="Arial" panose="020B0604020202020204" pitchFamily="34" charset="0"/>
                <a:cs typeface="Arial" panose="020B0604020202020204" pitchFamily="34" charset="0"/>
              </a:rPr>
              <a:t>biodiversity, clear air, clean water, sustainable transport, renewable energy and energy efficiency</a:t>
            </a:r>
            <a:r>
              <a:rPr lang="en-GB" sz="800" dirty="0" smtClean="0">
                <a:solidFill>
                  <a:schemeClr val="tx1"/>
                </a:solidFill>
                <a:latin typeface="Arial" panose="020B0604020202020204" pitchFamily="34" charset="0"/>
                <a:cs typeface="Arial" panose="020B0604020202020204" pitchFamily="34" charset="0"/>
              </a:rPr>
              <a:t>.</a:t>
            </a:r>
          </a:p>
          <a:p>
            <a:endParaRPr lang="en-US" sz="800" dirty="0" smtClean="0">
              <a:solidFill>
                <a:schemeClr val="tx1"/>
              </a:solidFill>
              <a:latin typeface="Arial" panose="020B0604020202020204" pitchFamily="34" charset="0"/>
              <a:cs typeface="Arial" panose="020B0604020202020204" pitchFamily="34" charset="0"/>
            </a:endParaRPr>
          </a:p>
          <a:p>
            <a:r>
              <a:rPr lang="en-US" sz="800" b="1" dirty="0" smtClean="0">
                <a:solidFill>
                  <a:schemeClr val="tx1"/>
                </a:solidFill>
                <a:latin typeface="Arial" panose="020B0604020202020204" pitchFamily="34" charset="0"/>
                <a:cs typeface="Arial" panose="020B0604020202020204" pitchFamily="34" charset="0"/>
              </a:rPr>
              <a:t>Climate Action:</a:t>
            </a:r>
          </a:p>
          <a:p>
            <a:r>
              <a:rPr lang="en-GB" sz="800" dirty="0" smtClean="0">
                <a:solidFill>
                  <a:schemeClr val="tx1"/>
                </a:solidFill>
                <a:latin typeface="Arial" panose="020B0604020202020204" pitchFamily="34" charset="0"/>
                <a:cs typeface="Arial" panose="020B0604020202020204" pitchFamily="34" charset="0"/>
              </a:rPr>
              <a:t>Climate change is one of the greatest global challenges of our time. Immediate and coordinated action is crucial to overcome its effects. As the EU bank, we have made climate action one of our top priorities and today we are the </a:t>
            </a:r>
            <a:r>
              <a:rPr lang="en-GB" sz="800" b="1" dirty="0" smtClean="0">
                <a:solidFill>
                  <a:schemeClr val="tx1"/>
                </a:solidFill>
                <a:latin typeface="Arial" panose="020B0604020202020204" pitchFamily="34" charset="0"/>
                <a:cs typeface="Arial" panose="020B0604020202020204" pitchFamily="34" charset="0"/>
              </a:rPr>
              <a:t>largest multilateral provider of climate finance worldwide</a:t>
            </a:r>
            <a:r>
              <a:rPr lang="en-GB" sz="800" dirty="0" smtClean="0">
                <a:solidFill>
                  <a:schemeClr val="tx1"/>
                </a:solidFill>
                <a:latin typeface="Arial" panose="020B0604020202020204" pitchFamily="34" charset="0"/>
                <a:cs typeface="Arial" panose="020B0604020202020204" pitchFamily="34" charset="0"/>
              </a:rPr>
              <a:t>.</a:t>
            </a:r>
          </a:p>
          <a:p>
            <a:r>
              <a:rPr lang="en-GB" sz="800" dirty="0" smtClean="0">
                <a:solidFill>
                  <a:schemeClr val="tx1"/>
                </a:solidFill>
                <a:latin typeface="Arial" panose="020B0604020202020204" pitchFamily="34" charset="0"/>
                <a:cs typeface="Arial" panose="020B0604020202020204" pitchFamily="34" charset="0"/>
              </a:rPr>
              <a:t>We commit to </a:t>
            </a:r>
            <a:r>
              <a:rPr lang="en-GB" sz="800" b="1" dirty="0" smtClean="0">
                <a:solidFill>
                  <a:schemeClr val="tx1"/>
                </a:solidFill>
                <a:latin typeface="Arial" panose="020B0604020202020204" pitchFamily="34" charset="0"/>
                <a:cs typeface="Arial" panose="020B0604020202020204" pitchFamily="34" charset="0"/>
              </a:rPr>
              <a:t>climate change adaptation and mitigation</a:t>
            </a:r>
            <a:r>
              <a:rPr lang="en-GB" sz="800" dirty="0" smtClean="0">
                <a:solidFill>
                  <a:schemeClr val="tx1"/>
                </a:solidFill>
                <a:latin typeface="Arial" panose="020B0604020202020204" pitchFamily="34" charset="0"/>
                <a:cs typeface="Arial" panose="020B0604020202020204" pitchFamily="34" charset="0"/>
              </a:rPr>
              <a:t> more than 25% of our total financing. For investments in developing countries, this figure will rise to 35% by 2020.</a:t>
            </a:r>
          </a:p>
          <a:p>
            <a:r>
              <a:rPr lang="en-GB" sz="800" dirty="0" smtClean="0">
                <a:solidFill>
                  <a:schemeClr val="tx1"/>
                </a:solidFill>
                <a:latin typeface="Arial" panose="020B0604020202020204" pitchFamily="34" charset="0"/>
                <a:cs typeface="Arial" panose="020B0604020202020204" pitchFamily="34" charset="0"/>
              </a:rPr>
              <a:t>We are providing USD 100bn of climate-related projects in the five years from 2016 to 2020, as we help turn the COP21 ambitious Paris agreement into reality.</a:t>
            </a:r>
          </a:p>
          <a:p>
            <a:endParaRPr lang="en-US" sz="800" b="1" dirty="0" smtClean="0">
              <a:solidFill>
                <a:schemeClr val="tx1"/>
              </a:solidFill>
              <a:latin typeface="Arial" panose="020B0604020202020204" pitchFamily="34" charset="0"/>
              <a:cs typeface="Arial" panose="020B0604020202020204" pitchFamily="34" charset="0"/>
            </a:endParaRPr>
          </a:p>
          <a:p>
            <a:r>
              <a:rPr lang="en-US" sz="800" dirty="0" smtClean="0">
                <a:solidFill>
                  <a:schemeClr val="tx1"/>
                </a:solidFill>
                <a:latin typeface="Arial" panose="020B0604020202020204" pitchFamily="34" charset="0"/>
                <a:cs typeface="Arial" panose="020B0604020202020204" pitchFamily="34" charset="0"/>
              </a:rPr>
              <a:t>EIF:</a:t>
            </a:r>
          </a:p>
          <a:p>
            <a:r>
              <a:rPr lang="en-US" sz="800" dirty="0" smtClean="0">
                <a:solidFill>
                  <a:schemeClr val="tx1"/>
                </a:solidFill>
                <a:effectLst/>
                <a:latin typeface="Arial" panose="020B0604020202020204" pitchFamily="34" charset="0"/>
                <a:cs typeface="Arial" panose="020B0604020202020204" pitchFamily="34" charset="0"/>
              </a:rPr>
              <a:t>We support Europe’s SMEs by improving their access to finance through a wide range of selected financial intermediaries. To this end, we design, promote and implement equity and debt financial instruments which specifically target SMEs. In this role, we foster EU objectives in support of entrepreneurship, growth, innovation, research and development, and employment.</a:t>
            </a:r>
          </a:p>
          <a:p>
            <a:r>
              <a:rPr lang="en-GB" sz="800" dirty="0" smtClean="0">
                <a:solidFill>
                  <a:schemeClr val="tx1"/>
                </a:solidFill>
                <a:latin typeface="Arial" panose="020B0604020202020204" pitchFamily="34" charset="0"/>
                <a:cs typeface="Arial" panose="020B0604020202020204" pitchFamily="34" charset="0"/>
              </a:rPr>
              <a:t>We are </a:t>
            </a:r>
            <a:r>
              <a:rPr lang="en-GB" sz="800" b="1" dirty="0" smtClean="0">
                <a:solidFill>
                  <a:schemeClr val="tx1"/>
                </a:solidFill>
                <a:latin typeface="Arial" panose="020B0604020202020204" pitchFamily="34" charset="0"/>
                <a:cs typeface="Arial" panose="020B0604020202020204" pitchFamily="34" charset="0"/>
              </a:rPr>
              <a:t>a specialist provider of risk finance to benefit small and medium-sized enterprises (SME) across Europe</a:t>
            </a:r>
            <a:r>
              <a:rPr lang="en-GB" sz="800" dirty="0" smtClean="0">
                <a:solidFill>
                  <a:schemeClr val="tx1"/>
                </a:solidFill>
                <a:latin typeface="Arial" panose="020B0604020202020204" pitchFamily="34" charset="0"/>
                <a:cs typeface="Arial" panose="020B0604020202020204" pitchFamily="34" charset="0"/>
              </a:rPr>
              <a:t>. We are part of the </a:t>
            </a:r>
            <a:r>
              <a:rPr lang="en-GB" sz="800" dirty="0" smtClean="0">
                <a:solidFill>
                  <a:schemeClr val="tx1"/>
                </a:solidFill>
                <a:latin typeface="Arial" panose="020B0604020202020204" pitchFamily="34" charset="0"/>
                <a:cs typeface="Arial" panose="020B0604020202020204" pitchFamily="34" charset="0"/>
                <a:hlinkClick r:id="rId3"/>
              </a:rPr>
              <a:t>EIB Group</a:t>
            </a:r>
            <a:r>
              <a:rPr lang="en-GB" sz="800" dirty="0" smtClean="0">
                <a:solidFill>
                  <a:schemeClr val="tx1"/>
                </a:solidFill>
                <a:latin typeface="Arial" panose="020B0604020202020204" pitchFamily="34" charset="0"/>
                <a:cs typeface="Arial" panose="020B0604020202020204" pitchFamily="34" charset="0"/>
              </a:rPr>
              <a:t>. Our shareholders are the European Investment Bank (EIB), the European Union, represented by the European Commission, and a wide range of </a:t>
            </a:r>
            <a:r>
              <a:rPr lang="en-GB" sz="800" dirty="0" smtClean="0">
                <a:solidFill>
                  <a:schemeClr val="tx1"/>
                </a:solidFill>
                <a:latin typeface="Arial" panose="020B0604020202020204" pitchFamily="34" charset="0"/>
                <a:cs typeface="Arial" panose="020B0604020202020204" pitchFamily="34" charset="0"/>
                <a:hlinkClick r:id="rId4"/>
              </a:rPr>
              <a:t>public and private banks and financial institutions</a:t>
            </a:r>
            <a:r>
              <a:rPr lang="en-GB" sz="800" dirty="0" smtClean="0">
                <a:solidFill>
                  <a:schemeClr val="tx1"/>
                </a:solidFill>
                <a:latin typeface="Arial" panose="020B0604020202020204" pitchFamily="34" charset="0"/>
                <a:cs typeface="Arial" panose="020B0604020202020204" pitchFamily="34" charset="0"/>
              </a:rPr>
              <a:t>.</a:t>
            </a:r>
          </a:p>
          <a:p>
            <a:r>
              <a:rPr lang="en-GB" sz="800" dirty="0" smtClean="0">
                <a:solidFill>
                  <a:schemeClr val="tx1"/>
                </a:solidFill>
                <a:latin typeface="Arial" panose="020B0604020202020204" pitchFamily="34" charset="0"/>
                <a:cs typeface="Arial" panose="020B0604020202020204" pitchFamily="34" charset="0"/>
              </a:rPr>
              <a:t>We carry out our activities using either our own resources or those provided by the European Investment Bank, the European Commission, by EU Member States or other third parties.</a:t>
            </a:r>
          </a:p>
          <a:p>
            <a:r>
              <a:rPr lang="en-GB" sz="800" dirty="0" smtClean="0">
                <a:solidFill>
                  <a:schemeClr val="tx1"/>
                </a:solidFill>
                <a:latin typeface="Arial" panose="020B0604020202020204" pitchFamily="34" charset="0"/>
                <a:cs typeface="Arial" panose="020B0604020202020204" pitchFamily="34" charset="0"/>
              </a:rPr>
              <a:t>By developing and offering targeted financial products to our intermediaries, such as banks, guarantee and leasing companies, micro-credit providers and private equity funds, we enhance SMEs access to finance.</a:t>
            </a:r>
          </a:p>
          <a:p>
            <a:r>
              <a:rPr lang="en-GB" sz="800" b="1" dirty="0" smtClean="0">
                <a:solidFill>
                  <a:schemeClr val="tx1"/>
                </a:solidFill>
                <a:latin typeface="Arial" panose="020B0604020202020204" pitchFamily="34" charset="0"/>
                <a:cs typeface="Arial" panose="020B0604020202020204" pitchFamily="34" charset="0"/>
              </a:rPr>
              <a:t>Our objectives</a:t>
            </a:r>
          </a:p>
          <a:p>
            <a:r>
              <a:rPr lang="en-GB" sz="800" dirty="0" smtClean="0">
                <a:solidFill>
                  <a:schemeClr val="tx1"/>
                </a:solidFill>
                <a:latin typeface="Arial" panose="020B0604020202020204" pitchFamily="34" charset="0"/>
                <a:cs typeface="Arial" panose="020B0604020202020204" pitchFamily="34" charset="0"/>
              </a:rPr>
              <a:t>By taking SME risk, we pursue our two main statutory objectives:</a:t>
            </a:r>
          </a:p>
          <a:p>
            <a:r>
              <a:rPr lang="en-GB" sz="800" dirty="0" smtClean="0">
                <a:solidFill>
                  <a:schemeClr val="tx1"/>
                </a:solidFill>
                <a:latin typeface="Arial" panose="020B0604020202020204" pitchFamily="34" charset="0"/>
                <a:cs typeface="Arial" panose="020B0604020202020204" pitchFamily="34" charset="0"/>
              </a:rPr>
              <a:t>fostering EU objectives, notably in the field of entrepreneurship, growth, innovation, research and development, employment and regional development;</a:t>
            </a:r>
          </a:p>
          <a:p>
            <a:r>
              <a:rPr lang="en-GB" sz="800" dirty="0" smtClean="0">
                <a:solidFill>
                  <a:schemeClr val="tx1"/>
                </a:solidFill>
                <a:latin typeface="Arial" panose="020B0604020202020204" pitchFamily="34" charset="0"/>
                <a:cs typeface="Arial" panose="020B0604020202020204" pitchFamily="34" charset="0"/>
              </a:rPr>
              <a:t>generating an appropriate return for our shareholders, through a commercial pricing policy and a balance of fee and risk based income.</a:t>
            </a:r>
          </a:p>
          <a:p>
            <a:r>
              <a:rPr lang="en-GB" sz="800" b="1" dirty="0" smtClean="0">
                <a:solidFill>
                  <a:schemeClr val="tx1"/>
                </a:solidFill>
                <a:latin typeface="Arial" panose="020B0604020202020204" pitchFamily="34" charset="0"/>
                <a:cs typeface="Arial" panose="020B0604020202020204" pitchFamily="34" charset="0"/>
              </a:rPr>
              <a:t>Our impact</a:t>
            </a:r>
          </a:p>
          <a:p>
            <a:r>
              <a:rPr lang="en-GB" sz="800" dirty="0" smtClean="0">
                <a:solidFill>
                  <a:schemeClr val="tx1"/>
                </a:solidFill>
                <a:latin typeface="Arial" panose="020B0604020202020204" pitchFamily="34" charset="0"/>
                <a:cs typeface="Arial" panose="020B0604020202020204" pitchFamily="34" charset="0"/>
              </a:rPr>
              <a:t>More than 1 million SMEs have benefited from enhanced access to finance through financial instruments managed by EIF. On </a:t>
            </a:r>
            <a:r>
              <a:rPr lang="en-GB" sz="800" dirty="0" smtClean="0">
                <a:solidFill>
                  <a:schemeClr val="tx1"/>
                </a:solidFill>
                <a:latin typeface="Arial" panose="020B0604020202020204" pitchFamily="34" charset="0"/>
                <a:cs typeface="Arial" panose="020B0604020202020204" pitchFamily="34" charset="0"/>
                <a:hlinkClick r:id="rId5"/>
              </a:rPr>
              <a:t>www.eif4smes.com</a:t>
            </a:r>
            <a:r>
              <a:rPr lang="en-GB" sz="800" dirty="0" smtClean="0">
                <a:solidFill>
                  <a:schemeClr val="tx1"/>
                </a:solidFill>
                <a:latin typeface="Arial" panose="020B0604020202020204" pitchFamily="34" charset="0"/>
                <a:cs typeface="Arial" panose="020B0604020202020204" pitchFamily="34" charset="0"/>
              </a:rPr>
              <a:t> you will find an interactive map that identifies all the SMEs that have received EU-support from EIF.</a:t>
            </a:r>
          </a:p>
          <a:p>
            <a:endParaRPr lang="en-GB" sz="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308323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A6C80-7565-E24E-AE78-89500580C83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49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A6C80-7565-E24E-AE78-89500580C83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9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113319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54206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279621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solidFill>
                  <a:schemeClr val="tx1"/>
                </a:solidFill>
                <a:latin typeface="Arial" panose="020B0604020202020204" pitchFamily="34" charset="0"/>
                <a:cs typeface="Arial" panose="020B0604020202020204" pitchFamily="34" charset="0"/>
              </a:rPr>
              <a:t>The EIB calculates the economic returns of its projects using internationally accepted methods. Beyond financial viability considerations, it also appraises the socio-economic costs and benefits to make sure that the projects the EIB finances constitute a sound contribution to society at large.</a:t>
            </a:r>
          </a:p>
          <a:p>
            <a:endParaRPr lang="en-US" sz="800" dirty="0" smtClean="0">
              <a:solidFill>
                <a:schemeClr val="tx1"/>
              </a:solidFill>
              <a:latin typeface="Arial" panose="020B0604020202020204" pitchFamily="34" charset="0"/>
              <a:cs typeface="Arial" panose="020B0604020202020204" pitchFamily="34" charset="0"/>
            </a:endParaRPr>
          </a:p>
          <a:p>
            <a:r>
              <a:rPr lang="en-US" sz="800" b="0" i="0" u="none" strike="noStrike" kern="1200" baseline="0" dirty="0" smtClean="0">
                <a:solidFill>
                  <a:schemeClr val="tx1"/>
                </a:solidFill>
                <a:latin typeface="Arial" panose="020B0604020202020204" pitchFamily="34" charset="0"/>
                <a:ea typeface="+mn-ea"/>
                <a:cs typeface="Arial" panose="020B0604020202020204" pitchFamily="34" charset="0"/>
              </a:rPr>
              <a:t>Some projects have poor financial performance, and therefore may not be financed by the private sector at reasonable terms, or at all. Private sector investors evaluate projects using standard financial appraisals that focus on private financial returns. Economic appraisal, in turn, takes a broader view to include other benefits and costs to society, accounting for all resources used by the project, whether human, technological, or natural, and gauges the value the project generates to all stakeholders, to determine whether society at large gains from the investment. </a:t>
            </a:r>
          </a:p>
          <a:p>
            <a:r>
              <a:rPr lang="en-US" sz="800" b="0" i="0" u="none" strike="noStrike" kern="1200" baseline="0" dirty="0" smtClean="0">
                <a:solidFill>
                  <a:schemeClr val="tx1"/>
                </a:solidFill>
                <a:latin typeface="Arial" panose="020B0604020202020204" pitchFamily="34" charset="0"/>
                <a:ea typeface="+mn-ea"/>
                <a:cs typeface="Arial" panose="020B0604020202020204" pitchFamily="34" charset="0"/>
              </a:rPr>
              <a:t>The economic viability of a project can be seen as synonymous with sustainability, cohesion and growth in many respects. A project that is economically viable generates products or services that are valued by society and that may contribute to improving productivity and growth for the economy. Any employment generated by an economically sound project would involve jobs that are sustainable over the long run. By accounting for environmental costs and benefits, economic appraisal sees that any impact on the environment is not gratuitous, while giving full credit to the benefits of environmentally efficient technologies. Finally, economic appraisal ensures that any financial support by the government or from European funds to a viable project is public money well spent. </a:t>
            </a:r>
            <a:endParaRPr lang="en-GB" sz="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155671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effectLst/>
                <a:latin typeface="Times New Roman" panose="02020603050405020304" pitchFamily="18" charset="0"/>
                <a:ea typeface="Times New Roman" panose="02020603050405020304" pitchFamily="18" charset="0"/>
              </a:rPr>
              <a:t>The market for Green Bonds has broken the USD 500 billion mark.</a:t>
            </a:r>
          </a:p>
          <a:p>
            <a:pPr marL="342900" indent="-342900">
              <a:buFont typeface="Arial" panose="020B0604020202020204" pitchFamily="34" charset="0"/>
              <a:buChar char="•"/>
            </a:pPr>
            <a:r>
              <a:rPr kumimoji="0" lang="en-US" sz="2000" b="1" i="0" u="none" strike="noStrike" kern="0" cap="none" spc="0" normalizeH="0" baseline="0" noProof="0" dirty="0" smtClean="0">
                <a:ln>
                  <a:noFill/>
                </a:ln>
                <a:solidFill>
                  <a:prstClr val="black"/>
                </a:solidFill>
                <a:effectLst/>
                <a:uLnTx/>
                <a:uFillTx/>
                <a:latin typeface="+mn-lt"/>
                <a:ea typeface="MS PGothic"/>
                <a:cs typeface="Arial"/>
              </a:rPr>
              <a:t>Sustainability objectives and activities are subject to revision in the </a:t>
            </a:r>
            <a:r>
              <a:rPr kumimoji="0" lang="en-US" sz="2000" b="0" i="0" u="none" strike="noStrike" kern="0" cap="none" spc="0" normalizeH="0" baseline="0" noProof="0" dirty="0" smtClean="0">
                <a:ln>
                  <a:noFill/>
                </a:ln>
                <a:solidFill>
                  <a:prstClr val="black"/>
                </a:solidFill>
                <a:effectLst/>
                <a:uLnTx/>
                <a:uFillTx/>
                <a:latin typeface="+mn-lt"/>
                <a:ea typeface="MS PGothic"/>
                <a:cs typeface="Arial"/>
              </a:rPr>
              <a:t>context of EU legislative developments</a:t>
            </a:r>
            <a:endParaRPr lang="en-GB" sz="1200" dirty="0" smtClean="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9BA6C80-7565-E24E-AE78-89500580C83E}" type="slidenum">
              <a:rPr lang="fr-FR" smtClean="0"/>
              <a:t>21</a:t>
            </a:fld>
            <a:endParaRPr lang="fr-FR" dirty="0"/>
          </a:p>
        </p:txBody>
      </p:sp>
    </p:spTree>
    <p:extLst>
      <p:ext uri="{BB962C8B-B14F-4D97-AF65-F5344CB8AC3E}">
        <p14:creationId xmlns:p14="http://schemas.microsoft.com/office/powerpoint/2010/main" val="3808223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4130128"/>
            <a:ext cx="7920000" cy="1080000"/>
          </a:xfrm>
          <a:prstGeom prst="rect">
            <a:avLst/>
          </a:prstGeom>
        </p:spPr>
        <p:txBody>
          <a:bodyPr anchor="ctr" anchorCtr="0"/>
          <a:lstStyle>
            <a:lvl1pPr algn="ctr">
              <a:defRPr sz="4400"/>
            </a:lvl1pPr>
          </a:lstStyle>
          <a:p>
            <a:r>
              <a:rPr lang="fr-FR" dirty="0" smtClean="0"/>
              <a:t>Cliquez et modifiez le titre</a:t>
            </a:r>
            <a:endParaRPr lang="en-US" dirty="0"/>
          </a:p>
        </p:txBody>
      </p:sp>
      <p:sp>
        <p:nvSpPr>
          <p:cNvPr id="3" name="Subtitle 2"/>
          <p:cNvSpPr>
            <a:spLocks noGrp="1"/>
          </p:cNvSpPr>
          <p:nvPr>
            <p:ph type="subTitle" idx="1"/>
          </p:nvPr>
        </p:nvSpPr>
        <p:spPr>
          <a:xfrm>
            <a:off x="612000" y="5262532"/>
            <a:ext cx="7920000" cy="684000"/>
          </a:xfrm>
          <a:prstGeom prst="rect">
            <a:avLst/>
          </a:prstGeo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Cliquez pour modifier le style des sous-titres du masque</a:t>
            </a:r>
            <a:endParaRPr lang="en-US" dirty="0"/>
          </a:p>
        </p:txBody>
      </p:sp>
      <p:pic>
        <p:nvPicPr>
          <p:cNvPr id="7"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2000" y="554424"/>
            <a:ext cx="7920000" cy="3541107"/>
          </a:xfrm>
          <a:prstGeom prst="rect">
            <a:avLst/>
          </a:prstGeom>
        </p:spPr>
      </p:pic>
    </p:spTree>
    <p:extLst>
      <p:ext uri="{BB962C8B-B14F-4D97-AF65-F5344CB8AC3E}">
        <p14:creationId xmlns:p14="http://schemas.microsoft.com/office/powerpoint/2010/main" val="32162231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Mosaic">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fr-FR" smtClean="0"/>
              <a:t>Cliquez et modifiez le titre</a:t>
            </a:r>
            <a:endParaRPr lang="en-US" dirty="0"/>
          </a:p>
        </p:txBody>
      </p:sp>
      <p:sp>
        <p:nvSpPr>
          <p:cNvPr id="7" name="Espace réservé pour une image  6"/>
          <p:cNvSpPr>
            <a:spLocks noGrp="1"/>
          </p:cNvSpPr>
          <p:nvPr>
            <p:ph type="pic" sz="quarter" idx="13" hasCustomPrompt="1"/>
          </p:nvPr>
        </p:nvSpPr>
        <p:spPr>
          <a:xfrm>
            <a:off x="260977" y="1730375"/>
            <a:ext cx="1440000" cy="1800000"/>
          </a:xfrm>
          <a:prstGeom prst="rect">
            <a:avLst/>
          </a:prstGeom>
        </p:spPr>
        <p:txBody>
          <a:bodyPr>
            <a:normAutofit/>
          </a:bodyPr>
          <a:lstStyle>
            <a:lvl1pPr marL="0" indent="0">
              <a:buNone/>
              <a:defRPr sz="1800"/>
            </a:lvl1pPr>
          </a:lstStyle>
          <a:p>
            <a:r>
              <a:rPr lang="fr-FR" dirty="0" smtClean="0"/>
              <a:t>insérer une image</a:t>
            </a:r>
            <a:endParaRPr lang="fr-FR" dirty="0"/>
          </a:p>
        </p:txBody>
      </p:sp>
      <p:sp>
        <p:nvSpPr>
          <p:cNvPr id="9" name="Espace réservé du texte 8"/>
          <p:cNvSpPr>
            <a:spLocks noGrp="1"/>
          </p:cNvSpPr>
          <p:nvPr>
            <p:ph type="body" sz="quarter" idx="14" hasCustomPrompt="1"/>
          </p:nvPr>
        </p:nvSpPr>
        <p:spPr>
          <a:xfrm>
            <a:off x="1700335" y="1730375"/>
            <a:ext cx="1440000" cy="1800000"/>
          </a:xfrm>
          <a:prstGeom prst="rect">
            <a:avLst/>
          </a:prstGeo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0" name="Espace réservé pour une image  6"/>
          <p:cNvSpPr>
            <a:spLocks noGrp="1"/>
          </p:cNvSpPr>
          <p:nvPr>
            <p:ph type="pic" sz="quarter" idx="15" hasCustomPrompt="1"/>
          </p:nvPr>
        </p:nvSpPr>
        <p:spPr>
          <a:xfrm>
            <a:off x="3142819" y="1730375"/>
            <a:ext cx="1440000" cy="1800000"/>
          </a:xfrm>
          <a:prstGeom prst="rect">
            <a:avLst/>
          </a:prstGeom>
        </p:spPr>
        <p:txBody>
          <a:bodyPr>
            <a:normAutofit/>
          </a:bodyPr>
          <a:lstStyle>
            <a:lvl1pPr marL="0" indent="0">
              <a:buNone/>
              <a:defRPr sz="1800"/>
            </a:lvl1pPr>
          </a:lstStyle>
          <a:p>
            <a:r>
              <a:rPr lang="fr-FR" dirty="0" smtClean="0"/>
              <a:t>insérer une image</a:t>
            </a:r>
            <a:endParaRPr lang="fr-FR" dirty="0"/>
          </a:p>
        </p:txBody>
      </p:sp>
      <p:sp>
        <p:nvSpPr>
          <p:cNvPr id="11" name="Espace réservé du texte 8"/>
          <p:cNvSpPr>
            <a:spLocks noGrp="1"/>
          </p:cNvSpPr>
          <p:nvPr>
            <p:ph type="body" sz="quarter" idx="16" hasCustomPrompt="1"/>
          </p:nvPr>
        </p:nvSpPr>
        <p:spPr>
          <a:xfrm>
            <a:off x="4582177" y="1730375"/>
            <a:ext cx="1440000" cy="1800000"/>
          </a:xfrm>
          <a:prstGeom prst="rect">
            <a:avLst/>
          </a:prstGeo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2" name="Espace réservé pour une image  6"/>
          <p:cNvSpPr>
            <a:spLocks noGrp="1"/>
          </p:cNvSpPr>
          <p:nvPr>
            <p:ph type="pic" sz="quarter" idx="17" hasCustomPrompt="1"/>
          </p:nvPr>
        </p:nvSpPr>
        <p:spPr>
          <a:xfrm>
            <a:off x="6026604" y="1730375"/>
            <a:ext cx="1440000" cy="1800000"/>
          </a:xfrm>
          <a:prstGeom prst="rect">
            <a:avLst/>
          </a:prstGeom>
        </p:spPr>
        <p:txBody>
          <a:bodyPr>
            <a:normAutofit/>
          </a:bodyPr>
          <a:lstStyle>
            <a:lvl1pPr marL="0" indent="0">
              <a:buNone/>
              <a:defRPr sz="1800"/>
            </a:lvl1pPr>
          </a:lstStyle>
          <a:p>
            <a:r>
              <a:rPr lang="fr-FR" dirty="0" smtClean="0"/>
              <a:t>insérer une image</a:t>
            </a:r>
            <a:endParaRPr lang="fr-FR" dirty="0"/>
          </a:p>
        </p:txBody>
      </p:sp>
      <p:sp>
        <p:nvSpPr>
          <p:cNvPr id="13" name="Espace réservé du texte 8"/>
          <p:cNvSpPr>
            <a:spLocks noGrp="1"/>
          </p:cNvSpPr>
          <p:nvPr>
            <p:ph type="body" sz="quarter" idx="18" hasCustomPrompt="1"/>
          </p:nvPr>
        </p:nvSpPr>
        <p:spPr>
          <a:xfrm>
            <a:off x="7470062" y="1730375"/>
            <a:ext cx="1440000" cy="1800000"/>
          </a:xfrm>
          <a:prstGeom prst="rect">
            <a:avLst/>
          </a:prstGeo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4" name="Espace réservé pour une image  6"/>
          <p:cNvSpPr>
            <a:spLocks noGrp="1"/>
          </p:cNvSpPr>
          <p:nvPr>
            <p:ph type="pic" sz="quarter" idx="19" hasCustomPrompt="1"/>
          </p:nvPr>
        </p:nvSpPr>
        <p:spPr>
          <a:xfrm>
            <a:off x="1699998" y="3530239"/>
            <a:ext cx="1440000" cy="1800000"/>
          </a:xfrm>
          <a:prstGeom prst="rect">
            <a:avLst/>
          </a:prstGeom>
        </p:spPr>
        <p:txBody>
          <a:bodyPr>
            <a:normAutofit/>
          </a:bodyPr>
          <a:lstStyle>
            <a:lvl1pPr marL="0" indent="0">
              <a:buNone/>
              <a:defRPr sz="1800"/>
            </a:lvl1pPr>
          </a:lstStyle>
          <a:p>
            <a:r>
              <a:rPr lang="fr-FR" dirty="0" smtClean="0"/>
              <a:t>insérer une image</a:t>
            </a:r>
            <a:endParaRPr lang="fr-FR" dirty="0"/>
          </a:p>
        </p:txBody>
      </p:sp>
      <p:sp>
        <p:nvSpPr>
          <p:cNvPr id="15" name="Espace réservé du texte 8"/>
          <p:cNvSpPr>
            <a:spLocks noGrp="1"/>
          </p:cNvSpPr>
          <p:nvPr>
            <p:ph type="body" sz="quarter" idx="20" hasCustomPrompt="1"/>
          </p:nvPr>
        </p:nvSpPr>
        <p:spPr>
          <a:xfrm>
            <a:off x="3139356" y="3530239"/>
            <a:ext cx="1440000" cy="1800000"/>
          </a:xfrm>
          <a:prstGeom prst="rect">
            <a:avLst/>
          </a:prstGeo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6" name="Espace réservé pour une image  6"/>
          <p:cNvSpPr>
            <a:spLocks noGrp="1"/>
          </p:cNvSpPr>
          <p:nvPr>
            <p:ph type="pic" sz="quarter" idx="21" hasCustomPrompt="1"/>
          </p:nvPr>
        </p:nvSpPr>
        <p:spPr>
          <a:xfrm>
            <a:off x="4583319" y="3530239"/>
            <a:ext cx="1440000" cy="1800000"/>
          </a:xfrm>
          <a:prstGeom prst="rect">
            <a:avLst/>
          </a:prstGeom>
        </p:spPr>
        <p:txBody>
          <a:bodyPr>
            <a:normAutofit/>
          </a:bodyPr>
          <a:lstStyle>
            <a:lvl1pPr marL="0" indent="0">
              <a:buNone/>
              <a:defRPr sz="1800"/>
            </a:lvl1pPr>
          </a:lstStyle>
          <a:p>
            <a:r>
              <a:rPr lang="fr-FR" dirty="0" smtClean="0"/>
              <a:t>insérer une image</a:t>
            </a:r>
            <a:endParaRPr lang="fr-FR" dirty="0"/>
          </a:p>
        </p:txBody>
      </p:sp>
      <p:sp>
        <p:nvSpPr>
          <p:cNvPr id="17" name="Espace réservé du texte 8"/>
          <p:cNvSpPr>
            <a:spLocks noGrp="1"/>
          </p:cNvSpPr>
          <p:nvPr>
            <p:ph type="body" sz="quarter" idx="22" hasCustomPrompt="1"/>
          </p:nvPr>
        </p:nvSpPr>
        <p:spPr>
          <a:xfrm>
            <a:off x="6029398" y="3530239"/>
            <a:ext cx="1440000" cy="1800000"/>
          </a:xfrm>
          <a:prstGeom prst="rect">
            <a:avLst/>
          </a:prstGeo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8" name="Espace réservé pour une image  6"/>
          <p:cNvSpPr>
            <a:spLocks noGrp="1"/>
          </p:cNvSpPr>
          <p:nvPr>
            <p:ph type="pic" sz="quarter" idx="23" hasCustomPrompt="1"/>
          </p:nvPr>
        </p:nvSpPr>
        <p:spPr>
          <a:xfrm>
            <a:off x="7474209" y="3530239"/>
            <a:ext cx="1440000" cy="1800000"/>
          </a:xfrm>
          <a:prstGeom prst="rect">
            <a:avLst/>
          </a:prstGeom>
        </p:spPr>
        <p:txBody>
          <a:bodyPr>
            <a:normAutofit/>
          </a:bodyPr>
          <a:lstStyle>
            <a:lvl1pPr marL="0" indent="0">
              <a:buNone/>
              <a:defRPr sz="1800"/>
            </a:lvl1pPr>
          </a:lstStyle>
          <a:p>
            <a:r>
              <a:rPr lang="fr-FR" dirty="0" smtClean="0"/>
              <a:t>insérer une image</a:t>
            </a:r>
            <a:endParaRPr lang="fr-FR" dirty="0"/>
          </a:p>
        </p:txBody>
      </p:sp>
      <p:sp>
        <p:nvSpPr>
          <p:cNvPr id="19" name="Espace réservé du texte 8"/>
          <p:cNvSpPr>
            <a:spLocks noGrp="1"/>
          </p:cNvSpPr>
          <p:nvPr>
            <p:ph type="body" sz="quarter" idx="24" hasCustomPrompt="1"/>
          </p:nvPr>
        </p:nvSpPr>
        <p:spPr>
          <a:xfrm>
            <a:off x="257452" y="3530239"/>
            <a:ext cx="1440000" cy="1800000"/>
          </a:xfrm>
          <a:prstGeom prst="rect">
            <a:avLst/>
          </a:prstGeo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20" name="Espace réservé de la date 19"/>
          <p:cNvSpPr>
            <a:spLocks noGrp="1"/>
          </p:cNvSpPr>
          <p:nvPr>
            <p:ph type="dt" sz="half" idx="25"/>
          </p:nvPr>
        </p:nvSpPr>
        <p:spPr>
          <a:xfrm>
            <a:off x="628650" y="6356350"/>
            <a:ext cx="2057400" cy="365125"/>
          </a:xfrm>
          <a:prstGeom prst="rect">
            <a:avLst/>
          </a:prstGeom>
        </p:spPr>
        <p:txBody>
          <a:bodyPr/>
          <a:lstStyle/>
          <a:p>
            <a:fld id="{1B7DE0D2-B320-43EB-9384-C74E473D6460}" type="datetime1">
              <a:rPr lang="en-US" smtClean="0"/>
              <a:t>5/13/2019</a:t>
            </a:fld>
            <a:endParaRPr lang="fr-FR" dirty="0"/>
          </a:p>
        </p:txBody>
      </p:sp>
      <p:sp>
        <p:nvSpPr>
          <p:cNvPr id="21" name="Espace réservé du pied de page 20"/>
          <p:cNvSpPr>
            <a:spLocks noGrp="1"/>
          </p:cNvSpPr>
          <p:nvPr>
            <p:ph type="ftr" sz="quarter" idx="26"/>
          </p:nvPr>
        </p:nvSpPr>
        <p:spPr>
          <a:xfrm>
            <a:off x="3028950" y="6356350"/>
            <a:ext cx="3086100" cy="365125"/>
          </a:xfrm>
          <a:prstGeom prst="rect">
            <a:avLst/>
          </a:prstGeom>
        </p:spPr>
        <p:txBody>
          <a:bodyPr/>
          <a:lstStyle/>
          <a:p>
            <a:r>
              <a:rPr lang="fr-FR" dirty="0" err="1" smtClean="0"/>
              <a:t>European</a:t>
            </a:r>
            <a:r>
              <a:rPr lang="fr-FR" dirty="0" smtClean="0"/>
              <a:t> Investment Bank Group</a:t>
            </a:r>
            <a:endParaRPr lang="fr-FR" dirty="0"/>
          </a:p>
        </p:txBody>
      </p:sp>
      <p:sp>
        <p:nvSpPr>
          <p:cNvPr id="22" name="Espace réservé du numéro de diapositive 21"/>
          <p:cNvSpPr>
            <a:spLocks noGrp="1"/>
          </p:cNvSpPr>
          <p:nvPr>
            <p:ph type="sldNum" sz="quarter" idx="27"/>
          </p:nvPr>
        </p:nvSpPr>
        <p:spPr>
          <a:xfrm>
            <a:off x="6457950" y="6356350"/>
            <a:ext cx="2057400" cy="365125"/>
          </a:xfrm>
          <a:prstGeom prst="rect">
            <a:avLst/>
          </a:prstGeom>
        </p:spPr>
        <p:txBody>
          <a:bodyPr/>
          <a:lstStyle/>
          <a:p>
            <a:fld id="{68559C87-4400-0E45-97C7-BDEE4D66133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CFAAB30-1378-4800-A0AF-5EB71900464C}" type="datetime1">
              <a:rPr lang="en-US" smtClean="0"/>
              <a:t>5/13/2019</a:t>
            </a:fld>
            <a:endParaRPr lang="fr-F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r>
              <a:rPr lang="fr-FR" dirty="0" err="1" smtClean="0"/>
              <a:t>European</a:t>
            </a:r>
            <a:r>
              <a:rPr lang="fr-FR" dirty="0" smtClean="0"/>
              <a:t> Investment Bank Group</a:t>
            </a:r>
            <a:endParaRPr lang="fr-FR"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7" name="Espace réservé pour une image  6"/>
          <p:cNvSpPr>
            <a:spLocks noGrp="1"/>
          </p:cNvSpPr>
          <p:nvPr>
            <p:ph type="pic" sz="quarter" idx="13"/>
          </p:nvPr>
        </p:nvSpPr>
        <p:spPr>
          <a:xfrm>
            <a:off x="0" y="0"/>
            <a:ext cx="9144000" cy="6858000"/>
          </a:xfrm>
          <a:prstGeom prst="rect">
            <a:avLst/>
          </a:prstGeom>
        </p:spPr>
        <p:txBody>
          <a:bodyPr/>
          <a:lstStyle/>
          <a:p>
            <a:endParaRPr lang="fr-FR"/>
          </a:p>
        </p:txBody>
      </p:sp>
      <p:sp>
        <p:nvSpPr>
          <p:cNvPr id="2" name="Titre 1"/>
          <p:cNvSpPr>
            <a:spLocks noGrp="1"/>
          </p:cNvSpPr>
          <p:nvPr>
            <p:ph type="title"/>
          </p:nvPr>
        </p:nvSpPr>
        <p:spPr>
          <a:xfrm>
            <a:off x="628650" y="365125"/>
            <a:ext cx="7886700" cy="1325563"/>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28650" y="6356350"/>
            <a:ext cx="2057400" cy="365125"/>
          </a:xfrm>
          <a:prstGeom prst="rect">
            <a:avLst/>
          </a:prstGeom>
        </p:spPr>
        <p:txBody>
          <a:bodyPr/>
          <a:lstStyle/>
          <a:p>
            <a:fld id="{7F80F1FB-4E54-4444-BC8A-C9FAC9BB8DA6}" type="datetime1">
              <a:rPr lang="en-US" smtClean="0"/>
              <a:t>5/13/2019</a:t>
            </a:fld>
            <a:endParaRPr lang="fr-FR" dirty="0"/>
          </a:p>
        </p:txBody>
      </p:sp>
      <p:sp>
        <p:nvSpPr>
          <p:cNvPr id="4" name="Espace réservé du pied de page 3"/>
          <p:cNvSpPr>
            <a:spLocks noGrp="1"/>
          </p:cNvSpPr>
          <p:nvPr>
            <p:ph type="ftr" sz="quarter" idx="11"/>
          </p:nvPr>
        </p:nvSpPr>
        <p:spPr>
          <a:xfrm>
            <a:off x="3028950" y="6356350"/>
            <a:ext cx="3086100" cy="365125"/>
          </a:xfrm>
          <a:prstGeom prst="rect">
            <a:avLst/>
          </a:prstGeom>
        </p:spPr>
        <p:txBody>
          <a:bodyPr/>
          <a:lstStyle/>
          <a:p>
            <a:r>
              <a:rPr lang="fr-FR" smtClean="0"/>
              <a:t>European Investment Bank Group</a:t>
            </a:r>
            <a:endParaRPr lang="fr-FR" dirty="0"/>
          </a:p>
        </p:txBody>
      </p:sp>
      <p:sp>
        <p:nvSpPr>
          <p:cNvPr id="5" name="Espace réservé du numéro de diapositive 4"/>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1210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185055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99287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2338512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194922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2097121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3642488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81964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fr-FR" smtClean="0"/>
              <a:t>Cliquez et modifiez le titre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487E06B-92B7-4AC1-A218-1473A94EB486}" type="datetime1">
              <a:rPr lang="en-US" smtClean="0"/>
              <a:t>5/13/2019</a:t>
            </a:fld>
            <a:endParaRPr lang="fr-F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fr-FR" dirty="0" err="1" smtClean="0"/>
              <a:t>European</a:t>
            </a:r>
            <a:r>
              <a:rPr lang="fr-FR" dirty="0" smtClean="0"/>
              <a:t> Investment Bank Group</a:t>
            </a:r>
            <a:endParaRPr lang="fr-FR"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2304132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1295994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291239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AFDA96AE-5F05-4D27-B9E3-45C8AD0C5621}" type="datetimeFigureOut">
              <a:rPr lang="en-GB" smtClean="0"/>
              <a:t>13/05/2019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6532AF83-1C4F-4D85-8709-CF04923A5056}" type="slidenum">
              <a:rPr lang="en-GB" smtClean="0"/>
              <a:t>‹#›</a:t>
            </a:fld>
            <a:endParaRPr lang="en-GB"/>
          </a:p>
        </p:txBody>
      </p:sp>
    </p:spTree>
    <p:extLst>
      <p:ext uri="{BB962C8B-B14F-4D97-AF65-F5344CB8AC3E}">
        <p14:creationId xmlns:p14="http://schemas.microsoft.com/office/powerpoint/2010/main" val="33083533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5DDEE8B8-C3EA-477B-95B5-62BD402221EA}"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429954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40E2C50B-98F5-4860-9005-546A46825A16}" type="datetime1">
              <a:rPr lang="en-US" smtClean="0">
                <a:solidFill>
                  <a:prstClr val="white"/>
                </a:solidFill>
              </a:rPr>
              <a:t>5/13/2019</a:t>
            </a:fld>
            <a:endParaRPr lang="en-GB" dirty="0">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5581265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C3194C0-41EC-40F2-BAC7-DAC622CE0C22}" type="datetime1">
              <a:rPr lang="en-US" smtClean="0">
                <a:solidFill>
                  <a:prstClr val="white"/>
                </a:solidFill>
              </a:rPr>
              <a:t>5/13/2019</a:t>
            </a:fld>
            <a:endParaRPr lang="en-GB" dirty="0">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939660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6F381FB-F214-4607-8321-DBFA1D991244}" type="datetime1">
              <a:rPr lang="en-US" smtClean="0">
                <a:solidFill>
                  <a:prstClr val="white"/>
                </a:solidFill>
              </a:rPr>
              <a:t>5/13/2019</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your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your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7197683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7F7624-53A4-406A-8088-33AE2A7E972A}" type="datetime1">
              <a:rPr lang="en-US" smtClean="0">
                <a:solidFill>
                  <a:prstClr val="white"/>
                </a:solidFill>
              </a:rPr>
              <a:t>5/13/2019</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your Media</a:t>
            </a:r>
            <a:endParaRPr lang="en-GB" dirty="0"/>
          </a:p>
        </p:txBody>
      </p:sp>
    </p:spTree>
    <p:extLst>
      <p:ext uri="{BB962C8B-B14F-4D97-AF65-F5344CB8AC3E}">
        <p14:creationId xmlns:p14="http://schemas.microsoft.com/office/powerpoint/2010/main" val="16307332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CCD8B-A21D-494F-976C-4728FC423C2C}" type="datetime1">
              <a:rPr lang="en-US" smtClean="0">
                <a:solidFill>
                  <a:prstClr val="white"/>
                </a:solidFill>
              </a:rPr>
              <a:t>5/13/2019</a:t>
            </a:fld>
            <a:endParaRPr lang="en-GB" dirty="0">
              <a:solidFill>
                <a:prstClr val="white"/>
              </a:solidFill>
            </a:endParaRPr>
          </a:p>
        </p:txBody>
      </p:sp>
      <p:sp>
        <p:nvSpPr>
          <p:cNvPr id="3" name="Footer Placeholder 2"/>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821410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1610" y="273687"/>
            <a:ext cx="7886700" cy="569593"/>
          </a:xfrm>
          <a:prstGeom prst="rect">
            <a:avLst/>
          </a:prstGeom>
        </p:spPr>
        <p:txBody>
          <a:bodyPr/>
          <a:lstStyle/>
          <a:p>
            <a:r>
              <a:rPr lang="fr-FR" dirty="0" smtClean="0"/>
              <a:t>Cliquez et modifiez le titre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fr-FR" dirty="0" err="1" smtClean="0"/>
              <a:t>European</a:t>
            </a:r>
            <a:r>
              <a:rPr lang="fr-FR" dirty="0" smtClean="0"/>
              <a:t> Investment Bank Group</a:t>
            </a:r>
            <a:endParaRPr lang="fr-FR"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
        <p:nvSpPr>
          <p:cNvPr id="8" name="Espace réservé du texte 7"/>
          <p:cNvSpPr>
            <a:spLocks noGrp="1"/>
          </p:cNvSpPr>
          <p:nvPr>
            <p:ph type="body" sz="quarter" idx="13"/>
          </p:nvPr>
        </p:nvSpPr>
        <p:spPr>
          <a:xfrm>
            <a:off x="180000" y="870585"/>
            <a:ext cx="7885112" cy="568800"/>
          </a:xfrm>
          <a:prstGeom prst="rect">
            <a:avLst/>
          </a:prstGeom>
        </p:spPr>
        <p:txBody>
          <a:bodyPr>
            <a:normAutofit/>
          </a:bodyPr>
          <a:lstStyle>
            <a:lvl1pPr marL="0" indent="0">
              <a:buNone/>
              <a:defRPr sz="2800">
                <a:solidFill>
                  <a:schemeClr val="accent2"/>
                </a:solidFill>
              </a:defRPr>
            </a:lvl1pPr>
          </a:lstStyle>
          <a:p>
            <a:pPr lvl="0"/>
            <a:r>
              <a:rPr lang="fr-FR" dirty="0"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2C63E71-95D3-4B41-8F8C-CD44E31766EF}" type="datetime1">
              <a:rPr lang="en-US" smtClean="0">
                <a:solidFill>
                  <a:prstClr val="white"/>
                </a:solidFill>
              </a:rPr>
              <a:t>5/13/2019</a:t>
            </a:fld>
            <a:endParaRPr lang="en-GB" dirty="0">
              <a:solidFill>
                <a:prstClr val="white"/>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solidFill>
                  <a:prstClr val="white"/>
                </a:solidFill>
              </a:rPr>
              <a:t>European Investment Bank Group</a:t>
            </a:r>
            <a:endParaRPr lang="en-GB" dirty="0">
              <a:solidFill>
                <a:prstClr val="white"/>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361111-CF49-49A9-BDA9-21C790E8F9B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752753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6B9A5A-0CED-4004-B544-E7E292048D5A}"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361111-CF49-49A9-BDA9-21C790E8F9B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552824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60572AB1-FBDE-4AB3-8ABA-922D1D19F8AC}"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34666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B69D127E-B915-4E01-B020-FA908FEE1D30}" type="datetime1">
              <a:rPr lang="en-US" smtClean="0">
                <a:solidFill>
                  <a:prstClr val="white"/>
                </a:solidFill>
              </a:rPr>
              <a:t>5/13/2019</a:t>
            </a:fld>
            <a:endParaRPr lang="en-GB" dirty="0">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77516825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A89E764-2E87-4A55-A240-0F2AA81C2D48}" type="datetime1">
              <a:rPr lang="en-US" smtClean="0">
                <a:solidFill>
                  <a:prstClr val="white"/>
                </a:solidFill>
              </a:rPr>
              <a:t>5/13/2019</a:t>
            </a:fld>
            <a:endParaRPr lang="en-GB" dirty="0">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6827047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DA9523B9-635A-4855-81B3-134787D28041}" type="datetime1">
              <a:rPr lang="en-US" smtClean="0">
                <a:solidFill>
                  <a:prstClr val="white"/>
                </a:solidFill>
              </a:rPr>
              <a:t>5/13/2019</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your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your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09516321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C196D1-D679-4B1A-8935-70ACB5F6FFF2}" type="datetime1">
              <a:rPr lang="en-US" smtClean="0">
                <a:solidFill>
                  <a:prstClr val="white"/>
                </a:solidFill>
              </a:rPr>
              <a:t>5/13/2019</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your Media</a:t>
            </a:r>
            <a:endParaRPr lang="en-GB" dirty="0"/>
          </a:p>
        </p:txBody>
      </p:sp>
    </p:spTree>
    <p:extLst>
      <p:ext uri="{BB962C8B-B14F-4D97-AF65-F5344CB8AC3E}">
        <p14:creationId xmlns:p14="http://schemas.microsoft.com/office/powerpoint/2010/main" val="13915940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EC78F-05FE-4D3A-9CCB-1F65FA9C7F29}" type="datetime1">
              <a:rPr lang="en-US" smtClean="0">
                <a:solidFill>
                  <a:prstClr val="white"/>
                </a:solidFill>
              </a:rPr>
              <a:t>5/13/2019</a:t>
            </a:fld>
            <a:endParaRPr lang="en-GB" dirty="0">
              <a:solidFill>
                <a:prstClr val="white"/>
              </a:solidFill>
            </a:endParaRPr>
          </a:p>
        </p:txBody>
      </p:sp>
      <p:sp>
        <p:nvSpPr>
          <p:cNvPr id="3" name="Footer Placeholder 2"/>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5682273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84DD354-2F04-4A24-919F-A9BEE02C2FB0}" type="datetime1">
              <a:rPr lang="en-US" smtClean="0">
                <a:solidFill>
                  <a:prstClr val="white"/>
                </a:solidFill>
              </a:rPr>
              <a:t>5/13/2019</a:t>
            </a:fld>
            <a:endParaRPr lang="en-GB" dirty="0">
              <a:solidFill>
                <a:prstClr val="white"/>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solidFill>
                  <a:prstClr val="white"/>
                </a:solidFill>
              </a:rPr>
              <a:t>European Investment Bank Group</a:t>
            </a:r>
            <a:endParaRPr lang="en-GB" dirty="0">
              <a:solidFill>
                <a:prstClr val="white"/>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361111-CF49-49A9-BDA9-21C790E8F9B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359837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4ED7C4-6362-48F1-B2E8-6C994898CDB2}"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361111-CF49-49A9-BDA9-21C790E8F9B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2949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67C62D95-112D-4153-B05A-928F373B0848}" type="datetime1">
              <a:rPr lang="en-US" smtClean="0"/>
              <a:t>5/13/2019</a:t>
            </a:fld>
            <a:endParaRPr lang="fr-F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r>
              <a:rPr lang="fr-FR" dirty="0" err="1" smtClean="0"/>
              <a:t>European</a:t>
            </a:r>
            <a:r>
              <a:rPr lang="fr-FR" dirty="0" smtClean="0"/>
              <a:t> Investment Bank Group</a:t>
            </a:r>
            <a:endParaRPr lang="fr-FR"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0A62D86D-BA84-4F82-9D60-AD0BFC029CCB}"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2463514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B90E9800-B6EC-426C-9EC0-91660864F168}" type="datetime1">
              <a:rPr lang="en-US" smtClean="0">
                <a:solidFill>
                  <a:prstClr val="white"/>
                </a:solidFill>
              </a:rPr>
              <a:t>5/13/2019</a:t>
            </a:fld>
            <a:endParaRPr lang="en-GB" dirty="0">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9940550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0D01C17-8D8C-40BD-A6B9-AE02CE24F3E3}" type="datetime1">
              <a:rPr lang="en-US" smtClean="0">
                <a:solidFill>
                  <a:prstClr val="white"/>
                </a:solidFill>
              </a:rPr>
              <a:t>5/13/2019</a:t>
            </a:fld>
            <a:endParaRPr lang="en-GB" dirty="0">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5297351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F81589C-0ABF-4C47-B3F3-382A9B56AB43}" type="datetime1">
              <a:rPr lang="en-US" smtClean="0">
                <a:solidFill>
                  <a:prstClr val="white"/>
                </a:solidFill>
              </a:rPr>
              <a:t>5/13/2019</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your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your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00212597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8FC00F-37A4-4670-8E97-0BE91B0BC41B}" type="datetime1">
              <a:rPr lang="en-US" smtClean="0">
                <a:solidFill>
                  <a:prstClr val="white"/>
                </a:solidFill>
              </a:rPr>
              <a:t>5/13/2019</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your Media</a:t>
            </a:r>
            <a:endParaRPr lang="en-GB" dirty="0"/>
          </a:p>
        </p:txBody>
      </p:sp>
    </p:spTree>
    <p:extLst>
      <p:ext uri="{BB962C8B-B14F-4D97-AF65-F5344CB8AC3E}">
        <p14:creationId xmlns:p14="http://schemas.microsoft.com/office/powerpoint/2010/main" val="168736446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5D025-1F7D-439E-ADFE-36128F3E464C}" type="datetime1">
              <a:rPr lang="en-US" smtClean="0">
                <a:solidFill>
                  <a:prstClr val="white"/>
                </a:solidFill>
              </a:rPr>
              <a:t>5/13/2019</a:t>
            </a:fld>
            <a:endParaRPr lang="en-GB" dirty="0">
              <a:solidFill>
                <a:prstClr val="white"/>
              </a:solidFill>
            </a:endParaRPr>
          </a:p>
        </p:txBody>
      </p:sp>
      <p:sp>
        <p:nvSpPr>
          <p:cNvPr id="3" name="Footer Placeholder 2"/>
          <p:cNvSpPr>
            <a:spLocks noGrp="1"/>
          </p:cNvSpPr>
          <p:nvPr>
            <p:ph type="ftr" sz="quarter" idx="11"/>
          </p:nvPr>
        </p:nvSpPr>
        <p:spPr/>
        <p:txBody>
          <a:bodyPr/>
          <a:lstStyle/>
          <a:p>
            <a:r>
              <a:rPr lang="en-GB" smtClean="0">
                <a:solidFill>
                  <a:prstClr val="white"/>
                </a:solidFill>
              </a:rPr>
              <a:t>European Investment Bank Group</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368414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E04F560-19B8-440C-A250-5478007D2605}" type="datetime1">
              <a:rPr lang="en-US" smtClean="0">
                <a:solidFill>
                  <a:prstClr val="white"/>
                </a:solidFill>
              </a:rPr>
              <a:t>5/13/2019</a:t>
            </a:fld>
            <a:endParaRPr lang="en-GB" dirty="0">
              <a:solidFill>
                <a:prstClr val="white"/>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solidFill>
                  <a:prstClr val="white"/>
                </a:solidFill>
              </a:rPr>
              <a:t>European Investment Bank Group</a:t>
            </a:r>
            <a:endParaRPr lang="en-GB" dirty="0">
              <a:solidFill>
                <a:prstClr val="white"/>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361111-CF49-49A9-BDA9-21C790E8F9B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20309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3CA8B6-DC1C-49C5-B2F8-7F5935D99EFF}"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361111-CF49-49A9-BDA9-21C790E8F9B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26691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1960209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2F75E0-543C-4FC5-9757-3C9A55200828}"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3922250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_2 pictures with text">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628650" y="6356350"/>
            <a:ext cx="2057400" cy="365125"/>
          </a:xfrm>
          <a:prstGeom prst="rect">
            <a:avLst/>
          </a:prstGeom>
        </p:spPr>
        <p:txBody>
          <a:bodyPr/>
          <a:lstStyle/>
          <a:p>
            <a:fld id="{3DCD31D2-1890-4BD7-82E4-F3AF80B4FEA4}" type="datetime1">
              <a:rPr lang="en-US" smtClean="0"/>
              <a:t>5/13/2019</a:t>
            </a:fld>
            <a:endParaRPr lang="fr-FR" dirty="0"/>
          </a:p>
        </p:txBody>
      </p:sp>
      <p:sp>
        <p:nvSpPr>
          <p:cNvPr id="4" name="Espace réservé du pied de page 3"/>
          <p:cNvSpPr>
            <a:spLocks noGrp="1"/>
          </p:cNvSpPr>
          <p:nvPr>
            <p:ph type="ftr" sz="quarter" idx="11"/>
          </p:nvPr>
        </p:nvSpPr>
        <p:spPr>
          <a:xfrm>
            <a:off x="3028950" y="6356350"/>
            <a:ext cx="3086100" cy="365125"/>
          </a:xfrm>
          <a:prstGeom prst="rect">
            <a:avLst/>
          </a:prstGeom>
        </p:spPr>
        <p:txBody>
          <a:bodyPr/>
          <a:lstStyle/>
          <a:p>
            <a:r>
              <a:rPr lang="fr-FR" dirty="0" err="1" smtClean="0"/>
              <a:t>European</a:t>
            </a:r>
            <a:r>
              <a:rPr lang="fr-FR" dirty="0" smtClean="0"/>
              <a:t> Investment Bank Group</a:t>
            </a:r>
            <a:endParaRPr lang="fr-FR" dirty="0"/>
          </a:p>
        </p:txBody>
      </p:sp>
      <p:sp>
        <p:nvSpPr>
          <p:cNvPr id="5" name="Espace réservé du numéro de diapositive 4"/>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
        <p:nvSpPr>
          <p:cNvPr id="7" name="Espace réservé pour une image  6"/>
          <p:cNvSpPr>
            <a:spLocks noGrp="1"/>
          </p:cNvSpPr>
          <p:nvPr>
            <p:ph type="pic" sz="quarter" idx="13"/>
          </p:nvPr>
        </p:nvSpPr>
        <p:spPr>
          <a:xfrm>
            <a:off x="639763" y="1706563"/>
            <a:ext cx="3027997" cy="1992312"/>
          </a:xfrm>
          <a:prstGeom prst="rect">
            <a:avLst/>
          </a:prstGeom>
        </p:spPr>
        <p:txBody>
          <a:bodyPr/>
          <a:lstStyle/>
          <a:p>
            <a:endParaRPr lang="fr-FR"/>
          </a:p>
        </p:txBody>
      </p:sp>
      <p:sp>
        <p:nvSpPr>
          <p:cNvPr id="9" name="Espace réservé pour une image  8"/>
          <p:cNvSpPr>
            <a:spLocks noGrp="1"/>
          </p:cNvSpPr>
          <p:nvPr>
            <p:ph type="pic" sz="quarter" idx="14"/>
          </p:nvPr>
        </p:nvSpPr>
        <p:spPr>
          <a:xfrm>
            <a:off x="630238" y="3830638"/>
            <a:ext cx="3037522" cy="2001837"/>
          </a:xfrm>
          <a:prstGeom prst="rect">
            <a:avLst/>
          </a:prstGeom>
        </p:spPr>
        <p:txBody>
          <a:bodyPr/>
          <a:lstStyle/>
          <a:p>
            <a:endParaRPr lang="fr-FR" dirty="0"/>
          </a:p>
        </p:txBody>
      </p:sp>
      <p:sp>
        <p:nvSpPr>
          <p:cNvPr id="11" name="Espace réservé du texte 10"/>
          <p:cNvSpPr>
            <a:spLocks noGrp="1"/>
          </p:cNvSpPr>
          <p:nvPr>
            <p:ph type="body" sz="quarter" idx="15"/>
          </p:nvPr>
        </p:nvSpPr>
        <p:spPr>
          <a:xfrm>
            <a:off x="3860800" y="1685925"/>
            <a:ext cx="4622800" cy="2012950"/>
          </a:xfrm>
          <a:prstGeom prst="rect">
            <a:avLst/>
          </a:prstGeom>
        </p:spPr>
        <p:txBody>
          <a:bodyPr/>
          <a:lstStyle>
            <a:lvl1pPr marL="0" indent="0">
              <a:buNone/>
              <a:defRPr/>
            </a:lvl1pPr>
          </a:lstStyle>
          <a:p>
            <a:pPr lvl="0"/>
            <a:r>
              <a:rPr lang="fr-FR" dirty="0" smtClean="0"/>
              <a:t>Cliquez pour </a:t>
            </a:r>
            <a:r>
              <a:rPr lang="fr-FR" smtClean="0"/>
              <a:t>modifier les</a:t>
            </a:r>
            <a:endParaRPr lang="fr-FR" dirty="0"/>
          </a:p>
        </p:txBody>
      </p:sp>
      <p:sp>
        <p:nvSpPr>
          <p:cNvPr id="13" name="Espace réservé du texte 12"/>
          <p:cNvSpPr>
            <a:spLocks noGrp="1"/>
          </p:cNvSpPr>
          <p:nvPr>
            <p:ph type="body" sz="quarter" idx="16"/>
          </p:nvPr>
        </p:nvSpPr>
        <p:spPr>
          <a:xfrm>
            <a:off x="3870325" y="3840163"/>
            <a:ext cx="4613275" cy="1992312"/>
          </a:xfrm>
          <a:prstGeom prst="rect">
            <a:avLst/>
          </a:prstGeom>
        </p:spPr>
        <p:txBody>
          <a:bodyPr/>
          <a:lstStyle>
            <a:lvl1pPr marL="0" indent="0">
              <a:buNone/>
              <a:defRPr/>
            </a:lvl1pPr>
          </a:lstStyle>
          <a:p>
            <a:pPr lvl="0"/>
            <a:r>
              <a:rPr lang="fr-FR" dirty="0" smtClean="0"/>
              <a:t>Cliquez pour modifier les</a:t>
            </a:r>
            <a:endParaRPr lang="fr-FR" dirty="0"/>
          </a:p>
        </p:txBody>
      </p:sp>
      <p:sp>
        <p:nvSpPr>
          <p:cNvPr id="6" name="Title 5"/>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412187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2F75E0-543C-4FC5-9757-3C9A55200828}"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3213937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2F75E0-543C-4FC5-9757-3C9A55200828}"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439454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2F75E0-543C-4FC5-9757-3C9A55200828}" type="datetimeFigureOut">
              <a:rPr lang="en-GB" smtClean="0"/>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3808587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2F75E0-543C-4FC5-9757-3C9A55200828}"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3268331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F75E0-543C-4FC5-9757-3C9A55200828}" type="datetimeFigureOut">
              <a:rPr lang="en-GB" smtClean="0"/>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2337215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2F75E0-543C-4FC5-9757-3C9A55200828}"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3694389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2F75E0-543C-4FC5-9757-3C9A55200828}"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1235826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2F75E0-543C-4FC5-9757-3C9A55200828}"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3869971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2F75E0-543C-4FC5-9757-3C9A55200828}"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41CF8-A0FF-44D2-AF0A-086463C0D8D5}" type="slidenum">
              <a:rPr lang="en-GB" smtClean="0"/>
              <a:t>‹#›</a:t>
            </a:fld>
            <a:endParaRPr lang="en-GB"/>
          </a:p>
        </p:txBody>
      </p:sp>
    </p:spTree>
    <p:extLst>
      <p:ext uri="{BB962C8B-B14F-4D97-AF65-F5344CB8AC3E}">
        <p14:creationId xmlns:p14="http://schemas.microsoft.com/office/powerpoint/2010/main" val="1039908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i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p:spPr>
        <p:txBody>
          <a:bodyPr/>
          <a:lstStyle/>
          <a:p>
            <a:fld id="{6280D2ED-F7BB-43BC-9415-B44C432CC2F1}" type="datetime1">
              <a:rPr lang="fr-LU" smtClean="0"/>
              <a:t>13/05/2019</a:t>
            </a:fld>
            <a:endParaRPr lang="en-GB" dirty="0"/>
          </a:p>
        </p:txBody>
      </p:sp>
      <p:sp>
        <p:nvSpPr>
          <p:cNvPr id="4" name="Footer Placeholder 3"/>
          <p:cNvSpPr>
            <a:spLocks noGrp="1"/>
          </p:cNvSpPr>
          <p:nvPr>
            <p:ph type="ftr" sz="quarter" idx="11"/>
          </p:nvPr>
        </p:nvSpPr>
        <p:spPr>
          <a:xfrm>
            <a:off x="2016000" y="6660000"/>
            <a:ext cx="4140000" cy="144000"/>
          </a:xfr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70366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2961" y="263526"/>
            <a:ext cx="8321119" cy="1325563"/>
          </a:xfrm>
          <a:prstGeom prst="rect">
            <a:avLst/>
          </a:prstGeom>
        </p:spPr>
        <p:txBody>
          <a:bodyPr/>
          <a:lstStyle/>
          <a:p>
            <a:r>
              <a:rPr lang="fr-FR" smtClean="0"/>
              <a:t>Cliquez et modifiez le titre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1832BBD0-7E0B-48E0-BBC0-476D52A43D77}" type="datetime1">
              <a:rPr lang="en-US" smtClean="0"/>
              <a:t>5/13/2019</a:t>
            </a:fld>
            <a:endParaRPr lang="fr-F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r>
              <a:rPr lang="fr-FR" dirty="0" err="1" smtClean="0"/>
              <a:t>European</a:t>
            </a:r>
            <a:r>
              <a:rPr lang="fr-FR" dirty="0" smtClean="0"/>
              <a:t> Investment Bank Group</a:t>
            </a:r>
            <a:endParaRPr lang="fr-FR"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p:spPr>
        <p:txBody>
          <a:bodyPr/>
          <a:lstStyle/>
          <a:p>
            <a:fld id="{0AC34F93-70C1-4DD8-9545-6B43D6E12B85}" type="datetime1">
              <a:rPr lang="fr-LU" smtClean="0"/>
              <a:t>13/05/2019</a:t>
            </a:fld>
            <a:endParaRPr lang="en-GB" dirty="0"/>
          </a:p>
        </p:txBody>
      </p:sp>
      <p:sp>
        <p:nvSpPr>
          <p:cNvPr id="4" name="Footer Placeholder 3"/>
          <p:cNvSpPr>
            <a:spLocks noGrp="1"/>
          </p:cNvSpPr>
          <p:nvPr>
            <p:ph type="ftr" sz="quarter" idx="11"/>
          </p:nvPr>
        </p:nvSpPr>
        <p:spPr>
          <a:xfrm>
            <a:off x="2016000" y="6660000"/>
            <a:ext cx="4140000" cy="144000"/>
          </a:xfr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p:spPr>
        <p:txBody>
          <a:bodyPr/>
          <a:lstStyle/>
          <a:p>
            <a:fld id="{FD0A51CA-4611-42BC-8C78-05A9D4A054CC}" type="slidenum">
              <a:rPr lang="en-GB" smtClean="0"/>
              <a:pPr/>
              <a:t>‹#›</a:t>
            </a:fld>
            <a:endParaRPr lang="en-GB" dirty="0"/>
          </a:p>
        </p:txBody>
      </p:sp>
      <p:sp>
        <p:nvSpPr>
          <p:cNvPr id="6" name="Title 1"/>
          <p:cNvSpPr>
            <a:spLocks noGrp="1"/>
          </p:cNvSpPr>
          <p:nvPr>
            <p:ph type="title"/>
          </p:nvPr>
        </p:nvSpPr>
        <p:spPr>
          <a:xfrm>
            <a:off x="612000" y="4762800"/>
            <a:ext cx="7920000" cy="720000"/>
          </a:xfrm>
        </p:spPr>
        <p:txBody>
          <a:bodyPr anchor="b"/>
          <a:lstStyle>
            <a:lvl1pPr algn="ctr">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612000" y="5482800"/>
            <a:ext cx="7920000" cy="540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ubtitle 2"/>
          <p:cNvSpPr txBox="1">
            <a:spLocks/>
          </p:cNvSpPr>
          <p:nvPr userDrawn="1"/>
        </p:nvSpPr>
        <p:spPr>
          <a:xfrm>
            <a:off x="638670" y="6046680"/>
            <a:ext cx="7920000" cy="540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buClr>
              <a:buSzPct val="80000"/>
              <a:buFont typeface=".AppleSystemUIFont" charset="-12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Clr>
                <a:schemeClr val="tx2"/>
              </a:buClr>
              <a:buSzPct val="80000"/>
              <a:buFont typeface=".AppleSystemUIFont" charset="-12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chemeClr val="tx2"/>
              </a:buClr>
              <a:buSzPct val="80000"/>
              <a:buFont typeface=".AppleSystemUIFont" charset="-12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2000" dirty="0" smtClean="0">
                <a:solidFill>
                  <a:schemeClr val="tx1"/>
                </a:solidFill>
              </a:rPr>
              <a:t>Author: </a:t>
            </a:r>
            <a:endParaRPr lang="en-US" sz="2000" dirty="0">
              <a:solidFill>
                <a:schemeClr val="tx1"/>
              </a:solidFill>
            </a:endParaRPr>
          </a:p>
        </p:txBody>
      </p:sp>
    </p:spTree>
    <p:extLst>
      <p:ext uri="{BB962C8B-B14F-4D97-AF65-F5344CB8AC3E}">
        <p14:creationId xmlns:p14="http://schemas.microsoft.com/office/powerpoint/2010/main" val="6985311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0266A-1577-41E9-8D24-5CCE020706D9}" type="datetime1">
              <a:rPr lang="fr-LU" smtClean="0"/>
              <a:t>13/05/2019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6D8CE-DF9A-4FC9-98C1-36228A9B7D78}" type="slidenum">
              <a:rPr lang="en-US" smtClean="0"/>
              <a:t>‹#›</a:t>
            </a:fld>
            <a:endParaRPr lang="en-US"/>
          </a:p>
        </p:txBody>
      </p:sp>
    </p:spTree>
    <p:extLst>
      <p:ext uri="{BB962C8B-B14F-4D97-AF65-F5344CB8AC3E}">
        <p14:creationId xmlns:p14="http://schemas.microsoft.com/office/powerpoint/2010/main" val="3973795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2ECD06-5822-4F5B-A49E-CE3980F47A5B}" type="datetime1">
              <a:rPr lang="fr-LU" smtClean="0"/>
              <a:t>13/05/2019</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202135631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 y="273687"/>
            <a:ext cx="7886700" cy="576000"/>
          </a:xfrm>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02FD2C0E-35D6-45A6-9A7D-8B41DE3842B5}" type="datetime1">
              <a:rPr lang="fr-LU" smtClean="0"/>
              <a:t>13/05/2019</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a:p>
        </p:txBody>
      </p:sp>
      <p:sp>
        <p:nvSpPr>
          <p:cNvPr id="7" name="Espace réservé du texte 7"/>
          <p:cNvSpPr>
            <a:spLocks noGrp="1"/>
          </p:cNvSpPr>
          <p:nvPr>
            <p:ph type="body" sz="quarter" idx="13"/>
          </p:nvPr>
        </p:nvSpPr>
        <p:spPr>
          <a:xfrm>
            <a:off x="190800" y="870585"/>
            <a:ext cx="7885112" cy="576000"/>
          </a:xfrm>
        </p:spPr>
        <p:txBody>
          <a:bodyPr>
            <a:normAutofit/>
          </a:bodyPr>
          <a:lstStyle>
            <a:lvl1pPr marL="0" indent="0">
              <a:buNone/>
              <a:defRPr sz="2800">
                <a:solidFill>
                  <a:schemeClr val="accent2"/>
                </a:solidFill>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864889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C378C62E-A158-47D4-A9C0-F8D1ECF43654}" type="datetime1">
              <a:rPr lang="fr-LU" smtClean="0"/>
              <a:t>13/05/2019</a:t>
            </a:fld>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412048775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2961" y="263526"/>
            <a:ext cx="8321119"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Date Placeholder 9"/>
          <p:cNvSpPr>
            <a:spLocks noGrp="1"/>
          </p:cNvSpPr>
          <p:nvPr>
            <p:ph type="dt" sz="half" idx="10"/>
          </p:nvPr>
        </p:nvSpPr>
        <p:spPr/>
        <p:txBody>
          <a:bodyPr/>
          <a:lstStyle/>
          <a:p>
            <a:fld id="{87C768E1-E5AC-4CF9-A43B-AB6BF6A1304F}" type="datetime1">
              <a:rPr lang="fr-LU" smtClean="0"/>
              <a:t>13/05/2019</a:t>
            </a:fld>
            <a:endParaRPr lang="en-GB" dirty="0"/>
          </a:p>
        </p:txBody>
      </p:sp>
      <p:sp>
        <p:nvSpPr>
          <p:cNvPr id="11" name="Footer Placeholder 10"/>
          <p:cNvSpPr>
            <a:spLocks noGrp="1"/>
          </p:cNvSpPr>
          <p:nvPr>
            <p:ph type="ftr" sz="quarter" idx="11"/>
          </p:nvPr>
        </p:nvSpPr>
        <p:spPr/>
        <p:txBody>
          <a:bodyPr/>
          <a:lstStyle/>
          <a:p>
            <a:endParaRPr lang="en-GB" dirty="0"/>
          </a:p>
        </p:txBody>
      </p:sp>
      <p:sp>
        <p:nvSpPr>
          <p:cNvPr id="12" name="Slide Number Placeholder 11"/>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60457496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6" name="Date Placeholder 5"/>
          <p:cNvSpPr>
            <a:spLocks noGrp="1"/>
          </p:cNvSpPr>
          <p:nvPr>
            <p:ph type="dt" sz="half" idx="10"/>
          </p:nvPr>
        </p:nvSpPr>
        <p:spPr/>
        <p:txBody>
          <a:bodyPr/>
          <a:lstStyle/>
          <a:p>
            <a:fld id="{6E6A06C1-68F6-4EB6-83B3-4FB7FB4815BB}" type="datetime1">
              <a:rPr lang="fr-LU" smtClean="0"/>
              <a:t>13/05/2019</a:t>
            </a:fld>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84725390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7" name="Espace réservé pour une image  6"/>
          <p:cNvSpPr>
            <a:spLocks noGrp="1"/>
          </p:cNvSpPr>
          <p:nvPr>
            <p:ph type="pic" sz="quarter" idx="13"/>
          </p:nvPr>
        </p:nvSpPr>
        <p:spPr>
          <a:xfrm>
            <a:off x="639763" y="1706563"/>
            <a:ext cx="3027997" cy="1992312"/>
          </a:xfrm>
        </p:spPr>
        <p:txBody>
          <a:bodyPr/>
          <a:lstStyle/>
          <a:p>
            <a:endParaRPr lang="fr-FR"/>
          </a:p>
        </p:txBody>
      </p:sp>
      <p:sp>
        <p:nvSpPr>
          <p:cNvPr id="9" name="Espace réservé pour une image  8"/>
          <p:cNvSpPr>
            <a:spLocks noGrp="1"/>
          </p:cNvSpPr>
          <p:nvPr>
            <p:ph type="pic" sz="quarter" idx="14"/>
          </p:nvPr>
        </p:nvSpPr>
        <p:spPr>
          <a:xfrm>
            <a:off x="630238" y="3830638"/>
            <a:ext cx="3037522" cy="2001837"/>
          </a:xfrm>
        </p:spPr>
        <p:txBody>
          <a:bodyPr/>
          <a:lstStyle/>
          <a:p>
            <a:endParaRPr lang="fr-FR" dirty="0"/>
          </a:p>
        </p:txBody>
      </p:sp>
      <p:sp>
        <p:nvSpPr>
          <p:cNvPr id="11" name="Espace réservé du texte 10"/>
          <p:cNvSpPr>
            <a:spLocks noGrp="1"/>
          </p:cNvSpPr>
          <p:nvPr>
            <p:ph type="body" sz="quarter" idx="15"/>
          </p:nvPr>
        </p:nvSpPr>
        <p:spPr>
          <a:xfrm>
            <a:off x="3860800" y="1685925"/>
            <a:ext cx="4622800" cy="2012950"/>
          </a:xfrm>
        </p:spPr>
        <p:txBody>
          <a:bodyPr/>
          <a:lstStyle>
            <a:lvl1pPr marL="0" indent="0">
              <a:buNone/>
              <a:defRPr/>
            </a:lvl1pPr>
          </a:lstStyle>
          <a:p>
            <a:pPr lvl="0"/>
            <a:r>
              <a:rPr lang="fr-FR" dirty="0" smtClean="0"/>
              <a:t>Cliquez pour </a:t>
            </a:r>
            <a:r>
              <a:rPr lang="fr-FR" smtClean="0"/>
              <a:t>modifier les</a:t>
            </a:r>
            <a:endParaRPr lang="fr-FR" dirty="0"/>
          </a:p>
        </p:txBody>
      </p:sp>
      <p:sp>
        <p:nvSpPr>
          <p:cNvPr id="13" name="Espace réservé du texte 12"/>
          <p:cNvSpPr>
            <a:spLocks noGrp="1"/>
          </p:cNvSpPr>
          <p:nvPr>
            <p:ph type="body" sz="quarter" idx="16"/>
          </p:nvPr>
        </p:nvSpPr>
        <p:spPr>
          <a:xfrm>
            <a:off x="3870325" y="3840163"/>
            <a:ext cx="4613275" cy="1992312"/>
          </a:xfrm>
        </p:spPr>
        <p:txBody>
          <a:bodyPr/>
          <a:lstStyle>
            <a:lvl1pPr marL="0" indent="0">
              <a:buNone/>
              <a:defRPr/>
            </a:lvl1pPr>
          </a:lstStyle>
          <a:p>
            <a:pPr lvl="0"/>
            <a:r>
              <a:rPr lang="fr-FR" dirty="0" smtClean="0"/>
              <a:t>Cliquez pour modifier les</a:t>
            </a:r>
            <a:endParaRPr lang="fr-FR" dirty="0"/>
          </a:p>
        </p:txBody>
      </p:sp>
      <p:sp>
        <p:nvSpPr>
          <p:cNvPr id="6" name="Date Placeholder 5"/>
          <p:cNvSpPr>
            <a:spLocks noGrp="1"/>
          </p:cNvSpPr>
          <p:nvPr>
            <p:ph type="dt" sz="half" idx="17"/>
          </p:nvPr>
        </p:nvSpPr>
        <p:spPr/>
        <p:txBody>
          <a:bodyPr/>
          <a:lstStyle/>
          <a:p>
            <a:fld id="{60EA0C1B-346C-4716-8AD1-C0E5E6B6561A}" type="datetime1">
              <a:rPr lang="fr-LU" smtClean="0"/>
              <a:t>13/05/2019</a:t>
            </a:fld>
            <a:endParaRPr lang="en-GB" dirty="0"/>
          </a:p>
        </p:txBody>
      </p:sp>
      <p:sp>
        <p:nvSpPr>
          <p:cNvPr id="8" name="Footer Placeholder 7"/>
          <p:cNvSpPr>
            <a:spLocks noGrp="1"/>
          </p:cNvSpPr>
          <p:nvPr>
            <p:ph type="ftr" sz="quarter" idx="18"/>
          </p:nvPr>
        </p:nvSpPr>
        <p:spPr/>
        <p:txBody>
          <a:bodyPr/>
          <a:lstStyle/>
          <a:p>
            <a:endParaRPr lang="en-GB" dirty="0"/>
          </a:p>
        </p:txBody>
      </p:sp>
      <p:sp>
        <p:nvSpPr>
          <p:cNvPr id="10" name="Slide Number Placeholder 9"/>
          <p:cNvSpPr>
            <a:spLocks noGrp="1"/>
          </p:cNvSpPr>
          <p:nvPr>
            <p:ph type="sldNum" sz="quarter" idx="19"/>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722028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pictures and lab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7" name="Espace réservé pour une image  6"/>
          <p:cNvSpPr>
            <a:spLocks noGrp="1"/>
          </p:cNvSpPr>
          <p:nvPr>
            <p:ph type="pic" sz="quarter" idx="13"/>
          </p:nvPr>
        </p:nvSpPr>
        <p:spPr>
          <a:xfrm>
            <a:off x="121920" y="2632075"/>
            <a:ext cx="2174240" cy="2174240"/>
          </a:xfrm>
          <a:prstGeom prst="ellipse">
            <a:avLst/>
          </a:prstGeom>
          <a:solidFill>
            <a:schemeClr val="tx2">
              <a:lumMod val="20000"/>
              <a:lumOff val="80000"/>
            </a:schemeClr>
          </a:solidFill>
        </p:spPr>
        <p:txBody>
          <a:bodyPr/>
          <a:lstStyle/>
          <a:p>
            <a:endParaRPr lang="fr-FR"/>
          </a:p>
        </p:txBody>
      </p:sp>
      <p:sp>
        <p:nvSpPr>
          <p:cNvPr id="8" name="Espace réservé pour une image  6"/>
          <p:cNvSpPr>
            <a:spLocks noGrp="1"/>
          </p:cNvSpPr>
          <p:nvPr>
            <p:ph type="pic" sz="quarter" idx="14"/>
          </p:nvPr>
        </p:nvSpPr>
        <p:spPr>
          <a:xfrm>
            <a:off x="2367280" y="2632075"/>
            <a:ext cx="2174240" cy="2174240"/>
          </a:xfrm>
          <a:prstGeom prst="ellipse">
            <a:avLst/>
          </a:prstGeom>
          <a:solidFill>
            <a:schemeClr val="tx2">
              <a:lumMod val="20000"/>
              <a:lumOff val="80000"/>
            </a:schemeClr>
          </a:solidFill>
        </p:spPr>
        <p:txBody>
          <a:bodyPr/>
          <a:lstStyle/>
          <a:p>
            <a:endParaRPr lang="fr-FR"/>
          </a:p>
        </p:txBody>
      </p:sp>
      <p:sp>
        <p:nvSpPr>
          <p:cNvPr id="9" name="Espace réservé pour une image  6"/>
          <p:cNvSpPr>
            <a:spLocks noGrp="1"/>
          </p:cNvSpPr>
          <p:nvPr>
            <p:ph type="pic" sz="quarter" idx="15"/>
          </p:nvPr>
        </p:nvSpPr>
        <p:spPr>
          <a:xfrm>
            <a:off x="4622800" y="2632075"/>
            <a:ext cx="2174240" cy="2174240"/>
          </a:xfrm>
          <a:prstGeom prst="ellipse">
            <a:avLst/>
          </a:prstGeom>
          <a:solidFill>
            <a:schemeClr val="tx2">
              <a:lumMod val="20000"/>
              <a:lumOff val="80000"/>
            </a:schemeClr>
          </a:solidFill>
        </p:spPr>
        <p:txBody>
          <a:bodyPr/>
          <a:lstStyle/>
          <a:p>
            <a:endParaRPr lang="fr-FR"/>
          </a:p>
        </p:txBody>
      </p:sp>
      <p:sp>
        <p:nvSpPr>
          <p:cNvPr id="10" name="Espace réservé pour une image  6"/>
          <p:cNvSpPr>
            <a:spLocks noGrp="1"/>
          </p:cNvSpPr>
          <p:nvPr>
            <p:ph type="pic" sz="quarter" idx="16"/>
          </p:nvPr>
        </p:nvSpPr>
        <p:spPr>
          <a:xfrm>
            <a:off x="6868160" y="2632075"/>
            <a:ext cx="2174240" cy="2174240"/>
          </a:xfrm>
          <a:prstGeom prst="ellipse">
            <a:avLst/>
          </a:prstGeom>
          <a:solidFill>
            <a:schemeClr val="tx2">
              <a:lumMod val="20000"/>
              <a:lumOff val="80000"/>
            </a:schemeClr>
          </a:solidFill>
        </p:spPr>
        <p:txBody>
          <a:bodyPr/>
          <a:lstStyle/>
          <a:p>
            <a:endParaRPr lang="fr-FR"/>
          </a:p>
        </p:txBody>
      </p:sp>
      <p:sp>
        <p:nvSpPr>
          <p:cNvPr id="12" name="Espace réservé du texte 11"/>
          <p:cNvSpPr>
            <a:spLocks noGrp="1"/>
          </p:cNvSpPr>
          <p:nvPr>
            <p:ph type="body" sz="quarter" idx="17"/>
          </p:nvPr>
        </p:nvSpPr>
        <p:spPr>
          <a:xfrm>
            <a:off x="11176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3" name="Espace réservé du texte 11"/>
          <p:cNvSpPr>
            <a:spLocks noGrp="1"/>
          </p:cNvSpPr>
          <p:nvPr>
            <p:ph type="body" sz="quarter" idx="18"/>
          </p:nvPr>
        </p:nvSpPr>
        <p:spPr>
          <a:xfrm>
            <a:off x="235712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4" name="Espace réservé du texte 11"/>
          <p:cNvSpPr>
            <a:spLocks noGrp="1"/>
          </p:cNvSpPr>
          <p:nvPr>
            <p:ph type="body" sz="quarter" idx="19"/>
          </p:nvPr>
        </p:nvSpPr>
        <p:spPr>
          <a:xfrm>
            <a:off x="459232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5" name="Espace réservé du texte 11"/>
          <p:cNvSpPr>
            <a:spLocks noGrp="1"/>
          </p:cNvSpPr>
          <p:nvPr>
            <p:ph type="body" sz="quarter" idx="20"/>
          </p:nvPr>
        </p:nvSpPr>
        <p:spPr>
          <a:xfrm>
            <a:off x="683768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6" name="Espace réservé du texte 11"/>
          <p:cNvSpPr>
            <a:spLocks noGrp="1"/>
          </p:cNvSpPr>
          <p:nvPr>
            <p:ph type="body" sz="quarter" idx="21"/>
          </p:nvPr>
        </p:nvSpPr>
        <p:spPr>
          <a:xfrm>
            <a:off x="11176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7" name="Espace réservé du texte 11"/>
          <p:cNvSpPr>
            <a:spLocks noGrp="1"/>
          </p:cNvSpPr>
          <p:nvPr>
            <p:ph type="body" sz="quarter" idx="22"/>
          </p:nvPr>
        </p:nvSpPr>
        <p:spPr>
          <a:xfrm>
            <a:off x="235712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8" name="Espace réservé du texte 11"/>
          <p:cNvSpPr>
            <a:spLocks noGrp="1"/>
          </p:cNvSpPr>
          <p:nvPr>
            <p:ph type="body" sz="quarter" idx="23"/>
          </p:nvPr>
        </p:nvSpPr>
        <p:spPr>
          <a:xfrm>
            <a:off x="459232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9" name="Espace réservé du texte 11"/>
          <p:cNvSpPr>
            <a:spLocks noGrp="1"/>
          </p:cNvSpPr>
          <p:nvPr>
            <p:ph type="body" sz="quarter" idx="24"/>
          </p:nvPr>
        </p:nvSpPr>
        <p:spPr>
          <a:xfrm>
            <a:off x="683768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6" name="Date Placeholder 5"/>
          <p:cNvSpPr>
            <a:spLocks noGrp="1"/>
          </p:cNvSpPr>
          <p:nvPr>
            <p:ph type="dt" sz="half" idx="25"/>
          </p:nvPr>
        </p:nvSpPr>
        <p:spPr/>
        <p:txBody>
          <a:bodyPr/>
          <a:lstStyle/>
          <a:p>
            <a:fld id="{0CA2E9E3-E55B-4860-957C-855E33B6F9BE}" type="datetime1">
              <a:rPr lang="fr-LU" smtClean="0"/>
              <a:t>13/05/2019</a:t>
            </a:fld>
            <a:endParaRPr lang="en-GB" dirty="0"/>
          </a:p>
        </p:txBody>
      </p:sp>
      <p:sp>
        <p:nvSpPr>
          <p:cNvPr id="11" name="Footer Placeholder 10"/>
          <p:cNvSpPr>
            <a:spLocks noGrp="1"/>
          </p:cNvSpPr>
          <p:nvPr>
            <p:ph type="ftr" sz="quarter" idx="26"/>
          </p:nvPr>
        </p:nvSpPr>
        <p:spPr/>
        <p:txBody>
          <a:bodyPr/>
          <a:lstStyle/>
          <a:p>
            <a:endParaRPr lang="en-GB" dirty="0"/>
          </a:p>
        </p:txBody>
      </p:sp>
      <p:sp>
        <p:nvSpPr>
          <p:cNvPr id="20" name="Slide Number Placeholder 19"/>
          <p:cNvSpPr>
            <a:spLocks noGrp="1"/>
          </p:cNvSpPr>
          <p:nvPr>
            <p:ph type="sldNum" sz="quarter" idx="27"/>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9038926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sa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7" name="Espace réservé pour une image  6"/>
          <p:cNvSpPr>
            <a:spLocks noGrp="1"/>
          </p:cNvSpPr>
          <p:nvPr>
            <p:ph type="pic" sz="quarter" idx="13" hasCustomPrompt="1"/>
          </p:nvPr>
        </p:nvSpPr>
        <p:spPr>
          <a:xfrm>
            <a:off x="260977"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9" name="Espace réservé du texte 8"/>
          <p:cNvSpPr>
            <a:spLocks noGrp="1"/>
          </p:cNvSpPr>
          <p:nvPr>
            <p:ph type="body" sz="quarter" idx="14" hasCustomPrompt="1"/>
          </p:nvPr>
        </p:nvSpPr>
        <p:spPr>
          <a:xfrm>
            <a:off x="1700335"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0" name="Espace réservé pour une image  6"/>
          <p:cNvSpPr>
            <a:spLocks noGrp="1"/>
          </p:cNvSpPr>
          <p:nvPr>
            <p:ph type="pic" sz="quarter" idx="15" hasCustomPrompt="1"/>
          </p:nvPr>
        </p:nvSpPr>
        <p:spPr>
          <a:xfrm>
            <a:off x="3142819"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11" name="Espace réservé du texte 8"/>
          <p:cNvSpPr>
            <a:spLocks noGrp="1"/>
          </p:cNvSpPr>
          <p:nvPr>
            <p:ph type="body" sz="quarter" idx="16" hasCustomPrompt="1"/>
          </p:nvPr>
        </p:nvSpPr>
        <p:spPr>
          <a:xfrm>
            <a:off x="4582177"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2" name="Espace réservé pour une image  6"/>
          <p:cNvSpPr>
            <a:spLocks noGrp="1"/>
          </p:cNvSpPr>
          <p:nvPr>
            <p:ph type="pic" sz="quarter" idx="17" hasCustomPrompt="1"/>
          </p:nvPr>
        </p:nvSpPr>
        <p:spPr>
          <a:xfrm>
            <a:off x="6026604"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13" name="Espace réservé du texte 8"/>
          <p:cNvSpPr>
            <a:spLocks noGrp="1"/>
          </p:cNvSpPr>
          <p:nvPr>
            <p:ph type="body" sz="quarter" idx="18" hasCustomPrompt="1"/>
          </p:nvPr>
        </p:nvSpPr>
        <p:spPr>
          <a:xfrm>
            <a:off x="7470062"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4" name="Espace réservé pour une image  6"/>
          <p:cNvSpPr>
            <a:spLocks noGrp="1"/>
          </p:cNvSpPr>
          <p:nvPr>
            <p:ph type="pic" sz="quarter" idx="19" hasCustomPrompt="1"/>
          </p:nvPr>
        </p:nvSpPr>
        <p:spPr>
          <a:xfrm>
            <a:off x="1699998"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5" name="Espace réservé du texte 8"/>
          <p:cNvSpPr>
            <a:spLocks noGrp="1"/>
          </p:cNvSpPr>
          <p:nvPr>
            <p:ph type="body" sz="quarter" idx="20" hasCustomPrompt="1"/>
          </p:nvPr>
        </p:nvSpPr>
        <p:spPr>
          <a:xfrm>
            <a:off x="3139356"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6" name="Espace réservé pour une image  6"/>
          <p:cNvSpPr>
            <a:spLocks noGrp="1"/>
          </p:cNvSpPr>
          <p:nvPr>
            <p:ph type="pic" sz="quarter" idx="21" hasCustomPrompt="1"/>
          </p:nvPr>
        </p:nvSpPr>
        <p:spPr>
          <a:xfrm>
            <a:off x="4583319"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7" name="Espace réservé du texte 8"/>
          <p:cNvSpPr>
            <a:spLocks noGrp="1"/>
          </p:cNvSpPr>
          <p:nvPr>
            <p:ph type="body" sz="quarter" idx="22" hasCustomPrompt="1"/>
          </p:nvPr>
        </p:nvSpPr>
        <p:spPr>
          <a:xfrm>
            <a:off x="6029398"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8" name="Espace réservé pour une image  6"/>
          <p:cNvSpPr>
            <a:spLocks noGrp="1"/>
          </p:cNvSpPr>
          <p:nvPr>
            <p:ph type="pic" sz="quarter" idx="23" hasCustomPrompt="1"/>
          </p:nvPr>
        </p:nvSpPr>
        <p:spPr>
          <a:xfrm>
            <a:off x="7474209"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9" name="Espace réservé du texte 8"/>
          <p:cNvSpPr>
            <a:spLocks noGrp="1"/>
          </p:cNvSpPr>
          <p:nvPr>
            <p:ph type="body" sz="quarter" idx="24" hasCustomPrompt="1"/>
          </p:nvPr>
        </p:nvSpPr>
        <p:spPr>
          <a:xfrm>
            <a:off x="257452"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3" name="Date Placeholder 2"/>
          <p:cNvSpPr>
            <a:spLocks noGrp="1"/>
          </p:cNvSpPr>
          <p:nvPr>
            <p:ph type="dt" sz="half" idx="25"/>
          </p:nvPr>
        </p:nvSpPr>
        <p:spPr/>
        <p:txBody>
          <a:bodyPr/>
          <a:lstStyle/>
          <a:p>
            <a:fld id="{55B26081-A8E2-42F4-81FC-404B9600B88F}" type="datetime1">
              <a:rPr lang="fr-LU" smtClean="0"/>
              <a:t>13/05/2019</a:t>
            </a:fld>
            <a:endParaRPr lang="en-GB" dirty="0"/>
          </a:p>
        </p:txBody>
      </p:sp>
      <p:sp>
        <p:nvSpPr>
          <p:cNvPr id="4" name="Footer Placeholder 3"/>
          <p:cNvSpPr>
            <a:spLocks noGrp="1"/>
          </p:cNvSpPr>
          <p:nvPr>
            <p:ph type="ftr" sz="quarter" idx="26"/>
          </p:nvPr>
        </p:nvSpPr>
        <p:spPr/>
        <p:txBody>
          <a:bodyPr/>
          <a:lstStyle/>
          <a:p>
            <a:endParaRPr lang="en-GB" dirty="0"/>
          </a:p>
        </p:txBody>
      </p:sp>
      <p:sp>
        <p:nvSpPr>
          <p:cNvPr id="5" name="Slide Number Placeholder 4"/>
          <p:cNvSpPr>
            <a:spLocks noGrp="1"/>
          </p:cNvSpPr>
          <p:nvPr>
            <p:ph type="sldNum" sz="quarter" idx="27"/>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3378373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fr-FR" smtClean="0"/>
              <a:t>Cliquez et modifiez le titre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079BFC39-7494-49CE-A86B-03A3BFFB8350}" type="datetime1">
              <a:rPr lang="en-US" smtClean="0"/>
              <a:t>5/13/2019</a:t>
            </a:fld>
            <a:endParaRPr lang="fr-F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fr-FR" dirty="0" err="1" smtClean="0"/>
              <a:t>European</a:t>
            </a:r>
            <a:r>
              <a:rPr lang="fr-FR" dirty="0" smtClean="0"/>
              <a:t> Investment Bank Group</a:t>
            </a:r>
            <a:endParaRPr lang="fr-FR"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dirty="0" smtClean="0"/>
              <a:t>Cliquez et modifiez le titre</a:t>
            </a:r>
            <a:endParaRPr lang="fr-FR" dirty="0"/>
          </a:p>
        </p:txBody>
      </p:sp>
      <p:sp>
        <p:nvSpPr>
          <p:cNvPr id="6" name="Date Placeholder 5"/>
          <p:cNvSpPr>
            <a:spLocks noGrp="1"/>
          </p:cNvSpPr>
          <p:nvPr>
            <p:ph type="dt" sz="half" idx="10"/>
          </p:nvPr>
        </p:nvSpPr>
        <p:spPr/>
        <p:txBody>
          <a:bodyPr/>
          <a:lstStyle/>
          <a:p>
            <a:fld id="{B69A47DE-C2DA-4E65-8E46-706195AAB7F2}" type="datetime1">
              <a:rPr lang="fr-LU" smtClean="0"/>
              <a:t>13/05/2019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313521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6ECD12-6B3C-4F1A-890D-7AAA447C339F}" type="datetime1">
              <a:rPr lang="fr-LU" smtClean="0"/>
              <a:t>13/05/2019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25199548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i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0AFEC566-8D57-4D31-A9BA-0FD4D2990089}" type="datetime1">
              <a:rPr lang="en-GB" smtClean="0"/>
              <a:t>13/05/2019</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lvl1pPr>
              <a:defRPr>
                <a:solidFill>
                  <a:srgbClr val="FF0000"/>
                </a:solidFill>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981194264"/>
      </p:ext>
    </p:extLst>
  </p:cSld>
  <p:clrMapOvr>
    <a:masterClrMapping/>
  </p:clrMapOvr>
  <p:timing>
    <p:tnLst>
      <p:par>
        <p:cTn id="1" dur="indefinite" restart="never" nodeType="tmRoot"/>
      </p:par>
    </p:tnLst>
  </p:timing>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742953"/>
            <a:ext cx="8283600" cy="1440000"/>
          </a:xfrm>
          <a:prstGeom prst="rect">
            <a:avLst/>
          </a:prstGeom>
        </p:spPr>
        <p:txBody>
          <a:bodyPr>
            <a:normAutofit/>
          </a:bodyPr>
          <a:lstStyle>
            <a:lvl1pPr algn="ctr">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612000" y="3825044"/>
            <a:ext cx="8283600" cy="1752600"/>
          </a:xfrm>
          <a:prstGeom prst="rect">
            <a:avLst/>
          </a:prstGeom>
        </p:spPr>
        <p:txBody>
          <a:bodyPr>
            <a:normAutofit/>
          </a:bodyPr>
          <a:lstStyle>
            <a:lvl1pPr marL="0" indent="0" algn="ctr">
              <a:buNone/>
              <a:defRPr sz="320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text style</a:t>
            </a:r>
            <a:endParaRPr lang="en-GB" dirty="0"/>
          </a:p>
        </p:txBody>
      </p:sp>
      <p:sp>
        <p:nvSpPr>
          <p:cNvPr id="4" name="Date Placeholder 3"/>
          <p:cNvSpPr>
            <a:spLocks noGrp="1"/>
          </p:cNvSpPr>
          <p:nvPr>
            <p:ph type="dt" sz="half" idx="10"/>
          </p:nvPr>
        </p:nvSpPr>
        <p:spPr/>
        <p:txBody>
          <a:bodyPr/>
          <a:lstStyle/>
          <a:p>
            <a:fld id="{95729539-B0FF-4041-908F-1C010246330B}" type="datetime1">
              <a:rPr lang="en-GB" smtClean="0"/>
              <a:t>13/05/2019</a:t>
            </a:fld>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19800809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742953"/>
            <a:ext cx="8283600" cy="1470025"/>
          </a:xfrm>
          <a:prstGeom prst="rect">
            <a:avLst/>
          </a:prstGeom>
        </p:spPr>
        <p:txBody>
          <a:bodyPr>
            <a:normAutofit/>
          </a:bodyPr>
          <a:lstStyle>
            <a:lvl1pPr algn="l">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11560" y="3825044"/>
            <a:ext cx="8284040" cy="1752600"/>
          </a:xfrm>
          <a:prstGeom prst="rect">
            <a:avLst/>
          </a:prstGeom>
        </p:spPr>
        <p:txBody>
          <a:bodyPr>
            <a:normAutofit/>
          </a:bodyPr>
          <a:lstStyle>
            <a:lvl1pPr marL="0" indent="0" algn="l">
              <a:buNone/>
              <a:defRPr sz="32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7E080458-9FA4-454A-A7E1-A338C8724474}" type="datetime1">
              <a:rPr lang="en-GB" smtClean="0"/>
              <a:t>13/05/2019</a:t>
            </a:fld>
            <a:endParaRPr lang="en-GB"/>
          </a:p>
        </p:txBody>
      </p:sp>
      <p:sp>
        <p:nvSpPr>
          <p:cNvPr id="5" name="Footer Placeholder 4"/>
          <p:cNvSpPr>
            <a:spLocks noGrp="1"/>
          </p:cNvSpPr>
          <p:nvPr>
            <p:ph type="ftr" sz="quarter" idx="11"/>
          </p:nvPr>
        </p:nvSpPr>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293696547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99" y="225424"/>
            <a:ext cx="8643600" cy="576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251521" y="1268760"/>
            <a:ext cx="8641657" cy="488968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16D39837-0366-4180-BFC0-E8AB8598E363}" type="datetime1">
              <a:rPr lang="en-GB" smtClean="0"/>
              <a:t>13/05/2019</a:t>
            </a:fld>
            <a:endParaRPr lang="en-GB" dirty="0"/>
          </a:p>
        </p:txBody>
      </p:sp>
      <p:sp>
        <p:nvSpPr>
          <p:cNvPr id="5" name="Footer Placeholder 4"/>
          <p:cNvSpPr>
            <a:spLocks noGrp="1"/>
          </p:cNvSpPr>
          <p:nvPr>
            <p:ph type="ftr" sz="quarter" idx="11"/>
          </p:nvPr>
        </p:nvSpPr>
        <p:spPr/>
        <p:txBody>
          <a:bodyPr/>
          <a:lstStyle/>
          <a:p>
            <a:r>
              <a:rPr lang="en-GB" dirty="0" smtClean="0"/>
              <a:t>European Investment Bank Group</a:t>
            </a:r>
            <a:endParaRPr lang="en-GB" dirty="0"/>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pPr/>
              <a:t>‹#›</a:t>
            </a:fld>
            <a:endParaRPr lang="en-GB"/>
          </a:p>
        </p:txBody>
      </p:sp>
    </p:spTree>
    <p:extLst>
      <p:ext uri="{BB962C8B-B14F-4D97-AF65-F5344CB8AC3E}">
        <p14:creationId xmlns:p14="http://schemas.microsoft.com/office/powerpoint/2010/main" val="123882295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99" y="225424"/>
            <a:ext cx="8643600" cy="576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A9207A-8CD0-4B42-8EA2-74F8047FE5D0}" type="datetime1">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13/05/2019</a:t>
            </a:fld>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white"/>
                </a:solidFill>
                <a:effectLst/>
                <a:uLnTx/>
                <a:uFillTx/>
                <a:latin typeface="Arial"/>
                <a:ea typeface="+mn-ea"/>
                <a:cs typeface="+mn-cs"/>
              </a:rPr>
              <a:t>European Investment Bank Group</a:t>
            </a: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5726B0-BA77-4468-99C9-1D2C1D064D21}"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2740989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4130128"/>
            <a:ext cx="7920000" cy="1080000"/>
          </a:xfrm>
        </p:spPr>
        <p:txBody>
          <a:bodyPr anchor="ctr" anchorCtr="0"/>
          <a:lstStyle>
            <a:lvl1pPr algn="ctr">
              <a:defRPr sz="4400"/>
            </a:lvl1pPr>
          </a:lstStyle>
          <a:p>
            <a:r>
              <a:rPr lang="fr-FR" dirty="0" smtClean="0"/>
              <a:t>Cliquez et modifiez le titre</a:t>
            </a:r>
            <a:endParaRPr lang="en-US" dirty="0"/>
          </a:p>
        </p:txBody>
      </p:sp>
      <p:sp>
        <p:nvSpPr>
          <p:cNvPr id="3" name="Subtitle 2"/>
          <p:cNvSpPr>
            <a:spLocks noGrp="1"/>
          </p:cNvSpPr>
          <p:nvPr>
            <p:ph type="subTitle" idx="1"/>
          </p:nvPr>
        </p:nvSpPr>
        <p:spPr>
          <a:xfrm>
            <a:off x="612000" y="5262532"/>
            <a:ext cx="7920000" cy="684000"/>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DD876370-A62B-41C4-B874-8A96D445CF86}" type="datetime1">
              <a:rPr lang="en-US" smtClean="0"/>
              <a:t>5/13/2019</a:t>
            </a:fld>
            <a:endParaRPr lang="fr-FR"/>
          </a:p>
        </p:txBody>
      </p:sp>
      <p:sp>
        <p:nvSpPr>
          <p:cNvPr id="5" name="Footer Placeholder 4"/>
          <p:cNvSpPr>
            <a:spLocks noGrp="1"/>
          </p:cNvSpPr>
          <p:nvPr>
            <p:ph type="ftr" sz="quarter" idx="11"/>
          </p:nvPr>
        </p:nvSpPr>
        <p:spPr/>
        <p:txBody>
          <a:bodyPr/>
          <a:lstStyle/>
          <a:p>
            <a:r>
              <a:rPr lang="fr-FR" smtClean="0"/>
              <a:t>European Investment Bank Group</a:t>
            </a:r>
            <a:endParaRPr lang="fr-FR"/>
          </a:p>
        </p:txBody>
      </p:sp>
      <p:sp>
        <p:nvSpPr>
          <p:cNvPr id="6" name="Slide Number Placeholder 5"/>
          <p:cNvSpPr>
            <a:spLocks noGrp="1"/>
          </p:cNvSpPr>
          <p:nvPr>
            <p:ph type="sldNum" sz="quarter" idx="12"/>
          </p:nvPr>
        </p:nvSpPr>
        <p:spPr/>
        <p:txBody>
          <a:bodyPr/>
          <a:lstStyle/>
          <a:p>
            <a:fld id="{5486510E-3E9D-114B-94CE-CACE9E1EB874}" type="slidenum">
              <a:rPr lang="fr-FR" smtClean="0"/>
              <a:t>‹#›</a:t>
            </a:fld>
            <a:endParaRPr lang="fr-FR" dirty="0"/>
          </a:p>
        </p:txBody>
      </p:sp>
      <p:pic>
        <p:nvPicPr>
          <p:cNvPr id="7"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2000" y="554424"/>
            <a:ext cx="7920000" cy="3541107"/>
          </a:xfrm>
          <a:prstGeom prst="rect">
            <a:avLst/>
          </a:prstGeom>
        </p:spPr>
      </p:pic>
    </p:spTree>
    <p:extLst>
      <p:ext uri="{BB962C8B-B14F-4D97-AF65-F5344CB8AC3E}">
        <p14:creationId xmlns:p14="http://schemas.microsoft.com/office/powerpoint/2010/main" val="136775932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7632C7-85EA-428B-9233-591087A08E37}" type="datetime1">
              <a:rPr lang="en-US" smtClean="0"/>
              <a:t>5/13/2019</a:t>
            </a:fld>
            <a:endParaRPr lang="fr-FR"/>
          </a:p>
        </p:txBody>
      </p:sp>
      <p:sp>
        <p:nvSpPr>
          <p:cNvPr id="5" name="Footer Placeholder 4"/>
          <p:cNvSpPr>
            <a:spLocks noGrp="1"/>
          </p:cNvSpPr>
          <p:nvPr>
            <p:ph type="ftr" sz="quarter" idx="11"/>
          </p:nvPr>
        </p:nvSpPr>
        <p:spPr/>
        <p:txBody>
          <a:bodyPr/>
          <a:lstStyle/>
          <a:p>
            <a:r>
              <a:rPr lang="fr-FR" dirty="0" err="1" smtClean="0"/>
              <a:t>European</a:t>
            </a:r>
            <a:r>
              <a:rPr lang="fr-FR" dirty="0" smtClean="0"/>
              <a:t> Investment Bank Group</a:t>
            </a:r>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20029068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1610" y="273687"/>
            <a:ext cx="7886700" cy="569593"/>
          </a:xfrm>
        </p:spPr>
        <p:txBody>
          <a:bodyPr/>
          <a:lstStyle/>
          <a:p>
            <a:r>
              <a:rPr lang="fr-FR" dirty="0" smtClean="0"/>
              <a:t>Cliquez et modifiez le titre</a:t>
            </a:r>
            <a:endParaRPr lang="en-US" dirty="0"/>
          </a:p>
        </p:txBody>
      </p:sp>
      <p:sp>
        <p:nvSpPr>
          <p:cNvPr id="3" name="Content Placeholder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4CFBEAFD-0A27-4A97-97A6-5D1A18630D38}" type="datetime1">
              <a:rPr lang="en-US" smtClean="0"/>
              <a:t>5/13/2019</a:t>
            </a:fld>
            <a:endParaRPr lang="fr-FR"/>
          </a:p>
        </p:txBody>
      </p:sp>
      <p:sp>
        <p:nvSpPr>
          <p:cNvPr id="5" name="Footer Placeholder 4"/>
          <p:cNvSpPr>
            <a:spLocks noGrp="1"/>
          </p:cNvSpPr>
          <p:nvPr>
            <p:ph type="ftr" sz="quarter" idx="11"/>
          </p:nvPr>
        </p:nvSpPr>
        <p:spPr/>
        <p:txBody>
          <a:bodyPr/>
          <a:lstStyle/>
          <a:p>
            <a:r>
              <a:rPr lang="fr-FR" dirty="0" err="1" smtClean="0"/>
              <a:t>European</a:t>
            </a:r>
            <a:r>
              <a:rPr lang="fr-FR" dirty="0" smtClean="0"/>
              <a:t> Investment Bank Group</a:t>
            </a:r>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a:p>
        </p:txBody>
      </p:sp>
      <p:sp>
        <p:nvSpPr>
          <p:cNvPr id="8" name="Espace réservé du texte 7"/>
          <p:cNvSpPr>
            <a:spLocks noGrp="1"/>
          </p:cNvSpPr>
          <p:nvPr>
            <p:ph type="body" sz="quarter" idx="13"/>
          </p:nvPr>
        </p:nvSpPr>
        <p:spPr>
          <a:xfrm>
            <a:off x="180000" y="870585"/>
            <a:ext cx="7885112" cy="568800"/>
          </a:xfrm>
        </p:spPr>
        <p:txBody>
          <a:bodyPr>
            <a:normAutofit/>
          </a:bodyPr>
          <a:lstStyle>
            <a:lvl1pPr marL="0" indent="0">
              <a:buNone/>
              <a:defRPr sz="2800">
                <a:solidFill>
                  <a:schemeClr val="accent2"/>
                </a:solidFill>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1169917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900"/>
            <a:ext cx="7920000" cy="1362075"/>
          </a:xfrm>
          <a:prstGeom prst="rect">
            <a:avLst/>
          </a:prstGeom>
        </p:spPr>
        <p:txBody>
          <a:bodyPr anchor="t"/>
          <a:lstStyle>
            <a:lvl1pPr algn="l">
              <a:defRPr sz="4000" b="0" cap="all">
                <a:solidFill>
                  <a:schemeClr val="tx2"/>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12000" y="2906713"/>
            <a:ext cx="7920000" cy="1500187"/>
          </a:xfrm>
          <a:prstGeom prst="rect">
            <a:avLst/>
          </a:prstGeo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19960A6-D5F3-4561-A42F-DD03D03B902F}" type="datetime1">
              <a:rPr lang="en-US" smtClean="0"/>
              <a:t>5/13/2019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4801262-F4B1-4A49-9AF3-CD2814003648}" type="slidenum">
              <a:rPr lang="en-GB" smtClean="0"/>
              <a:t>‹#›</a:t>
            </a:fld>
            <a:endParaRPr lang="en-GB"/>
          </a:p>
        </p:txBody>
      </p:sp>
    </p:spTree>
    <p:extLst>
      <p:ext uri="{BB962C8B-B14F-4D97-AF65-F5344CB8AC3E}">
        <p14:creationId xmlns:p14="http://schemas.microsoft.com/office/powerpoint/2010/main" val="21802330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2198EAA-921F-49E1-89C6-341A0857537E}" type="datetime1">
              <a:rPr lang="en-US" smtClean="0"/>
              <a:t>5/13/2019</a:t>
            </a:fld>
            <a:endParaRPr lang="fr-FR"/>
          </a:p>
        </p:txBody>
      </p:sp>
      <p:sp>
        <p:nvSpPr>
          <p:cNvPr id="6" name="Footer Placeholder 5"/>
          <p:cNvSpPr>
            <a:spLocks noGrp="1"/>
          </p:cNvSpPr>
          <p:nvPr>
            <p:ph type="ftr" sz="quarter" idx="11"/>
          </p:nvPr>
        </p:nvSpPr>
        <p:spPr/>
        <p:txBody>
          <a:bodyPr/>
          <a:lstStyle/>
          <a:p>
            <a:r>
              <a:rPr lang="fr-FR" dirty="0" err="1" smtClean="0"/>
              <a:t>European</a:t>
            </a:r>
            <a:r>
              <a:rPr lang="fr-FR" dirty="0" smtClean="0"/>
              <a:t> Investment Bank Group</a:t>
            </a:r>
            <a:endParaRPr lang="fr-FR" dirty="0"/>
          </a:p>
        </p:txBody>
      </p:sp>
      <p:sp>
        <p:nvSpPr>
          <p:cNvPr id="7" name="Slide Number Placeholder 6"/>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233904375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_2 pictures with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C8C1496-67E2-44D8-8EC9-4291C796EC78}" type="datetime1">
              <a:rPr lang="en-US" smtClean="0"/>
              <a:t>5/13/2019</a:t>
            </a:fld>
            <a:endParaRPr lang="fr-FR" dirty="0"/>
          </a:p>
        </p:txBody>
      </p:sp>
      <p:sp>
        <p:nvSpPr>
          <p:cNvPr id="4" name="Espace réservé du pied de page 3"/>
          <p:cNvSpPr>
            <a:spLocks noGrp="1"/>
          </p:cNvSpPr>
          <p:nvPr>
            <p:ph type="ftr" sz="quarter" idx="11"/>
          </p:nvPr>
        </p:nvSpPr>
        <p:spPr/>
        <p:txBody>
          <a:bodyPr/>
          <a:lstStyle/>
          <a:p>
            <a:r>
              <a:rPr lang="fr-FR" dirty="0" err="1" smtClean="0"/>
              <a:t>European</a:t>
            </a:r>
            <a:r>
              <a:rPr lang="fr-FR" dirty="0" smtClean="0"/>
              <a:t> Investment Bank Group</a:t>
            </a:r>
            <a:endParaRPr lang="fr-FR" dirty="0"/>
          </a:p>
        </p:txBody>
      </p:sp>
      <p:sp>
        <p:nvSpPr>
          <p:cNvPr id="5" name="Espace réservé du numéro de diapositive 4"/>
          <p:cNvSpPr>
            <a:spLocks noGrp="1"/>
          </p:cNvSpPr>
          <p:nvPr>
            <p:ph type="sldNum" sz="quarter" idx="12"/>
          </p:nvPr>
        </p:nvSpPr>
        <p:spPr/>
        <p:txBody>
          <a:bodyPr/>
          <a:lstStyle/>
          <a:p>
            <a:fld id="{68559C87-4400-0E45-97C7-BDEE4D66133D}" type="slidenum">
              <a:rPr lang="fr-FR" smtClean="0"/>
              <a:t>‹#›</a:t>
            </a:fld>
            <a:endParaRPr lang="fr-FR"/>
          </a:p>
        </p:txBody>
      </p:sp>
      <p:sp>
        <p:nvSpPr>
          <p:cNvPr id="7" name="Espace réservé pour une image  6"/>
          <p:cNvSpPr>
            <a:spLocks noGrp="1"/>
          </p:cNvSpPr>
          <p:nvPr>
            <p:ph type="pic" sz="quarter" idx="13"/>
          </p:nvPr>
        </p:nvSpPr>
        <p:spPr>
          <a:xfrm>
            <a:off x="639763" y="1706563"/>
            <a:ext cx="3027997" cy="1992312"/>
          </a:xfrm>
        </p:spPr>
        <p:txBody>
          <a:bodyPr/>
          <a:lstStyle/>
          <a:p>
            <a:endParaRPr lang="fr-FR"/>
          </a:p>
        </p:txBody>
      </p:sp>
      <p:sp>
        <p:nvSpPr>
          <p:cNvPr id="9" name="Espace réservé pour une image  8"/>
          <p:cNvSpPr>
            <a:spLocks noGrp="1"/>
          </p:cNvSpPr>
          <p:nvPr>
            <p:ph type="pic" sz="quarter" idx="14"/>
          </p:nvPr>
        </p:nvSpPr>
        <p:spPr>
          <a:xfrm>
            <a:off x="630238" y="3830638"/>
            <a:ext cx="3037522" cy="2001837"/>
          </a:xfrm>
        </p:spPr>
        <p:txBody>
          <a:bodyPr/>
          <a:lstStyle/>
          <a:p>
            <a:endParaRPr lang="fr-FR" dirty="0"/>
          </a:p>
        </p:txBody>
      </p:sp>
      <p:sp>
        <p:nvSpPr>
          <p:cNvPr id="11" name="Espace réservé du texte 10"/>
          <p:cNvSpPr>
            <a:spLocks noGrp="1"/>
          </p:cNvSpPr>
          <p:nvPr>
            <p:ph type="body" sz="quarter" idx="15"/>
          </p:nvPr>
        </p:nvSpPr>
        <p:spPr>
          <a:xfrm>
            <a:off x="3860800" y="1685925"/>
            <a:ext cx="4622800" cy="2012950"/>
          </a:xfrm>
        </p:spPr>
        <p:txBody>
          <a:bodyPr/>
          <a:lstStyle>
            <a:lvl1pPr marL="0" indent="0">
              <a:buNone/>
              <a:defRPr/>
            </a:lvl1pPr>
          </a:lstStyle>
          <a:p>
            <a:pPr lvl="0"/>
            <a:r>
              <a:rPr lang="fr-FR" dirty="0" smtClean="0"/>
              <a:t>Cliquez pour </a:t>
            </a:r>
            <a:r>
              <a:rPr lang="fr-FR" smtClean="0"/>
              <a:t>modifier les</a:t>
            </a:r>
            <a:endParaRPr lang="fr-FR" dirty="0"/>
          </a:p>
        </p:txBody>
      </p:sp>
      <p:sp>
        <p:nvSpPr>
          <p:cNvPr id="13" name="Espace réservé du texte 12"/>
          <p:cNvSpPr>
            <a:spLocks noGrp="1"/>
          </p:cNvSpPr>
          <p:nvPr>
            <p:ph type="body" sz="quarter" idx="16"/>
          </p:nvPr>
        </p:nvSpPr>
        <p:spPr>
          <a:xfrm>
            <a:off x="3870325" y="3840163"/>
            <a:ext cx="4613275" cy="1992312"/>
          </a:xfrm>
        </p:spPr>
        <p:txBody>
          <a:bodyPr/>
          <a:lstStyle>
            <a:lvl1pPr marL="0" indent="0">
              <a:buNone/>
              <a:defRPr/>
            </a:lvl1pPr>
          </a:lstStyle>
          <a:p>
            <a:pPr lvl="0"/>
            <a:r>
              <a:rPr lang="fr-FR" dirty="0" smtClean="0"/>
              <a:t>Cliquez pour modifier les</a:t>
            </a:r>
            <a:endParaRPr lang="fr-FR" dirty="0"/>
          </a:p>
        </p:txBody>
      </p:sp>
    </p:spTree>
    <p:extLst>
      <p:ext uri="{BB962C8B-B14F-4D97-AF65-F5344CB8AC3E}">
        <p14:creationId xmlns:p14="http://schemas.microsoft.com/office/powerpoint/2010/main" val="5101895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2961" y="263526"/>
            <a:ext cx="8321119"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72A8D23-1AE1-462C-B952-FB635FFD7B94}" type="datetime1">
              <a:rPr lang="en-US" smtClean="0"/>
              <a:t>5/13/2019</a:t>
            </a:fld>
            <a:endParaRPr lang="fr-FR"/>
          </a:p>
        </p:txBody>
      </p:sp>
      <p:sp>
        <p:nvSpPr>
          <p:cNvPr id="8" name="Footer Placeholder 7"/>
          <p:cNvSpPr>
            <a:spLocks noGrp="1"/>
          </p:cNvSpPr>
          <p:nvPr>
            <p:ph type="ftr" sz="quarter" idx="11"/>
          </p:nvPr>
        </p:nvSpPr>
        <p:spPr/>
        <p:txBody>
          <a:bodyPr/>
          <a:lstStyle/>
          <a:p>
            <a:r>
              <a:rPr lang="fr-FR" dirty="0" err="1" smtClean="0"/>
              <a:t>European</a:t>
            </a:r>
            <a:r>
              <a:rPr lang="fr-FR" dirty="0" smtClean="0"/>
              <a:t> Investment Bank Group</a:t>
            </a:r>
            <a:endParaRPr lang="fr-FR" dirty="0"/>
          </a:p>
        </p:txBody>
      </p:sp>
      <p:sp>
        <p:nvSpPr>
          <p:cNvPr id="9" name="Slide Number Placeholder 8"/>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299627631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F2B26617-E586-4A0A-B7B0-2FDB72574701}" type="datetime1">
              <a:rPr lang="en-US" smtClean="0"/>
              <a:t>5/13/2019</a:t>
            </a:fld>
            <a:endParaRPr lang="fr-FR"/>
          </a:p>
        </p:txBody>
      </p:sp>
      <p:sp>
        <p:nvSpPr>
          <p:cNvPr id="4" name="Footer Placeholder 3"/>
          <p:cNvSpPr>
            <a:spLocks noGrp="1"/>
          </p:cNvSpPr>
          <p:nvPr>
            <p:ph type="ftr" sz="quarter" idx="11"/>
          </p:nvPr>
        </p:nvSpPr>
        <p:spPr/>
        <p:txBody>
          <a:bodyPr/>
          <a:lstStyle/>
          <a:p>
            <a:r>
              <a:rPr lang="fr-FR" dirty="0" err="1" smtClean="0"/>
              <a:t>European</a:t>
            </a:r>
            <a:r>
              <a:rPr lang="fr-FR" dirty="0" smtClean="0"/>
              <a:t> Investment Bank Group</a:t>
            </a:r>
            <a:endParaRPr lang="fr-FR" dirty="0"/>
          </a:p>
        </p:txBody>
      </p:sp>
      <p:sp>
        <p:nvSpPr>
          <p:cNvPr id="5" name="Slide Number Placeholder 4"/>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421805359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900"/>
            <a:ext cx="7920000" cy="1362075"/>
          </a:xfrm>
        </p:spPr>
        <p:txBody>
          <a:bodyPr anchor="t"/>
          <a:lstStyle>
            <a:lvl1pPr algn="l">
              <a:defRPr sz="4000" b="0" cap="all">
                <a:solidFill>
                  <a:schemeClr val="tx2"/>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12000" y="2906713"/>
            <a:ext cx="79200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3E9CAF3-ED36-4C54-94D4-02E8FC83B196}" type="datetime1">
              <a:rPr lang="en-US" smtClean="0"/>
              <a:t>5/13/2019</a:t>
            </a:fld>
            <a:endParaRPr lang="en-GB"/>
          </a:p>
        </p:txBody>
      </p:sp>
      <p:sp>
        <p:nvSpPr>
          <p:cNvPr id="5" name="Footer Placeholder 4"/>
          <p:cNvSpPr>
            <a:spLocks noGrp="1"/>
          </p:cNvSpPr>
          <p:nvPr>
            <p:ph type="ftr" sz="quarter" idx="11"/>
          </p:nvPr>
        </p:nvSpPr>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p:txBody>
          <a:bodyPr/>
          <a:lstStyle/>
          <a:p>
            <a:fld id="{94801262-F4B1-4A49-9AF3-CD2814003648}" type="slidenum">
              <a:rPr lang="en-GB" smtClean="0"/>
              <a:t>‹#›</a:t>
            </a:fld>
            <a:endParaRPr lang="en-GB"/>
          </a:p>
        </p:txBody>
      </p:sp>
    </p:spTree>
    <p:extLst>
      <p:ext uri="{BB962C8B-B14F-4D97-AF65-F5344CB8AC3E}">
        <p14:creationId xmlns:p14="http://schemas.microsoft.com/office/powerpoint/2010/main" val="27751186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_4 pictures and lab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E9D5B5E-4996-452D-96A9-C97BF5A2464A}" type="datetime1">
              <a:rPr lang="en-US" smtClean="0"/>
              <a:t>5/13/2019</a:t>
            </a:fld>
            <a:endParaRPr lang="fr-FR" dirty="0"/>
          </a:p>
        </p:txBody>
      </p:sp>
      <p:sp>
        <p:nvSpPr>
          <p:cNvPr id="4" name="Espace réservé du pied de page 3"/>
          <p:cNvSpPr>
            <a:spLocks noGrp="1"/>
          </p:cNvSpPr>
          <p:nvPr>
            <p:ph type="ftr" sz="quarter" idx="11"/>
          </p:nvPr>
        </p:nvSpPr>
        <p:spPr/>
        <p:txBody>
          <a:bodyPr/>
          <a:lstStyle/>
          <a:p>
            <a:r>
              <a:rPr lang="fr-FR" smtClean="0"/>
              <a:t>European Investment Bank Group</a:t>
            </a:r>
            <a:endParaRPr lang="fr-FR" dirty="0"/>
          </a:p>
        </p:txBody>
      </p:sp>
      <p:sp>
        <p:nvSpPr>
          <p:cNvPr id="5" name="Espace réservé du numéro de diapositive 4"/>
          <p:cNvSpPr>
            <a:spLocks noGrp="1"/>
          </p:cNvSpPr>
          <p:nvPr>
            <p:ph type="sldNum" sz="quarter" idx="12"/>
          </p:nvPr>
        </p:nvSpPr>
        <p:spPr/>
        <p:txBody>
          <a:bodyPr/>
          <a:lstStyle/>
          <a:p>
            <a:fld id="{68559C87-4400-0E45-97C7-BDEE4D66133D}" type="slidenum">
              <a:rPr lang="fr-FR" smtClean="0"/>
              <a:t>‹#›</a:t>
            </a:fld>
            <a:endParaRPr lang="fr-FR"/>
          </a:p>
        </p:txBody>
      </p:sp>
      <p:sp>
        <p:nvSpPr>
          <p:cNvPr id="7" name="Espace réservé pour une image  6"/>
          <p:cNvSpPr>
            <a:spLocks noGrp="1"/>
          </p:cNvSpPr>
          <p:nvPr>
            <p:ph type="pic" sz="quarter" idx="13"/>
          </p:nvPr>
        </p:nvSpPr>
        <p:spPr>
          <a:xfrm>
            <a:off x="121920" y="2632075"/>
            <a:ext cx="2174240" cy="2174240"/>
          </a:xfrm>
          <a:prstGeom prst="ellipse">
            <a:avLst/>
          </a:prstGeom>
          <a:solidFill>
            <a:schemeClr val="tx2">
              <a:lumMod val="20000"/>
              <a:lumOff val="80000"/>
            </a:schemeClr>
          </a:solidFill>
        </p:spPr>
        <p:txBody>
          <a:bodyPr/>
          <a:lstStyle/>
          <a:p>
            <a:endParaRPr lang="fr-FR"/>
          </a:p>
        </p:txBody>
      </p:sp>
      <p:sp>
        <p:nvSpPr>
          <p:cNvPr id="8" name="Espace réservé pour une image  6"/>
          <p:cNvSpPr>
            <a:spLocks noGrp="1"/>
          </p:cNvSpPr>
          <p:nvPr>
            <p:ph type="pic" sz="quarter" idx="14"/>
          </p:nvPr>
        </p:nvSpPr>
        <p:spPr>
          <a:xfrm>
            <a:off x="2367280" y="2632075"/>
            <a:ext cx="2174240" cy="2174240"/>
          </a:xfrm>
          <a:prstGeom prst="ellipse">
            <a:avLst/>
          </a:prstGeom>
          <a:solidFill>
            <a:schemeClr val="tx2">
              <a:lumMod val="20000"/>
              <a:lumOff val="80000"/>
            </a:schemeClr>
          </a:solidFill>
        </p:spPr>
        <p:txBody>
          <a:bodyPr/>
          <a:lstStyle/>
          <a:p>
            <a:endParaRPr lang="fr-FR"/>
          </a:p>
        </p:txBody>
      </p:sp>
      <p:sp>
        <p:nvSpPr>
          <p:cNvPr id="9" name="Espace réservé pour une image  6"/>
          <p:cNvSpPr>
            <a:spLocks noGrp="1"/>
          </p:cNvSpPr>
          <p:nvPr>
            <p:ph type="pic" sz="quarter" idx="15"/>
          </p:nvPr>
        </p:nvSpPr>
        <p:spPr>
          <a:xfrm>
            <a:off x="4622800" y="2632075"/>
            <a:ext cx="2174240" cy="2174240"/>
          </a:xfrm>
          <a:prstGeom prst="ellipse">
            <a:avLst/>
          </a:prstGeom>
          <a:solidFill>
            <a:schemeClr val="tx2">
              <a:lumMod val="20000"/>
              <a:lumOff val="80000"/>
            </a:schemeClr>
          </a:solidFill>
        </p:spPr>
        <p:txBody>
          <a:bodyPr/>
          <a:lstStyle/>
          <a:p>
            <a:endParaRPr lang="fr-FR"/>
          </a:p>
        </p:txBody>
      </p:sp>
      <p:sp>
        <p:nvSpPr>
          <p:cNvPr id="10" name="Espace réservé pour une image  6"/>
          <p:cNvSpPr>
            <a:spLocks noGrp="1"/>
          </p:cNvSpPr>
          <p:nvPr>
            <p:ph type="pic" sz="quarter" idx="16"/>
          </p:nvPr>
        </p:nvSpPr>
        <p:spPr>
          <a:xfrm>
            <a:off x="6868160" y="2632075"/>
            <a:ext cx="2174240" cy="2174240"/>
          </a:xfrm>
          <a:prstGeom prst="ellipse">
            <a:avLst/>
          </a:prstGeom>
          <a:solidFill>
            <a:schemeClr val="tx2">
              <a:lumMod val="20000"/>
              <a:lumOff val="80000"/>
            </a:schemeClr>
          </a:solidFill>
        </p:spPr>
        <p:txBody>
          <a:bodyPr/>
          <a:lstStyle/>
          <a:p>
            <a:endParaRPr lang="fr-FR"/>
          </a:p>
        </p:txBody>
      </p:sp>
      <p:sp>
        <p:nvSpPr>
          <p:cNvPr id="12" name="Espace réservé du texte 11"/>
          <p:cNvSpPr>
            <a:spLocks noGrp="1"/>
          </p:cNvSpPr>
          <p:nvPr>
            <p:ph type="body" sz="quarter" idx="17"/>
          </p:nvPr>
        </p:nvSpPr>
        <p:spPr>
          <a:xfrm>
            <a:off x="11176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3" name="Espace réservé du texte 11"/>
          <p:cNvSpPr>
            <a:spLocks noGrp="1"/>
          </p:cNvSpPr>
          <p:nvPr>
            <p:ph type="body" sz="quarter" idx="18"/>
          </p:nvPr>
        </p:nvSpPr>
        <p:spPr>
          <a:xfrm>
            <a:off x="235712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4" name="Espace réservé du texte 11"/>
          <p:cNvSpPr>
            <a:spLocks noGrp="1"/>
          </p:cNvSpPr>
          <p:nvPr>
            <p:ph type="body" sz="quarter" idx="19"/>
          </p:nvPr>
        </p:nvSpPr>
        <p:spPr>
          <a:xfrm>
            <a:off x="459232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5" name="Espace réservé du texte 11"/>
          <p:cNvSpPr>
            <a:spLocks noGrp="1"/>
          </p:cNvSpPr>
          <p:nvPr>
            <p:ph type="body" sz="quarter" idx="20"/>
          </p:nvPr>
        </p:nvSpPr>
        <p:spPr>
          <a:xfrm>
            <a:off x="683768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6" name="Espace réservé du texte 11"/>
          <p:cNvSpPr>
            <a:spLocks noGrp="1"/>
          </p:cNvSpPr>
          <p:nvPr>
            <p:ph type="body" sz="quarter" idx="21"/>
          </p:nvPr>
        </p:nvSpPr>
        <p:spPr>
          <a:xfrm>
            <a:off x="11176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7" name="Espace réservé du texte 11"/>
          <p:cNvSpPr>
            <a:spLocks noGrp="1"/>
          </p:cNvSpPr>
          <p:nvPr>
            <p:ph type="body" sz="quarter" idx="22"/>
          </p:nvPr>
        </p:nvSpPr>
        <p:spPr>
          <a:xfrm>
            <a:off x="235712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8" name="Espace réservé du texte 11"/>
          <p:cNvSpPr>
            <a:spLocks noGrp="1"/>
          </p:cNvSpPr>
          <p:nvPr>
            <p:ph type="body" sz="quarter" idx="23"/>
          </p:nvPr>
        </p:nvSpPr>
        <p:spPr>
          <a:xfrm>
            <a:off x="459232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9" name="Espace réservé du texte 11"/>
          <p:cNvSpPr>
            <a:spLocks noGrp="1"/>
          </p:cNvSpPr>
          <p:nvPr>
            <p:ph type="body" sz="quarter" idx="24"/>
          </p:nvPr>
        </p:nvSpPr>
        <p:spPr>
          <a:xfrm>
            <a:off x="683768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Tree>
    <p:extLst>
      <p:ext uri="{BB962C8B-B14F-4D97-AF65-F5344CB8AC3E}">
        <p14:creationId xmlns:p14="http://schemas.microsoft.com/office/powerpoint/2010/main" val="5097001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_Mosa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7" name="Espace réservé pour une image  6"/>
          <p:cNvSpPr>
            <a:spLocks noGrp="1"/>
          </p:cNvSpPr>
          <p:nvPr>
            <p:ph type="pic" sz="quarter" idx="13" hasCustomPrompt="1"/>
          </p:nvPr>
        </p:nvSpPr>
        <p:spPr>
          <a:xfrm>
            <a:off x="260977"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9" name="Espace réservé du texte 8"/>
          <p:cNvSpPr>
            <a:spLocks noGrp="1"/>
          </p:cNvSpPr>
          <p:nvPr>
            <p:ph type="body" sz="quarter" idx="14" hasCustomPrompt="1"/>
          </p:nvPr>
        </p:nvSpPr>
        <p:spPr>
          <a:xfrm>
            <a:off x="1700335"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0" name="Espace réservé pour une image  6"/>
          <p:cNvSpPr>
            <a:spLocks noGrp="1"/>
          </p:cNvSpPr>
          <p:nvPr>
            <p:ph type="pic" sz="quarter" idx="15" hasCustomPrompt="1"/>
          </p:nvPr>
        </p:nvSpPr>
        <p:spPr>
          <a:xfrm>
            <a:off x="3142819"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11" name="Espace réservé du texte 8"/>
          <p:cNvSpPr>
            <a:spLocks noGrp="1"/>
          </p:cNvSpPr>
          <p:nvPr>
            <p:ph type="body" sz="quarter" idx="16" hasCustomPrompt="1"/>
          </p:nvPr>
        </p:nvSpPr>
        <p:spPr>
          <a:xfrm>
            <a:off x="4582177"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2" name="Espace réservé pour une image  6"/>
          <p:cNvSpPr>
            <a:spLocks noGrp="1"/>
          </p:cNvSpPr>
          <p:nvPr>
            <p:ph type="pic" sz="quarter" idx="17" hasCustomPrompt="1"/>
          </p:nvPr>
        </p:nvSpPr>
        <p:spPr>
          <a:xfrm>
            <a:off x="6026604"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13" name="Espace réservé du texte 8"/>
          <p:cNvSpPr>
            <a:spLocks noGrp="1"/>
          </p:cNvSpPr>
          <p:nvPr>
            <p:ph type="body" sz="quarter" idx="18" hasCustomPrompt="1"/>
          </p:nvPr>
        </p:nvSpPr>
        <p:spPr>
          <a:xfrm>
            <a:off x="7470062"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4" name="Espace réservé pour une image  6"/>
          <p:cNvSpPr>
            <a:spLocks noGrp="1"/>
          </p:cNvSpPr>
          <p:nvPr>
            <p:ph type="pic" sz="quarter" idx="19" hasCustomPrompt="1"/>
          </p:nvPr>
        </p:nvSpPr>
        <p:spPr>
          <a:xfrm>
            <a:off x="1699998"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5" name="Espace réservé du texte 8"/>
          <p:cNvSpPr>
            <a:spLocks noGrp="1"/>
          </p:cNvSpPr>
          <p:nvPr>
            <p:ph type="body" sz="quarter" idx="20" hasCustomPrompt="1"/>
          </p:nvPr>
        </p:nvSpPr>
        <p:spPr>
          <a:xfrm>
            <a:off x="3139356"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6" name="Espace réservé pour une image  6"/>
          <p:cNvSpPr>
            <a:spLocks noGrp="1"/>
          </p:cNvSpPr>
          <p:nvPr>
            <p:ph type="pic" sz="quarter" idx="21" hasCustomPrompt="1"/>
          </p:nvPr>
        </p:nvSpPr>
        <p:spPr>
          <a:xfrm>
            <a:off x="4583319"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7" name="Espace réservé du texte 8"/>
          <p:cNvSpPr>
            <a:spLocks noGrp="1"/>
          </p:cNvSpPr>
          <p:nvPr>
            <p:ph type="body" sz="quarter" idx="22" hasCustomPrompt="1"/>
          </p:nvPr>
        </p:nvSpPr>
        <p:spPr>
          <a:xfrm>
            <a:off x="6029398"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8" name="Espace réservé pour une image  6"/>
          <p:cNvSpPr>
            <a:spLocks noGrp="1"/>
          </p:cNvSpPr>
          <p:nvPr>
            <p:ph type="pic" sz="quarter" idx="23" hasCustomPrompt="1"/>
          </p:nvPr>
        </p:nvSpPr>
        <p:spPr>
          <a:xfrm>
            <a:off x="7474209"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9" name="Espace réservé du texte 8"/>
          <p:cNvSpPr>
            <a:spLocks noGrp="1"/>
          </p:cNvSpPr>
          <p:nvPr>
            <p:ph type="body" sz="quarter" idx="24" hasCustomPrompt="1"/>
          </p:nvPr>
        </p:nvSpPr>
        <p:spPr>
          <a:xfrm>
            <a:off x="257452"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20" name="Espace réservé de la date 19"/>
          <p:cNvSpPr>
            <a:spLocks noGrp="1"/>
          </p:cNvSpPr>
          <p:nvPr>
            <p:ph type="dt" sz="half" idx="25"/>
          </p:nvPr>
        </p:nvSpPr>
        <p:spPr/>
        <p:txBody>
          <a:bodyPr/>
          <a:lstStyle/>
          <a:p>
            <a:fld id="{9753920B-E5E7-44AF-9C50-058A2DC79733}" type="datetime1">
              <a:rPr lang="en-US" smtClean="0"/>
              <a:t>5/13/2019</a:t>
            </a:fld>
            <a:endParaRPr lang="fr-FR" dirty="0"/>
          </a:p>
        </p:txBody>
      </p:sp>
      <p:sp>
        <p:nvSpPr>
          <p:cNvPr id="21" name="Espace réservé du pied de page 20"/>
          <p:cNvSpPr>
            <a:spLocks noGrp="1"/>
          </p:cNvSpPr>
          <p:nvPr>
            <p:ph type="ftr" sz="quarter" idx="26"/>
          </p:nvPr>
        </p:nvSpPr>
        <p:spPr/>
        <p:txBody>
          <a:bodyPr/>
          <a:lstStyle/>
          <a:p>
            <a:r>
              <a:rPr lang="fr-FR" dirty="0" err="1" smtClean="0"/>
              <a:t>European</a:t>
            </a:r>
            <a:r>
              <a:rPr lang="fr-FR" dirty="0" smtClean="0"/>
              <a:t> Investment Bank Group</a:t>
            </a:r>
            <a:endParaRPr lang="fr-FR" dirty="0"/>
          </a:p>
        </p:txBody>
      </p:sp>
      <p:sp>
        <p:nvSpPr>
          <p:cNvPr id="22" name="Espace réservé du numéro de diapositive 21"/>
          <p:cNvSpPr>
            <a:spLocks noGrp="1"/>
          </p:cNvSpPr>
          <p:nvPr>
            <p:ph type="sldNum" sz="quarter" idx="27"/>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80520570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8E3FC-D297-4A35-9496-D57F8DF3F5B6}" type="datetime1">
              <a:rPr lang="en-US" smtClean="0"/>
              <a:t>5/13/2019</a:t>
            </a:fld>
            <a:endParaRPr lang="fr-FR"/>
          </a:p>
        </p:txBody>
      </p:sp>
      <p:sp>
        <p:nvSpPr>
          <p:cNvPr id="3" name="Footer Placeholder 2"/>
          <p:cNvSpPr>
            <a:spLocks noGrp="1"/>
          </p:cNvSpPr>
          <p:nvPr>
            <p:ph type="ftr" sz="quarter" idx="11"/>
          </p:nvPr>
        </p:nvSpPr>
        <p:spPr/>
        <p:txBody>
          <a:bodyPr/>
          <a:lstStyle/>
          <a:p>
            <a:r>
              <a:rPr lang="fr-FR" dirty="0" err="1" smtClean="0"/>
              <a:t>European</a:t>
            </a:r>
            <a:r>
              <a:rPr lang="fr-FR" dirty="0" smtClean="0"/>
              <a:t> Investment Bank Group</a:t>
            </a:r>
            <a:endParaRPr lang="fr-FR" dirty="0"/>
          </a:p>
        </p:txBody>
      </p:sp>
      <p:sp>
        <p:nvSpPr>
          <p:cNvPr id="4" name="Slide Number Placeholder 3"/>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90495617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7" name="Espace réservé pour une image  6"/>
          <p:cNvSpPr>
            <a:spLocks noGrp="1"/>
          </p:cNvSpPr>
          <p:nvPr>
            <p:ph type="pic" sz="quarter" idx="13"/>
          </p:nvPr>
        </p:nvSpPr>
        <p:spPr>
          <a:xfrm>
            <a:off x="0" y="0"/>
            <a:ext cx="9144000" cy="6858000"/>
          </a:xfrm>
        </p:spPr>
        <p:txBody>
          <a:bodyPr/>
          <a:lstStyle/>
          <a:p>
            <a:endParaRPr lang="fr-F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B1B5B3B-BCDB-43EE-8F61-EB72DDCCC308}" type="datetime1">
              <a:rPr lang="en-US" smtClean="0"/>
              <a:t>5/13/2019</a:t>
            </a:fld>
            <a:endParaRPr lang="fr-FR" dirty="0"/>
          </a:p>
        </p:txBody>
      </p:sp>
      <p:sp>
        <p:nvSpPr>
          <p:cNvPr id="4" name="Espace réservé du pied de page 3"/>
          <p:cNvSpPr>
            <a:spLocks noGrp="1"/>
          </p:cNvSpPr>
          <p:nvPr>
            <p:ph type="ftr" sz="quarter" idx="11"/>
          </p:nvPr>
        </p:nvSpPr>
        <p:spPr/>
        <p:txBody>
          <a:bodyPr/>
          <a:lstStyle/>
          <a:p>
            <a:r>
              <a:rPr lang="fr-FR" smtClean="0"/>
              <a:t>European Investment Bank Group</a:t>
            </a:r>
            <a:endParaRPr lang="fr-FR" dirty="0"/>
          </a:p>
        </p:txBody>
      </p:sp>
      <p:sp>
        <p:nvSpPr>
          <p:cNvPr id="5" name="Espace réservé du numéro de diapositive 4"/>
          <p:cNvSpPr>
            <a:spLocks noGrp="1"/>
          </p:cNvSpPr>
          <p:nvPr>
            <p:ph type="sldNum" sz="quarter" idx="12"/>
          </p:nvPr>
        </p:nvSpPr>
        <p:spPr/>
        <p:txBody>
          <a:bodyPr/>
          <a:lstStyle/>
          <a:p>
            <a:fld id="{68559C87-4400-0E45-97C7-BDEE4D66133D}" type="slidenum">
              <a:rPr lang="fr-FR" smtClean="0"/>
              <a:t>‹#›</a:t>
            </a:fld>
            <a:endParaRPr lang="fr-FR"/>
          </a:p>
        </p:txBody>
      </p:sp>
    </p:spTree>
    <p:extLst>
      <p:ext uri="{BB962C8B-B14F-4D97-AF65-F5344CB8AC3E}">
        <p14:creationId xmlns:p14="http://schemas.microsoft.com/office/powerpoint/2010/main" val="3010894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72593A-B86D-4289-A370-82A110B23750}"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278059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4 pictures and labels">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28650" y="6356350"/>
            <a:ext cx="2057400" cy="365125"/>
          </a:xfrm>
          <a:prstGeom prst="rect">
            <a:avLst/>
          </a:prstGeom>
        </p:spPr>
        <p:txBody>
          <a:bodyPr/>
          <a:lstStyle/>
          <a:p>
            <a:fld id="{EE6B4D00-974B-49B3-BABC-22BB4E9C6543}" type="datetime1">
              <a:rPr lang="en-US" smtClean="0"/>
              <a:t>5/13/2019</a:t>
            </a:fld>
            <a:endParaRPr lang="fr-FR" dirty="0"/>
          </a:p>
        </p:txBody>
      </p:sp>
      <p:sp>
        <p:nvSpPr>
          <p:cNvPr id="4" name="Espace réservé du pied de page 3"/>
          <p:cNvSpPr>
            <a:spLocks noGrp="1"/>
          </p:cNvSpPr>
          <p:nvPr>
            <p:ph type="ftr" sz="quarter" idx="11"/>
          </p:nvPr>
        </p:nvSpPr>
        <p:spPr>
          <a:xfrm>
            <a:off x="3028950" y="6356350"/>
            <a:ext cx="3086100" cy="365125"/>
          </a:xfrm>
          <a:prstGeom prst="rect">
            <a:avLst/>
          </a:prstGeom>
        </p:spPr>
        <p:txBody>
          <a:bodyPr/>
          <a:lstStyle/>
          <a:p>
            <a:r>
              <a:rPr lang="fr-FR" smtClean="0"/>
              <a:t>European Investment Bank Group</a:t>
            </a:r>
            <a:endParaRPr lang="fr-FR" dirty="0"/>
          </a:p>
        </p:txBody>
      </p:sp>
      <p:sp>
        <p:nvSpPr>
          <p:cNvPr id="5" name="Espace réservé du numéro de diapositive 4"/>
          <p:cNvSpPr>
            <a:spLocks noGrp="1"/>
          </p:cNvSpPr>
          <p:nvPr>
            <p:ph type="sldNum" sz="quarter" idx="12"/>
          </p:nvPr>
        </p:nvSpPr>
        <p:spPr>
          <a:xfrm>
            <a:off x="6457950" y="6356350"/>
            <a:ext cx="2057400" cy="365125"/>
          </a:xfrm>
          <a:prstGeom prst="rect">
            <a:avLst/>
          </a:prstGeom>
        </p:spPr>
        <p:txBody>
          <a:bodyPr/>
          <a:lstStyle/>
          <a:p>
            <a:fld id="{68559C87-4400-0E45-97C7-BDEE4D66133D}" type="slidenum">
              <a:rPr lang="fr-FR" smtClean="0"/>
              <a:t>‹#›</a:t>
            </a:fld>
            <a:endParaRPr lang="fr-FR"/>
          </a:p>
        </p:txBody>
      </p:sp>
      <p:sp>
        <p:nvSpPr>
          <p:cNvPr id="7" name="Espace réservé pour une image  6"/>
          <p:cNvSpPr>
            <a:spLocks noGrp="1"/>
          </p:cNvSpPr>
          <p:nvPr>
            <p:ph type="pic" sz="quarter" idx="13"/>
          </p:nvPr>
        </p:nvSpPr>
        <p:spPr>
          <a:xfrm>
            <a:off x="121920" y="2632075"/>
            <a:ext cx="2174240" cy="2174240"/>
          </a:xfrm>
          <a:prstGeom prst="ellipse">
            <a:avLst/>
          </a:prstGeom>
          <a:solidFill>
            <a:schemeClr val="tx2">
              <a:lumMod val="20000"/>
              <a:lumOff val="80000"/>
            </a:schemeClr>
          </a:solidFill>
        </p:spPr>
        <p:txBody>
          <a:bodyPr/>
          <a:lstStyle/>
          <a:p>
            <a:endParaRPr lang="fr-FR"/>
          </a:p>
        </p:txBody>
      </p:sp>
      <p:sp>
        <p:nvSpPr>
          <p:cNvPr id="8" name="Espace réservé pour une image  6"/>
          <p:cNvSpPr>
            <a:spLocks noGrp="1"/>
          </p:cNvSpPr>
          <p:nvPr>
            <p:ph type="pic" sz="quarter" idx="14"/>
          </p:nvPr>
        </p:nvSpPr>
        <p:spPr>
          <a:xfrm>
            <a:off x="2367280" y="2632075"/>
            <a:ext cx="2174240" cy="2174240"/>
          </a:xfrm>
          <a:prstGeom prst="ellipse">
            <a:avLst/>
          </a:prstGeom>
          <a:solidFill>
            <a:schemeClr val="tx2">
              <a:lumMod val="20000"/>
              <a:lumOff val="80000"/>
            </a:schemeClr>
          </a:solidFill>
        </p:spPr>
        <p:txBody>
          <a:bodyPr/>
          <a:lstStyle/>
          <a:p>
            <a:endParaRPr lang="fr-FR"/>
          </a:p>
        </p:txBody>
      </p:sp>
      <p:sp>
        <p:nvSpPr>
          <p:cNvPr id="9" name="Espace réservé pour une image  6"/>
          <p:cNvSpPr>
            <a:spLocks noGrp="1"/>
          </p:cNvSpPr>
          <p:nvPr>
            <p:ph type="pic" sz="quarter" idx="15"/>
          </p:nvPr>
        </p:nvSpPr>
        <p:spPr>
          <a:xfrm>
            <a:off x="4622800" y="2632075"/>
            <a:ext cx="2174240" cy="2174240"/>
          </a:xfrm>
          <a:prstGeom prst="ellipse">
            <a:avLst/>
          </a:prstGeom>
          <a:solidFill>
            <a:schemeClr val="tx2">
              <a:lumMod val="20000"/>
              <a:lumOff val="80000"/>
            </a:schemeClr>
          </a:solidFill>
        </p:spPr>
        <p:txBody>
          <a:bodyPr/>
          <a:lstStyle/>
          <a:p>
            <a:endParaRPr lang="fr-FR"/>
          </a:p>
        </p:txBody>
      </p:sp>
      <p:sp>
        <p:nvSpPr>
          <p:cNvPr id="10" name="Espace réservé pour une image  6"/>
          <p:cNvSpPr>
            <a:spLocks noGrp="1"/>
          </p:cNvSpPr>
          <p:nvPr>
            <p:ph type="pic" sz="quarter" idx="16"/>
          </p:nvPr>
        </p:nvSpPr>
        <p:spPr>
          <a:xfrm>
            <a:off x="6868160" y="2632075"/>
            <a:ext cx="2174240" cy="2174240"/>
          </a:xfrm>
          <a:prstGeom prst="ellipse">
            <a:avLst/>
          </a:prstGeom>
          <a:solidFill>
            <a:schemeClr val="tx2">
              <a:lumMod val="20000"/>
              <a:lumOff val="80000"/>
            </a:schemeClr>
          </a:solidFill>
        </p:spPr>
        <p:txBody>
          <a:bodyPr/>
          <a:lstStyle/>
          <a:p>
            <a:endParaRPr lang="fr-FR"/>
          </a:p>
        </p:txBody>
      </p:sp>
      <p:sp>
        <p:nvSpPr>
          <p:cNvPr id="12" name="Espace réservé du texte 11"/>
          <p:cNvSpPr>
            <a:spLocks noGrp="1"/>
          </p:cNvSpPr>
          <p:nvPr>
            <p:ph type="body" sz="quarter" idx="17"/>
          </p:nvPr>
        </p:nvSpPr>
        <p:spPr>
          <a:xfrm>
            <a:off x="111760" y="2001520"/>
            <a:ext cx="2194559" cy="549275"/>
          </a:xfrm>
          <a:prstGeom prst="rect">
            <a:avLst/>
          </a:prstGeo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3" name="Espace réservé du texte 11"/>
          <p:cNvSpPr>
            <a:spLocks noGrp="1"/>
          </p:cNvSpPr>
          <p:nvPr>
            <p:ph type="body" sz="quarter" idx="18"/>
          </p:nvPr>
        </p:nvSpPr>
        <p:spPr>
          <a:xfrm>
            <a:off x="2357120" y="2001520"/>
            <a:ext cx="2194559" cy="549275"/>
          </a:xfrm>
          <a:prstGeom prst="rect">
            <a:avLst/>
          </a:prstGeo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4" name="Espace réservé du texte 11"/>
          <p:cNvSpPr>
            <a:spLocks noGrp="1"/>
          </p:cNvSpPr>
          <p:nvPr>
            <p:ph type="body" sz="quarter" idx="19"/>
          </p:nvPr>
        </p:nvSpPr>
        <p:spPr>
          <a:xfrm>
            <a:off x="4592320" y="2001520"/>
            <a:ext cx="2194559" cy="549275"/>
          </a:xfrm>
          <a:prstGeom prst="rect">
            <a:avLst/>
          </a:prstGeo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5" name="Espace réservé du texte 11"/>
          <p:cNvSpPr>
            <a:spLocks noGrp="1"/>
          </p:cNvSpPr>
          <p:nvPr>
            <p:ph type="body" sz="quarter" idx="20"/>
          </p:nvPr>
        </p:nvSpPr>
        <p:spPr>
          <a:xfrm>
            <a:off x="6837680" y="2001520"/>
            <a:ext cx="2194559" cy="549275"/>
          </a:xfrm>
          <a:prstGeom prst="rect">
            <a:avLst/>
          </a:prstGeo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6" name="Espace réservé du texte 11"/>
          <p:cNvSpPr>
            <a:spLocks noGrp="1"/>
          </p:cNvSpPr>
          <p:nvPr>
            <p:ph type="body" sz="quarter" idx="21"/>
          </p:nvPr>
        </p:nvSpPr>
        <p:spPr>
          <a:xfrm>
            <a:off x="111760" y="4998720"/>
            <a:ext cx="2194559" cy="549275"/>
          </a:xfrm>
          <a:prstGeom prst="rect">
            <a:avLst/>
          </a:prstGeo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7" name="Espace réservé du texte 11"/>
          <p:cNvSpPr>
            <a:spLocks noGrp="1"/>
          </p:cNvSpPr>
          <p:nvPr>
            <p:ph type="body" sz="quarter" idx="22"/>
          </p:nvPr>
        </p:nvSpPr>
        <p:spPr>
          <a:xfrm>
            <a:off x="2357120" y="4998720"/>
            <a:ext cx="2194559" cy="549275"/>
          </a:xfrm>
          <a:prstGeom prst="rect">
            <a:avLst/>
          </a:prstGeo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8" name="Espace réservé du texte 11"/>
          <p:cNvSpPr>
            <a:spLocks noGrp="1"/>
          </p:cNvSpPr>
          <p:nvPr>
            <p:ph type="body" sz="quarter" idx="23"/>
          </p:nvPr>
        </p:nvSpPr>
        <p:spPr>
          <a:xfrm>
            <a:off x="4592320" y="4998720"/>
            <a:ext cx="2194559" cy="549275"/>
          </a:xfrm>
          <a:prstGeom prst="rect">
            <a:avLst/>
          </a:prstGeo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9" name="Espace réservé du texte 11"/>
          <p:cNvSpPr>
            <a:spLocks noGrp="1"/>
          </p:cNvSpPr>
          <p:nvPr>
            <p:ph type="body" sz="quarter" idx="24"/>
          </p:nvPr>
        </p:nvSpPr>
        <p:spPr>
          <a:xfrm>
            <a:off x="6837680" y="4998720"/>
            <a:ext cx="2194559" cy="549275"/>
          </a:xfrm>
          <a:prstGeom prst="rect">
            <a:avLst/>
          </a:prstGeo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Tree>
    <p:extLst>
      <p:ext uri="{BB962C8B-B14F-4D97-AF65-F5344CB8AC3E}">
        <p14:creationId xmlns:p14="http://schemas.microsoft.com/office/powerpoint/2010/main" val="262897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72593A-B86D-4289-A370-82A110B23750}"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12540047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2593A-B86D-4289-A370-82A110B23750}"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21023669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72593A-B86D-4289-A370-82A110B23750}"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3885157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72593A-B86D-4289-A370-82A110B23750}" type="datetimeFigureOut">
              <a:rPr lang="en-GB" smtClean="0"/>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21565349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72593A-B86D-4289-A370-82A110B23750}"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1358249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2593A-B86D-4289-A370-82A110B23750}" type="datetimeFigureOut">
              <a:rPr lang="en-GB" smtClean="0"/>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4290168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593A-B86D-4289-A370-82A110B23750}"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20453791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593A-B86D-4289-A370-82A110B23750}"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38083274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72593A-B86D-4289-A370-82A110B23750}"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18730432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72593A-B86D-4289-A370-82A110B23750}"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295C9-308C-4EBE-8AF9-5560F12B5323}" type="slidenum">
              <a:rPr lang="en-GB" smtClean="0"/>
              <a:t>‹#›</a:t>
            </a:fld>
            <a:endParaRPr lang="en-GB"/>
          </a:p>
        </p:txBody>
      </p:sp>
    </p:spTree>
    <p:extLst>
      <p:ext uri="{BB962C8B-B14F-4D97-AF65-F5344CB8AC3E}">
        <p14:creationId xmlns:p14="http://schemas.microsoft.com/office/powerpoint/2010/main" val="414660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3.png"/><Relationship Id="rId4" Type="http://schemas.openxmlformats.org/officeDocument/2006/relationships/slideLayout" Target="../slideLayouts/slideLayout3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4.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96926" y="6239382"/>
            <a:ext cx="1383593" cy="618617"/>
          </a:xfrm>
          <a:prstGeom prst="rect">
            <a:avLst/>
          </a:prstGeom>
        </p:spPr>
      </p:pic>
    </p:spTree>
    <p:extLst>
      <p:ext uri="{BB962C8B-B14F-4D97-AF65-F5344CB8AC3E}">
        <p14:creationId xmlns:p14="http://schemas.microsoft.com/office/powerpoint/2010/main" val="820066651"/>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9" r:id="rId3"/>
    <p:sldLayoutId id="2147483664" r:id="rId4"/>
    <p:sldLayoutId id="2147483670" r:id="rId5"/>
    <p:sldLayoutId id="2147483665" r:id="rId6"/>
    <p:sldLayoutId id="2147483666" r:id="rId7"/>
    <p:sldLayoutId id="2147483674" r:id="rId8"/>
    <p:sldLayoutId id="2147483671" r:id="rId9"/>
    <p:sldLayoutId id="2147483668" r:id="rId10"/>
    <p:sldLayoutId id="2147483667" r:id="rId11"/>
    <p:sldLayoutId id="214748367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fld id="{834C8FAB-7DD0-4D6C-8C9C-DD0585157C88}"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3"/>
          </p:nvPr>
        </p:nvSpPr>
        <p:spPr>
          <a:xfrm>
            <a:off x="2952000" y="6480000"/>
            <a:ext cx="3960260" cy="144000"/>
          </a:xfrm>
          <a:prstGeom prst="rect">
            <a:avLst/>
          </a:prstGeom>
        </p:spPr>
        <p:txBody>
          <a:bodyPr vert="horz" lIns="91440" tIns="45720" rIns="91440" bIns="45720" rtlCol="0" anchor="ctr"/>
          <a:lstStyle>
            <a:lvl1pPr algn="ctr">
              <a:defRPr sz="900" b="0">
                <a:solidFill>
                  <a:schemeClr val="bg1"/>
                </a:solidFill>
              </a:defRPr>
            </a:lvl1p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b="0">
                <a:solidFill>
                  <a:schemeClr val="bg1"/>
                </a:solidFill>
              </a:defRPr>
            </a:lvl1p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5983617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iming>
    <p:tnLst>
      <p:par>
        <p:cTn id="1" dur="indefinite" restart="never" nodeType="tmRoot"/>
      </p:par>
    </p:tnLst>
  </p:timing>
  <p:hf hdr="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fld id="{5D8E0FAC-D5C5-4036-8FEE-B0447FD38059}"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3"/>
          </p:nvPr>
        </p:nvSpPr>
        <p:spPr>
          <a:xfrm>
            <a:off x="2952000" y="6480000"/>
            <a:ext cx="3960260" cy="144000"/>
          </a:xfrm>
          <a:prstGeom prst="rect">
            <a:avLst/>
          </a:prstGeom>
        </p:spPr>
        <p:txBody>
          <a:bodyPr vert="horz" lIns="91440" tIns="45720" rIns="91440" bIns="45720" rtlCol="0" anchor="ctr"/>
          <a:lstStyle>
            <a:lvl1pPr algn="ctr">
              <a:defRPr sz="900" b="0">
                <a:solidFill>
                  <a:schemeClr val="bg1"/>
                </a:solidFill>
              </a:defRPr>
            </a:lvl1p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b="0">
                <a:solidFill>
                  <a:schemeClr val="bg1"/>
                </a:solidFill>
              </a:defRPr>
            </a:lvl1p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602801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iming>
    <p:tnLst>
      <p:par>
        <p:cTn id="1" dur="indefinite" restart="never" nodeType="tmRoot"/>
      </p:par>
    </p:tnLst>
  </p:timing>
  <p:hf hdr="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fld id="{0F12E706-A17A-4399-9896-D5C732E50E5D}" type="datetime1">
              <a:rPr lang="en-US" smtClean="0">
                <a:solidFill>
                  <a:prstClr val="white"/>
                </a:solidFill>
              </a:rPr>
              <a:t>5/13/2019</a:t>
            </a:fld>
            <a:endParaRPr lang="en-GB" dirty="0">
              <a:solidFill>
                <a:prstClr val="white"/>
              </a:solidFill>
            </a:endParaRPr>
          </a:p>
        </p:txBody>
      </p:sp>
      <p:sp>
        <p:nvSpPr>
          <p:cNvPr id="5" name="Footer Placeholder 4"/>
          <p:cNvSpPr>
            <a:spLocks noGrp="1"/>
          </p:cNvSpPr>
          <p:nvPr>
            <p:ph type="ftr" sz="quarter" idx="3"/>
          </p:nvPr>
        </p:nvSpPr>
        <p:spPr>
          <a:xfrm>
            <a:off x="2952000" y="6480000"/>
            <a:ext cx="3960260" cy="144000"/>
          </a:xfrm>
          <a:prstGeom prst="rect">
            <a:avLst/>
          </a:prstGeom>
        </p:spPr>
        <p:txBody>
          <a:bodyPr vert="horz" lIns="91440" tIns="45720" rIns="91440" bIns="45720" rtlCol="0" anchor="ctr"/>
          <a:lstStyle>
            <a:lvl1pPr algn="ctr">
              <a:defRPr sz="900" b="0">
                <a:solidFill>
                  <a:schemeClr val="bg1"/>
                </a:solidFill>
              </a:defRPr>
            </a:lvl1pPr>
          </a:lstStyle>
          <a:p>
            <a:r>
              <a:rPr lang="en-GB" smtClean="0">
                <a:solidFill>
                  <a:prstClr val="white"/>
                </a:solidFill>
              </a:rPr>
              <a:t>European Investment Bank Group</a:t>
            </a:r>
            <a:endParaRPr lang="en-GB" dirty="0">
              <a:solidFill>
                <a:prstClr val="white"/>
              </a:solidFill>
            </a:endParaRPr>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b="0">
                <a:solidFill>
                  <a:schemeClr val="bg1"/>
                </a:solidFill>
              </a:defRPr>
            </a:lvl1pPr>
          </a:lstStyle>
          <a:p>
            <a:fld id="{FD0A51CA-4611-42BC-8C78-05A9D4A054C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1442268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iming>
    <p:tnLst>
      <p:par>
        <p:cTn id="1" dur="indefinite" restart="never" nodeType="tmRoot"/>
      </p:par>
    </p:tnLst>
  </p:timing>
  <p:hf hdr="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2F75E0-543C-4FC5-9757-3C9A55200828}" type="datetimeFigureOut">
              <a:rPr lang="en-GB" smtClean="0"/>
              <a:t>13/05/2019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841CF8-A0FF-44D2-AF0A-086463C0D8D5}" type="slidenum">
              <a:rPr lang="en-GB" smtClean="0"/>
              <a:t>‹#›</a:t>
            </a:fld>
            <a:endParaRPr lang="en-GB"/>
          </a:p>
        </p:txBody>
      </p:sp>
    </p:spTree>
    <p:extLst>
      <p:ext uri="{BB962C8B-B14F-4D97-AF65-F5344CB8AC3E}">
        <p14:creationId xmlns:p14="http://schemas.microsoft.com/office/powerpoint/2010/main" val="32305388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6110" y="1591945"/>
            <a:ext cx="7886700" cy="4608000"/>
          </a:xfrm>
          <a:prstGeom prst="rect">
            <a:avLst/>
          </a:prstGeom>
        </p:spPr>
        <p:txBody>
          <a:bodyPr vert="horz" lIns="91440" tIns="45720" rIns="91440" bIns="45720" rtlCol="0">
            <a:normAutofit/>
          </a:bodyPr>
          <a:lstStyle/>
          <a:p>
            <a:pPr lvl="0"/>
            <a:r>
              <a:rPr lang="en-US" dirty="0" smtClean="0"/>
              <a:t>Click to edit Master text style</a:t>
            </a:r>
            <a:endParaRPr lang="fr-FR"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4" name="Date Placeholder 3"/>
          <p:cNvSpPr>
            <a:spLocks noGrp="1"/>
          </p:cNvSpPr>
          <p:nvPr>
            <p:ph type="dt" sz="half" idx="2"/>
          </p:nvPr>
        </p:nvSpPr>
        <p:spPr>
          <a:xfrm>
            <a:off x="7956484" y="6480000"/>
            <a:ext cx="972000" cy="144000"/>
          </a:xfrm>
          <a:prstGeom prst="rect">
            <a:avLst/>
          </a:prstGeom>
          <a:noFill/>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B1FB5DC8-742E-4FAA-94C8-A4105E4D7CF4}" type="datetime1">
              <a:rPr lang="fr-LU" smtClean="0"/>
              <a:t>13/05/2019</a:t>
            </a:fld>
            <a:endParaRPr lang="en-GB" dirty="0"/>
          </a:p>
        </p:txBody>
      </p:sp>
      <p:sp>
        <p:nvSpPr>
          <p:cNvPr id="15" name="Footer Placeholder 4"/>
          <p:cNvSpPr>
            <a:spLocks noGrp="1"/>
          </p:cNvSpPr>
          <p:nvPr>
            <p:ph type="ftr" sz="quarter" idx="3"/>
          </p:nvPr>
        </p:nvSpPr>
        <p:spPr>
          <a:xfrm>
            <a:off x="2016000" y="6480000"/>
            <a:ext cx="414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endParaRPr lang="en-GB" dirty="0"/>
          </a:p>
        </p:txBody>
      </p:sp>
      <p:sp>
        <p:nvSpPr>
          <p:cNvPr id="16" name="Slide Number Placeholder 5"/>
          <p:cNvSpPr>
            <a:spLocks noGrp="1"/>
          </p:cNvSpPr>
          <p:nvPr>
            <p:ph type="sldNum" sz="quarter" idx="4"/>
          </p:nvPr>
        </p:nvSpPr>
        <p:spPr>
          <a:xfrm>
            <a:off x="6372200" y="6480000"/>
            <a:ext cx="108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9395249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19672" y="6480000"/>
            <a:ext cx="971128" cy="144000"/>
          </a:xfrm>
          <a:prstGeom prst="rect">
            <a:avLst/>
          </a:prstGeom>
        </p:spPr>
        <p:txBody>
          <a:bodyPr vert="horz" lIns="91440" tIns="45720" rIns="91440" bIns="45720" rtlCol="0" anchor="ctr"/>
          <a:lstStyle>
            <a:lvl1pPr algn="l">
              <a:defRPr sz="900">
                <a:solidFill>
                  <a:schemeClr val="bg1"/>
                </a:solidFill>
              </a:defRPr>
            </a:lvl1pPr>
          </a:lstStyle>
          <a:p>
            <a:fld id="{1C65930D-9331-4E17-B205-69B39B4926C1}" type="datetime1">
              <a:rPr lang="en-GB" smtClean="0"/>
              <a:t>13/05/2019</a:t>
            </a:fld>
            <a:endParaRPr lang="en-GB" dirty="0"/>
          </a:p>
        </p:txBody>
      </p:sp>
      <p:sp>
        <p:nvSpPr>
          <p:cNvPr id="5" name="Footer Placeholder 4"/>
          <p:cNvSpPr>
            <a:spLocks noGrp="1"/>
          </p:cNvSpPr>
          <p:nvPr>
            <p:ph type="ftr" sz="quarter" idx="3"/>
          </p:nvPr>
        </p:nvSpPr>
        <p:spPr>
          <a:xfrm>
            <a:off x="2952000" y="6480000"/>
            <a:ext cx="3960000" cy="144000"/>
          </a:xfrm>
          <a:prstGeom prst="rect">
            <a:avLst/>
          </a:prstGeom>
        </p:spPr>
        <p:txBody>
          <a:bodyPr vert="horz" lIns="91440" tIns="45720" rIns="91440" bIns="45720" rtlCol="0" anchor="ctr"/>
          <a:lstStyle>
            <a:lvl1pPr algn="ctr">
              <a:defRPr sz="900" b="0">
                <a:solidFill>
                  <a:schemeClr val="bg1"/>
                </a:solidFill>
              </a:defRPr>
            </a:lvl1pPr>
          </a:lstStyle>
          <a:p>
            <a:r>
              <a:rPr lang="en-GB" dirty="0" smtClean="0"/>
              <a:t>European Investment Bank Group</a:t>
            </a:r>
            <a:endParaRPr lang="en-GB" dirty="0"/>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a:solidFill>
                  <a:schemeClr val="bg1"/>
                </a:solidFill>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0582025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73" r:id="rId5"/>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fr-FR" dirty="0" smtClean="0"/>
              <a:t>Cliquez et modifiez le titre</a:t>
            </a:r>
            <a:endParaRPr lang="en-US" dirty="0"/>
          </a:p>
        </p:txBody>
      </p:sp>
      <p:sp>
        <p:nvSpPr>
          <p:cNvPr id="3" name="Text Placeholder 2"/>
          <p:cNvSpPr>
            <a:spLocks noGrp="1"/>
          </p:cNvSpPr>
          <p:nvPr>
            <p:ph type="body" idx="1"/>
          </p:nvPr>
        </p:nvSpPr>
        <p:spPr>
          <a:xfrm>
            <a:off x="626110" y="1591945"/>
            <a:ext cx="7886700" cy="435133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6335918" y="6356351"/>
            <a:ext cx="1431644"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A2DF493B-1A87-4543-8917-03520323C3B8}" type="datetime1">
              <a:rPr lang="en-US" smtClean="0"/>
              <a:t>5/13/2019</a:t>
            </a:fld>
            <a:endParaRPr lang="fr-FR" dirty="0"/>
          </a:p>
        </p:txBody>
      </p:sp>
      <p:sp>
        <p:nvSpPr>
          <p:cNvPr id="5" name="Footer Placeholder 4"/>
          <p:cNvSpPr>
            <a:spLocks noGrp="1"/>
          </p:cNvSpPr>
          <p:nvPr>
            <p:ph type="ftr" sz="quarter" idx="3"/>
          </p:nvPr>
        </p:nvSpPr>
        <p:spPr>
          <a:xfrm>
            <a:off x="3028950" y="6356351"/>
            <a:ext cx="324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err="1" smtClean="0"/>
              <a:t>European</a:t>
            </a:r>
            <a:r>
              <a:rPr lang="fr-FR" dirty="0" smtClean="0"/>
              <a:t> Investment Bank Group</a:t>
            </a:r>
            <a:endParaRPr lang="fr-FR" dirty="0"/>
          </a:p>
        </p:txBody>
      </p:sp>
      <p:sp>
        <p:nvSpPr>
          <p:cNvPr id="6" name="Slide Number Placeholder 5"/>
          <p:cNvSpPr>
            <a:spLocks noGrp="1"/>
          </p:cNvSpPr>
          <p:nvPr>
            <p:ph type="sldNum" sz="quarter" idx="4"/>
          </p:nvPr>
        </p:nvSpPr>
        <p:spPr>
          <a:xfrm>
            <a:off x="7807286" y="6356351"/>
            <a:ext cx="720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59C87-4400-0E45-97C7-BDEE4D66133D}" type="slidenum">
              <a:rPr lang="fr-FR" smtClean="0"/>
              <a:t>‹#›</a:t>
            </a:fld>
            <a:endParaRPr lang="fr-FR" dirty="0"/>
          </a:p>
        </p:txBody>
      </p:sp>
      <p:pic>
        <p:nvPicPr>
          <p:cNvPr id="7" name="Imag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1826" y="6142176"/>
            <a:ext cx="1601004" cy="715824"/>
          </a:xfrm>
          <a:prstGeom prst="rect">
            <a:avLst/>
          </a:prstGeom>
        </p:spPr>
      </p:pic>
    </p:spTree>
    <p:extLst>
      <p:ext uri="{BB962C8B-B14F-4D97-AF65-F5344CB8AC3E}">
        <p14:creationId xmlns:p14="http://schemas.microsoft.com/office/powerpoint/2010/main" val="231570322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2593A-B86D-4289-A370-82A110B23750}" type="datetimeFigureOut">
              <a:rPr lang="en-GB" smtClean="0"/>
              <a:t>13/05/2019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295C9-308C-4EBE-8AF9-5560F12B5323}" type="slidenum">
              <a:rPr lang="en-GB" smtClean="0"/>
              <a:t>‹#›</a:t>
            </a:fld>
            <a:endParaRPr lang="en-GB"/>
          </a:p>
        </p:txBody>
      </p:sp>
    </p:spTree>
    <p:extLst>
      <p:ext uri="{BB962C8B-B14F-4D97-AF65-F5344CB8AC3E}">
        <p14:creationId xmlns:p14="http://schemas.microsoft.com/office/powerpoint/2010/main" val="26006932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8.xml"/><Relationship Id="rId7" Type="http://schemas.openxmlformats.org/officeDocument/2006/relationships/image" Target="../media/image2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slideLayout" Target="../slideLayouts/slideLayout3.xm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33.jpeg"/><Relationship Id="rId10" Type="http://schemas.openxmlformats.org/officeDocument/2006/relationships/image" Target="../media/image26.jpeg"/><Relationship Id="rId4" Type="http://schemas.openxmlformats.org/officeDocument/2006/relationships/image" Target="../media/image32.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www.eib.org/infocentre/publications/all/eib-climate-strategy.ht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9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diagramColors" Target="../diagrams/colors1.xml"/><Relationship Id="rId3" Type="http://schemas.openxmlformats.org/officeDocument/2006/relationships/tags" Target="../tags/tag3.xml"/><Relationship Id="rId7" Type="http://schemas.openxmlformats.org/officeDocument/2006/relationships/image" Target="../media/image17.jpeg"/><Relationship Id="rId12"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jpeg"/><Relationship Id="rId11" Type="http://schemas.openxmlformats.org/officeDocument/2006/relationships/diagramLayout" Target="../diagrams/layout1.xml"/><Relationship Id="rId5" Type="http://schemas.openxmlformats.org/officeDocument/2006/relationships/image" Target="../media/image15.png"/><Relationship Id="rId15" Type="http://schemas.openxmlformats.org/officeDocument/2006/relationships/image" Target="../media/image6.png"/><Relationship Id="rId10" Type="http://schemas.openxmlformats.org/officeDocument/2006/relationships/diagramData" Target="../diagrams/data1.xml"/><Relationship Id="rId4" Type="http://schemas.openxmlformats.org/officeDocument/2006/relationships/slideLayout" Target="../slideLayouts/slideLayout48.xml"/><Relationship Id="rId9" Type="http://schemas.openxmlformats.org/officeDocument/2006/relationships/image" Target="../media/image19.jpeg"/><Relationship Id="rId14"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5.xml"/><Relationship Id="rId4" Type="http://schemas.openxmlformats.org/officeDocument/2006/relationships/image" Target="../media/image52.emf"/></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4882569"/>
            <a:ext cx="9048961" cy="1734278"/>
          </a:xfrm>
          <a:prstGeom prst="rect">
            <a:avLst/>
          </a:prstGeom>
        </p:spPr>
        <p:txBody>
          <a:bodyPr>
            <a:normAutofit fontScale="90000"/>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lvl="0" algn="ctr"/>
            <a:r>
              <a:rPr lang="en-GB" sz="3300" b="1" dirty="0">
                <a:solidFill>
                  <a:srgbClr val="1F497D"/>
                </a:solidFill>
                <a:latin typeface="Calibri" panose="020F0502020204030204" pitchFamily="34" charset="0"/>
                <a:ea typeface="Calibri" panose="020F0502020204030204" pitchFamily="34" charset="0"/>
              </a:rPr>
              <a:t>Mobilising private capital to support sustainable finance - how the EIB Group finances a sustainable future</a:t>
            </a:r>
            <a:endParaRPr kumimoji="0" lang="en-US" sz="3300" b="1" i="0" u="none" strike="noStrike" kern="1200" cap="none" spc="0" normalizeH="0" baseline="0" noProof="0" dirty="0" smtClean="0">
              <a:ln>
                <a:noFill/>
              </a:ln>
              <a:solidFill>
                <a:srgbClr val="0051A5"/>
              </a:solidFill>
              <a:effectLst/>
              <a:uLnTx/>
              <a:uFillTx/>
              <a:latin typeface="Calibri" panose="020F0502020204030204"/>
            </a:endParaRPr>
          </a:p>
          <a:p>
            <a:pPr lvl="0" algn="ctr">
              <a:spcBef>
                <a:spcPts val="1000"/>
              </a:spcBef>
            </a:pPr>
            <a:r>
              <a:rPr lang="en-US" sz="1800" dirty="0" smtClean="0">
                <a:solidFill>
                  <a:srgbClr val="1F497D"/>
                </a:solidFill>
                <a:latin typeface="Calibri" panose="020F0502020204030204" pitchFamily="34" charset="0"/>
                <a:ea typeface="Calibri" panose="020F0502020204030204" pitchFamily="34" charset="0"/>
                <a:cs typeface="+mn-cs"/>
              </a:rPr>
              <a:t> </a:t>
            </a:r>
          </a:p>
          <a:p>
            <a:pPr lvl="0" algn="ctr">
              <a:spcBef>
                <a:spcPts val="1000"/>
              </a:spcBef>
            </a:pPr>
            <a:r>
              <a:rPr lang="en-US" sz="1800" i="1" dirty="0" smtClean="0">
                <a:solidFill>
                  <a:srgbClr val="1F497D"/>
                </a:solidFill>
                <a:latin typeface="Calibri" panose="020F0502020204030204" pitchFamily="34" charset="0"/>
                <a:ea typeface="Calibri" panose="020F0502020204030204" pitchFamily="34" charset="0"/>
                <a:cs typeface="+mn-cs"/>
              </a:rPr>
              <a:t>Ines Hobdari - Senior Banker, EIB </a:t>
            </a:r>
            <a:endParaRPr lang="en-GB" sz="1800" dirty="0">
              <a:solidFill>
                <a:srgbClr val="1F497D"/>
              </a:solidFill>
              <a:latin typeface="Calibri" panose="020F0502020204030204" pitchFamily="34" charset="0"/>
              <a:ea typeface="Calibri" panose="020F0502020204030204" pitchFamily="34" charset="0"/>
              <a:cs typeface="+mn-cs"/>
            </a:endParaRPr>
          </a:p>
        </p:txBody>
      </p:sp>
      <p:grpSp>
        <p:nvGrpSpPr>
          <p:cNvPr id="7" name="Group 1"/>
          <p:cNvGrpSpPr>
            <a:grpSpLocks/>
          </p:cNvGrpSpPr>
          <p:nvPr/>
        </p:nvGrpSpPr>
        <p:grpSpPr bwMode="auto">
          <a:xfrm>
            <a:off x="828609" y="476903"/>
            <a:ext cx="7127875" cy="990600"/>
            <a:chOff x="1044476" y="2738438"/>
            <a:chExt cx="7127924" cy="990600"/>
          </a:xfrm>
        </p:grpSpPr>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476" y="2738438"/>
              <a:ext cx="15113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7974" y="2738438"/>
              <a:ext cx="14779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3395" y="2760663"/>
              <a:ext cx="13668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35700" y="2760663"/>
              <a:ext cx="15367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80805" y="2738438"/>
              <a:ext cx="13112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8610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87"/>
          <p:cNvSpPr txBox="1">
            <a:spLocks noChangeArrowheads="1"/>
          </p:cNvSpPr>
          <p:nvPr>
            <p:custDataLst>
              <p:tags r:id="rId1"/>
            </p:custDataLst>
          </p:nvPr>
        </p:nvSpPr>
        <p:spPr bwMode="auto">
          <a:xfrm>
            <a:off x="440065" y="189781"/>
            <a:ext cx="4683232" cy="612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0" marR="0" lvl="0" indent="0" algn="just" defTabSz="914400" rtl="0" eaLnBrk="0" fontAlgn="base" latinLnBrk="0" hangingPunct="0">
              <a:lnSpc>
                <a:spcPts val="2500"/>
              </a:lnSpc>
              <a:spcBef>
                <a:spcPct val="0"/>
              </a:spcBef>
              <a:spcAft>
                <a:spcPct val="0"/>
              </a:spcAft>
              <a:buClrTx/>
              <a:buSzTx/>
              <a:buFontTx/>
              <a:buNone/>
              <a:tabLst/>
              <a:defRPr/>
            </a:pPr>
            <a:r>
              <a:rPr kumimoji="0" lang="en-US" altLang="en-US" sz="21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ERI</a:t>
            </a:r>
            <a:r>
              <a:rPr kumimoji="0" lang="en-US" altLang="en-US" sz="2100" b="1" i="0" u="none" strike="noStrike" kern="120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 and </a:t>
            </a:r>
            <a:r>
              <a:rPr kumimoji="0" lang="en-US" altLang="en-US" sz="21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WBIF</a:t>
            </a:r>
            <a:r>
              <a:rPr kumimoji="0" lang="en-US" altLang="en-US" sz="2100" b="1" i="0" u="none" strike="noStrike" kern="120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 in the </a:t>
            </a:r>
            <a:r>
              <a:rPr kumimoji="0" lang="en-US" altLang="en-US" sz="21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Western Balkans</a:t>
            </a:r>
          </a:p>
        </p:txBody>
      </p:sp>
      <p:sp>
        <p:nvSpPr>
          <p:cNvPr id="30" name="Text Box 8"/>
          <p:cNvSpPr txBox="1">
            <a:spLocks noChangeArrowheads="1"/>
          </p:cNvSpPr>
          <p:nvPr>
            <p:custDataLst>
              <p:tags r:id="rId2"/>
            </p:custDataLst>
          </p:nvPr>
        </p:nvSpPr>
        <p:spPr bwMode="gray">
          <a:xfrm>
            <a:off x="4829695" y="1261436"/>
            <a:ext cx="3948544" cy="254813"/>
          </a:xfrm>
          <a:prstGeom prst="rect">
            <a:avLst/>
          </a:prstGeom>
          <a:solidFill>
            <a:srgbClr val="264E84"/>
          </a:solidFill>
          <a:ln w="9525" algn="ctr">
            <a:solidFill>
              <a:srgbClr val="264E84"/>
            </a:solidFill>
            <a:miter lim="800000"/>
            <a:headEnd/>
            <a:tailEnd/>
          </a:ln>
          <a:effectLst>
            <a:outerShdw dist="64008" dir="5400000" algn="ctr" rotWithShape="0">
              <a:srgbClr val="FFFFFF"/>
            </a:outerShdw>
          </a:effectLst>
        </p:spPr>
        <p:txBody>
          <a:bodyPr wrap="square" tIns="36576" bIns="36576" anchor="b">
            <a:spAutoFit/>
          </a:bodyPr>
          <a:lstStyle>
            <a:lvl1pPr algn="ctr">
              <a:defRPr sz="1400">
                <a:solidFill>
                  <a:schemeClr val="tx1"/>
                </a:solidFill>
                <a:latin typeface="Trebuchet MS" panose="020B0603020202020204" pitchFamily="34" charset="0"/>
                <a:ea typeface="LF_Kai" pitchFamily="2" charset="-122"/>
              </a:defRPr>
            </a:lvl1pPr>
            <a:lvl2pPr marL="742950" indent="-285750" algn="ctr">
              <a:defRPr sz="1400">
                <a:solidFill>
                  <a:schemeClr val="tx1"/>
                </a:solidFill>
                <a:latin typeface="Trebuchet MS" panose="020B0603020202020204" pitchFamily="34" charset="0"/>
                <a:ea typeface="LF_Kai" pitchFamily="2" charset="-122"/>
              </a:defRPr>
            </a:lvl2pPr>
            <a:lvl3pPr marL="1143000" indent="-228600" algn="ctr">
              <a:defRPr sz="1400">
                <a:solidFill>
                  <a:schemeClr val="tx1"/>
                </a:solidFill>
                <a:latin typeface="Trebuchet MS" panose="020B0603020202020204" pitchFamily="34" charset="0"/>
                <a:ea typeface="LF_Kai" pitchFamily="2" charset="-122"/>
              </a:defRPr>
            </a:lvl3pPr>
            <a:lvl4pPr marL="1600200" indent="-228600" algn="ctr">
              <a:defRPr sz="1400">
                <a:solidFill>
                  <a:schemeClr val="tx1"/>
                </a:solidFill>
                <a:latin typeface="Trebuchet MS" panose="020B0603020202020204" pitchFamily="34" charset="0"/>
                <a:ea typeface="LF_Kai" pitchFamily="2" charset="-122"/>
              </a:defRPr>
            </a:lvl4pPr>
            <a:lvl5pPr marL="2057400" indent="-228600" algn="ctr">
              <a:defRPr sz="1400">
                <a:solidFill>
                  <a:schemeClr val="tx1"/>
                </a:solidFill>
                <a:latin typeface="Trebuchet MS" panose="020B0603020202020204" pitchFamily="34" charset="0"/>
                <a:ea typeface="LF_Kai" pitchFamily="2" charset="-122"/>
              </a:defRPr>
            </a:lvl5pPr>
            <a:lvl6pPr marL="2514600" indent="-228600" algn="ctr" eaLnBrk="0" fontAlgn="base" hangingPunct="0">
              <a:spcBef>
                <a:spcPct val="0"/>
              </a:spcBef>
              <a:spcAft>
                <a:spcPct val="0"/>
              </a:spcAft>
              <a:defRPr sz="1400">
                <a:solidFill>
                  <a:schemeClr val="tx1"/>
                </a:solidFill>
                <a:latin typeface="Trebuchet MS" panose="020B0603020202020204" pitchFamily="34" charset="0"/>
                <a:ea typeface="LF_Kai" pitchFamily="2" charset="-122"/>
              </a:defRPr>
            </a:lvl6pPr>
            <a:lvl7pPr marL="2971800" indent="-228600" algn="ctr" eaLnBrk="0" fontAlgn="base" hangingPunct="0">
              <a:spcBef>
                <a:spcPct val="0"/>
              </a:spcBef>
              <a:spcAft>
                <a:spcPct val="0"/>
              </a:spcAft>
              <a:defRPr sz="1400">
                <a:solidFill>
                  <a:schemeClr val="tx1"/>
                </a:solidFill>
                <a:latin typeface="Trebuchet MS" panose="020B0603020202020204" pitchFamily="34" charset="0"/>
                <a:ea typeface="LF_Kai" pitchFamily="2" charset="-122"/>
              </a:defRPr>
            </a:lvl7pPr>
            <a:lvl8pPr marL="3429000" indent="-228600" algn="ctr" eaLnBrk="0" fontAlgn="base" hangingPunct="0">
              <a:spcBef>
                <a:spcPct val="0"/>
              </a:spcBef>
              <a:spcAft>
                <a:spcPct val="0"/>
              </a:spcAft>
              <a:defRPr sz="1400">
                <a:solidFill>
                  <a:schemeClr val="tx1"/>
                </a:solidFill>
                <a:latin typeface="Trebuchet MS" panose="020B0603020202020204" pitchFamily="34" charset="0"/>
                <a:ea typeface="LF_Kai" pitchFamily="2" charset="-122"/>
              </a:defRPr>
            </a:lvl8pPr>
            <a:lvl9pPr marL="3886200" indent="-228600" algn="ctr" eaLnBrk="0" fontAlgn="base" hangingPunct="0">
              <a:spcBef>
                <a:spcPct val="0"/>
              </a:spcBef>
              <a:spcAft>
                <a:spcPct val="0"/>
              </a:spcAft>
              <a:defRPr sz="1400">
                <a:solidFill>
                  <a:schemeClr val="tx1"/>
                </a:solidFill>
                <a:latin typeface="Trebuchet MS" panose="020B0603020202020204" pitchFamily="34" charset="0"/>
                <a:ea typeface="LF_Kai" pitchFamily="2" charset="-122"/>
              </a:defRPr>
            </a:lvl9pPr>
          </a:lstStyle>
          <a:p>
            <a:pPr marL="0" marR="0" lvl="0" indent="0" algn="ctr" defTabSz="914400" rtl="0" eaLnBrk="0" fontAlgn="base" latinLnBrk="0" hangingPunct="0">
              <a:lnSpc>
                <a:spcPct val="98000"/>
              </a:lnSpc>
              <a:spcBef>
                <a:spcPct val="10000"/>
              </a:spcBef>
              <a:spcAft>
                <a:spcPct val="0"/>
              </a:spcAft>
              <a:buClrTx/>
              <a:buSzTx/>
              <a:buFontTx/>
              <a:buNone/>
              <a:tabLst/>
              <a:defRPr/>
            </a:pPr>
            <a:r>
              <a:rPr kumimoji="0" lang="en-GB" altLang="en-US" sz="1200" b="1" i="0" u="none" strike="noStrike" kern="0" cap="none" spc="0" normalizeH="0" baseline="0" noProof="0" dirty="0" smtClean="0">
                <a:ln>
                  <a:noFill/>
                </a:ln>
                <a:solidFill>
                  <a:srgbClr val="FFFFFF"/>
                </a:solidFill>
                <a:effectLst/>
                <a:uLnTx/>
                <a:uFillTx/>
                <a:latin typeface="Trebuchet MS" panose="020B0603020202020204" pitchFamily="34" charset="0"/>
                <a:ea typeface="LF_Kai" pitchFamily="2" charset="-122"/>
                <a:cs typeface="+mn-cs"/>
              </a:rPr>
              <a:t>Western Balkans Investment Framework (WBIF)</a:t>
            </a:r>
          </a:p>
        </p:txBody>
      </p:sp>
      <p:sp>
        <p:nvSpPr>
          <p:cNvPr id="31" name="Text Box 8"/>
          <p:cNvSpPr txBox="1">
            <a:spLocks noChangeArrowheads="1"/>
          </p:cNvSpPr>
          <p:nvPr>
            <p:custDataLst>
              <p:tags r:id="rId3"/>
            </p:custDataLst>
          </p:nvPr>
        </p:nvSpPr>
        <p:spPr bwMode="gray">
          <a:xfrm>
            <a:off x="523703" y="1261436"/>
            <a:ext cx="3839260" cy="254813"/>
          </a:xfrm>
          <a:prstGeom prst="rect">
            <a:avLst/>
          </a:prstGeom>
          <a:solidFill>
            <a:srgbClr val="264E84"/>
          </a:solidFill>
          <a:ln w="9525" algn="ctr">
            <a:solidFill>
              <a:srgbClr val="264E84"/>
            </a:solidFill>
            <a:miter lim="800000"/>
            <a:headEnd/>
            <a:tailEnd/>
          </a:ln>
          <a:effectLst>
            <a:outerShdw dist="64008" dir="5400000" algn="ctr" rotWithShape="0">
              <a:srgbClr val="FFFFFF"/>
            </a:outerShdw>
          </a:effectLst>
        </p:spPr>
        <p:txBody>
          <a:bodyPr wrap="square" tIns="36576" bIns="36576" anchor="b">
            <a:spAutoFit/>
          </a:bodyPr>
          <a:lstStyle>
            <a:lvl1pPr algn="ctr">
              <a:defRPr sz="1400">
                <a:solidFill>
                  <a:schemeClr val="tx1"/>
                </a:solidFill>
                <a:latin typeface="Trebuchet MS" panose="020B0603020202020204" pitchFamily="34" charset="0"/>
                <a:ea typeface="LF_Kai" pitchFamily="2" charset="-122"/>
              </a:defRPr>
            </a:lvl1pPr>
            <a:lvl2pPr marL="742950" indent="-285750" algn="ctr">
              <a:defRPr sz="1400">
                <a:solidFill>
                  <a:schemeClr val="tx1"/>
                </a:solidFill>
                <a:latin typeface="Trebuchet MS" panose="020B0603020202020204" pitchFamily="34" charset="0"/>
                <a:ea typeface="LF_Kai" pitchFamily="2" charset="-122"/>
              </a:defRPr>
            </a:lvl2pPr>
            <a:lvl3pPr marL="1143000" indent="-228600" algn="ctr">
              <a:defRPr sz="1400">
                <a:solidFill>
                  <a:schemeClr val="tx1"/>
                </a:solidFill>
                <a:latin typeface="Trebuchet MS" panose="020B0603020202020204" pitchFamily="34" charset="0"/>
                <a:ea typeface="LF_Kai" pitchFamily="2" charset="-122"/>
              </a:defRPr>
            </a:lvl3pPr>
            <a:lvl4pPr marL="1600200" indent="-228600" algn="ctr">
              <a:defRPr sz="1400">
                <a:solidFill>
                  <a:schemeClr val="tx1"/>
                </a:solidFill>
                <a:latin typeface="Trebuchet MS" panose="020B0603020202020204" pitchFamily="34" charset="0"/>
                <a:ea typeface="LF_Kai" pitchFamily="2" charset="-122"/>
              </a:defRPr>
            </a:lvl4pPr>
            <a:lvl5pPr marL="2057400" indent="-228600" algn="ctr">
              <a:defRPr sz="1400">
                <a:solidFill>
                  <a:schemeClr val="tx1"/>
                </a:solidFill>
                <a:latin typeface="Trebuchet MS" panose="020B0603020202020204" pitchFamily="34" charset="0"/>
                <a:ea typeface="LF_Kai" pitchFamily="2" charset="-122"/>
              </a:defRPr>
            </a:lvl5pPr>
            <a:lvl6pPr marL="2514600" indent="-228600" algn="ctr" eaLnBrk="0" fontAlgn="base" hangingPunct="0">
              <a:spcBef>
                <a:spcPct val="0"/>
              </a:spcBef>
              <a:spcAft>
                <a:spcPct val="0"/>
              </a:spcAft>
              <a:defRPr sz="1400">
                <a:solidFill>
                  <a:schemeClr val="tx1"/>
                </a:solidFill>
                <a:latin typeface="Trebuchet MS" panose="020B0603020202020204" pitchFamily="34" charset="0"/>
                <a:ea typeface="LF_Kai" pitchFamily="2" charset="-122"/>
              </a:defRPr>
            </a:lvl6pPr>
            <a:lvl7pPr marL="2971800" indent="-228600" algn="ctr" eaLnBrk="0" fontAlgn="base" hangingPunct="0">
              <a:spcBef>
                <a:spcPct val="0"/>
              </a:spcBef>
              <a:spcAft>
                <a:spcPct val="0"/>
              </a:spcAft>
              <a:defRPr sz="1400">
                <a:solidFill>
                  <a:schemeClr val="tx1"/>
                </a:solidFill>
                <a:latin typeface="Trebuchet MS" panose="020B0603020202020204" pitchFamily="34" charset="0"/>
                <a:ea typeface="LF_Kai" pitchFamily="2" charset="-122"/>
              </a:defRPr>
            </a:lvl7pPr>
            <a:lvl8pPr marL="3429000" indent="-228600" algn="ctr" eaLnBrk="0" fontAlgn="base" hangingPunct="0">
              <a:spcBef>
                <a:spcPct val="0"/>
              </a:spcBef>
              <a:spcAft>
                <a:spcPct val="0"/>
              </a:spcAft>
              <a:defRPr sz="1400">
                <a:solidFill>
                  <a:schemeClr val="tx1"/>
                </a:solidFill>
                <a:latin typeface="Trebuchet MS" panose="020B0603020202020204" pitchFamily="34" charset="0"/>
                <a:ea typeface="LF_Kai" pitchFamily="2" charset="-122"/>
              </a:defRPr>
            </a:lvl8pPr>
            <a:lvl9pPr marL="3886200" indent="-228600" algn="ctr" eaLnBrk="0" fontAlgn="base" hangingPunct="0">
              <a:spcBef>
                <a:spcPct val="0"/>
              </a:spcBef>
              <a:spcAft>
                <a:spcPct val="0"/>
              </a:spcAft>
              <a:defRPr sz="1400">
                <a:solidFill>
                  <a:schemeClr val="tx1"/>
                </a:solidFill>
                <a:latin typeface="Trebuchet MS" panose="020B0603020202020204" pitchFamily="34" charset="0"/>
                <a:ea typeface="LF_Kai" pitchFamily="2" charset="-122"/>
              </a:defRPr>
            </a:lvl9pPr>
          </a:lstStyle>
          <a:p>
            <a:pPr marL="0" marR="0" lvl="0" indent="0" algn="ctr" defTabSz="914400" rtl="0" eaLnBrk="0" fontAlgn="base" latinLnBrk="0" hangingPunct="0">
              <a:lnSpc>
                <a:spcPct val="98000"/>
              </a:lnSpc>
              <a:spcBef>
                <a:spcPct val="10000"/>
              </a:spcBef>
              <a:spcAft>
                <a:spcPct val="0"/>
              </a:spcAft>
              <a:buClrTx/>
              <a:buSzTx/>
              <a:buFontTx/>
              <a:buNone/>
              <a:tabLst/>
              <a:defRPr/>
            </a:pPr>
            <a:r>
              <a:rPr kumimoji="0" lang="en-GB" altLang="en-US" sz="1200" b="1" i="0" u="none" strike="noStrike" kern="0" cap="none" spc="0" normalizeH="0" baseline="0" noProof="0" dirty="0" smtClean="0">
                <a:ln>
                  <a:noFill/>
                </a:ln>
                <a:solidFill>
                  <a:srgbClr val="FFFFFF"/>
                </a:solidFill>
                <a:effectLst/>
                <a:uLnTx/>
                <a:uFillTx/>
                <a:latin typeface="Trebuchet MS" panose="020B0603020202020204" pitchFamily="34" charset="0"/>
                <a:ea typeface="LF_Kai" pitchFamily="2" charset="-122"/>
                <a:cs typeface="+mn-cs"/>
              </a:rPr>
              <a:t>Economic Resilience Initiative (ERI) </a:t>
            </a:r>
          </a:p>
        </p:txBody>
      </p:sp>
      <p:cxnSp>
        <p:nvCxnSpPr>
          <p:cNvPr id="35" name="Straight Connector 34"/>
          <p:cNvCxnSpPr/>
          <p:nvPr/>
        </p:nvCxnSpPr>
        <p:spPr>
          <a:xfrm>
            <a:off x="4596328" y="1131271"/>
            <a:ext cx="0" cy="463776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
          <p:cNvSpPr>
            <a:spLocks noChangeArrowheads="1"/>
          </p:cNvSpPr>
          <p:nvPr/>
        </p:nvSpPr>
        <p:spPr bwMode="auto">
          <a:xfrm>
            <a:off x="438872" y="1607757"/>
            <a:ext cx="3924091" cy="416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5113" indent="-265113" algn="l">
              <a:lnSpc>
                <a:spcPct val="110000"/>
              </a:lnSpc>
              <a:spcBef>
                <a:spcPct val="70000"/>
              </a:spcBef>
              <a:buClr>
                <a:srgbClr val="C0C0C0"/>
              </a:buClr>
              <a:buSzPct val="92000"/>
              <a:buFont typeface="Wingdings" panose="05000000000000000000" pitchFamily="2" charset="2"/>
              <a:defRPr sz="1400">
                <a:solidFill>
                  <a:schemeClr val="tx1"/>
                </a:solidFill>
                <a:latin typeface="Trebuchet MS" panose="020B0603020202020204" pitchFamily="34" charset="0"/>
                <a:ea typeface="LF_Kai" pitchFamily="2" charset="-122"/>
              </a:defRPr>
            </a:lvl1pPr>
            <a:lvl2pPr marL="742950" indent="-285750" algn="l">
              <a:lnSpc>
                <a:spcPct val="110000"/>
              </a:lnSpc>
              <a:spcBef>
                <a:spcPct val="70000"/>
              </a:spcBef>
              <a:buClr>
                <a:schemeClr val="folHlink"/>
              </a:buClr>
              <a:buSzPct val="92000"/>
              <a:buFont typeface="Wingdings" panose="05000000000000000000" pitchFamily="2" charset="2"/>
              <a:buChar char="n"/>
              <a:defRPr sz="1400">
                <a:solidFill>
                  <a:schemeClr val="tx1"/>
                </a:solidFill>
                <a:latin typeface="Trebuchet MS" panose="020B0603020202020204" pitchFamily="34" charset="0"/>
                <a:ea typeface="LF_Kai" pitchFamily="2" charset="-122"/>
              </a:defRPr>
            </a:lvl2pPr>
            <a:lvl3pPr marL="1143000" indent="-228600" algn="l">
              <a:lnSpc>
                <a:spcPct val="110000"/>
              </a:lnSpc>
              <a:spcBef>
                <a:spcPct val="20000"/>
              </a:spcBef>
              <a:buClr>
                <a:srgbClr val="C0C0C0"/>
              </a:buClr>
              <a:buSzPct val="92000"/>
              <a:buFont typeface="Wingdings" panose="05000000000000000000" pitchFamily="2" charset="2"/>
              <a:buChar char="n"/>
              <a:defRPr sz="1400">
                <a:solidFill>
                  <a:schemeClr val="tx1"/>
                </a:solidFill>
                <a:latin typeface="Trebuchet MS" panose="020B0603020202020204" pitchFamily="34" charset="0"/>
                <a:ea typeface="LF_Kai" pitchFamily="2" charset="-122"/>
              </a:defRPr>
            </a:lvl3pPr>
            <a:lvl4pPr marL="1600200" indent="-228600" algn="l">
              <a:lnSpc>
                <a:spcPct val="110000"/>
              </a:lnSpc>
              <a:buClr>
                <a:srgbClr val="C0C0C0"/>
              </a:buClr>
              <a:buChar char="—"/>
              <a:defRPr sz="1400">
                <a:solidFill>
                  <a:schemeClr val="tx1"/>
                </a:solidFill>
                <a:latin typeface="Trebuchet MS" panose="020B0603020202020204" pitchFamily="34" charset="0"/>
                <a:ea typeface="LF_Kai" pitchFamily="2" charset="-122"/>
              </a:defRPr>
            </a:lvl4pPr>
            <a:lvl5pPr marL="2057400" indent="-228600" algn="l">
              <a:lnSpc>
                <a:spcPct val="110000"/>
              </a:lnSpc>
              <a:buClr>
                <a:srgbClr val="C0C0C0"/>
              </a:buClr>
              <a:buChar char="—"/>
              <a:defRPr sz="1400">
                <a:solidFill>
                  <a:schemeClr val="tx1"/>
                </a:solidFill>
                <a:latin typeface="Trebuchet MS" panose="020B0603020202020204" pitchFamily="34" charset="0"/>
                <a:ea typeface="LF_Kai" pitchFamily="2" charset="-122"/>
              </a:defRPr>
            </a:lvl5pPr>
            <a:lvl6pPr marL="25146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6pPr>
            <a:lvl7pPr marL="29718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7pPr>
            <a:lvl8pPr marL="34290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8pPr>
            <a:lvl9pPr marL="38862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9pPr>
          </a:lstStyle>
          <a:p>
            <a:pPr marL="342900" marR="0" lvl="0" indent="-342900" algn="just" defTabSz="914400" rtl="0" eaLnBrk="1" fontAlgn="auto" latinLnBrk="0" hangingPunct="1">
              <a:lnSpc>
                <a:spcPct val="90000"/>
              </a:lnSpc>
              <a:spcBef>
                <a:spcPts val="1000"/>
              </a:spcBef>
              <a:spcAft>
                <a:spcPts val="0"/>
              </a:spcAft>
              <a:buClr>
                <a:srgbClr val="0051A5"/>
              </a:buClr>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Support </a:t>
            </a:r>
            <a:r>
              <a:rPr kumimoji="0" lang="en-US" sz="1600" b="1" i="0" u="none" strike="noStrike" kern="0" cap="none" spc="0" normalizeH="0" baseline="0" noProof="0" dirty="0">
                <a:ln>
                  <a:noFill/>
                </a:ln>
                <a:solidFill>
                  <a:srgbClr val="4472C4">
                    <a:lumMod val="75000"/>
                  </a:srgbClr>
                </a:solidFill>
                <a:effectLst/>
                <a:uLnTx/>
                <a:uFillTx/>
                <a:latin typeface="Calibri" panose="020F0502020204030204"/>
                <a:ea typeface="LF_Kai" pitchFamily="2" charset="-122"/>
                <a:cs typeface="+mn-cs"/>
              </a:rPr>
              <a:t>growth,</a:t>
            </a:r>
            <a:r>
              <a:rPr kumimoji="0" 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 vital infrastructure and </a:t>
            </a:r>
            <a:r>
              <a:rPr kumimoji="0" lang="en-US" sz="1600" b="1" i="0" u="none" strike="noStrike" kern="0" cap="none" spc="0" normalizeH="0" baseline="0" noProof="0" dirty="0">
                <a:ln>
                  <a:noFill/>
                </a:ln>
                <a:solidFill>
                  <a:srgbClr val="4472C4">
                    <a:lumMod val="75000"/>
                  </a:srgbClr>
                </a:solidFill>
                <a:effectLst/>
                <a:uLnTx/>
                <a:uFillTx/>
                <a:latin typeface="Calibri" panose="020F0502020204030204"/>
                <a:ea typeface="LF_Kai" pitchFamily="2" charset="-122"/>
                <a:cs typeface="+mn-cs"/>
              </a:rPr>
              <a:t>social cohesion </a:t>
            </a:r>
            <a:r>
              <a:rPr kumimoji="0" 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in the Western Balkans </a:t>
            </a:r>
            <a:r>
              <a:rPr kumimoji="0" lang="en-US"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and Southern </a:t>
            </a:r>
            <a:r>
              <a:rPr kumimoji="0" lang="en-US" sz="1600" b="0" i="0" u="none" strike="noStrike" kern="1200" cap="none" spc="0" normalizeH="0" baseline="0" noProof="0" dirty="0" err="1">
                <a:ln>
                  <a:noFill/>
                </a:ln>
                <a:solidFill>
                  <a:srgbClr val="000000"/>
                </a:solidFill>
                <a:effectLst/>
                <a:uLnTx/>
                <a:uFillTx/>
                <a:latin typeface="Calibri" panose="020F0502020204030204"/>
                <a:ea typeface="LF_Kai" pitchFamily="2" charset="-122"/>
                <a:cs typeface="+mn-cs"/>
              </a:rPr>
              <a:t>Neighbourhood</a:t>
            </a:r>
            <a:r>
              <a:rPr kumimoji="0" 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 </a:t>
            </a:r>
            <a:r>
              <a:rPr kumimoji="0" lang="en-US"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regions </a:t>
            </a:r>
            <a:r>
              <a:rPr kumimoji="0" lang="en-US" altLang="en-US"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to </a:t>
            </a: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help the most vulnerable </a:t>
            </a:r>
            <a:r>
              <a:rPr kumimoji="0" lang="en-US" altLang="en-US"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populations </a:t>
            </a:r>
            <a:endParaRPr kumimoji="0" 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endParaRPr>
          </a:p>
          <a:p>
            <a:pPr marL="342900" marR="0" lvl="0" indent="-342900" algn="just" defTabSz="914400" rtl="0" eaLnBrk="1" fontAlgn="auto" latinLnBrk="0" hangingPunct="1">
              <a:lnSpc>
                <a:spcPct val="100000"/>
              </a:lnSpc>
              <a:spcBef>
                <a:spcPts val="1000"/>
              </a:spcBef>
              <a:spcAft>
                <a:spcPts val="0"/>
              </a:spcAft>
              <a:buClr>
                <a:srgbClr val="0051A5"/>
              </a:buClr>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Loans and </a:t>
            </a:r>
            <a:r>
              <a:rPr kumimoji="0" lang="en-US"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grants - </a:t>
            </a:r>
            <a:r>
              <a:rPr kumimoji="0" lang="en-US" altLang="en-US"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creating </a:t>
            </a:r>
            <a:r>
              <a:rPr kumimoji="0" lang="en-US" altLang="en-US" sz="1600" b="1" i="0" u="none" strike="noStrike" kern="0" cap="none" spc="0" normalizeH="0" baseline="0" noProof="0" dirty="0">
                <a:ln>
                  <a:noFill/>
                </a:ln>
                <a:solidFill>
                  <a:srgbClr val="4472C4">
                    <a:lumMod val="75000"/>
                  </a:srgbClr>
                </a:solidFill>
                <a:effectLst/>
                <a:uLnTx/>
                <a:uFillTx/>
                <a:latin typeface="Calibri" panose="020F0502020204030204"/>
                <a:ea typeface="LF_Kai" pitchFamily="2" charset="-122"/>
                <a:cs typeface="+mn-cs"/>
              </a:rPr>
              <a:t>job opportunities </a:t>
            </a: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and </a:t>
            </a:r>
            <a:r>
              <a:rPr kumimoji="0" lang="en-US" altLang="en-US"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generating </a:t>
            </a: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resources for further public investment and services, pivotal for </a:t>
            </a:r>
            <a:r>
              <a:rPr kumimoji="0" lang="en-US" altLang="en-US" sz="1600" b="1" i="0" u="none" strike="noStrike" kern="0" cap="none" spc="0" normalizeH="0" baseline="0" noProof="0" dirty="0">
                <a:ln>
                  <a:noFill/>
                </a:ln>
                <a:solidFill>
                  <a:srgbClr val="4472C4">
                    <a:lumMod val="75000"/>
                  </a:srgbClr>
                </a:solidFill>
                <a:effectLst/>
                <a:uLnTx/>
                <a:uFillTx/>
                <a:latin typeface="Calibri" panose="020F0502020204030204"/>
                <a:ea typeface="LF_Kai" pitchFamily="2" charset="-122"/>
                <a:cs typeface="+mn-cs"/>
              </a:rPr>
              <a:t>long-term economic resilience and stability </a:t>
            </a:r>
          </a:p>
          <a:p>
            <a:pPr marL="342900" marR="0" lvl="0" indent="-342900" algn="just" defTabSz="914400" rtl="0" eaLnBrk="1" fontAlgn="auto" latinLnBrk="0" hangingPunct="1">
              <a:lnSpc>
                <a:spcPct val="100000"/>
              </a:lnSpc>
              <a:spcBef>
                <a:spcPts val="1000"/>
              </a:spcBef>
              <a:spcAft>
                <a:spcPts val="0"/>
              </a:spcAft>
              <a:buClr>
                <a:srgbClr val="0051A5"/>
              </a:buClr>
              <a:buSzPct val="8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Clean water, energy and electricity, </a:t>
            </a:r>
            <a:r>
              <a:rPr kumimoji="0" lang="en-GB"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education</a:t>
            </a:r>
            <a:r>
              <a:rPr kumimoji="0" lang="en-GB"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 healthcare, local </a:t>
            </a:r>
            <a:r>
              <a:rPr kumimoji="0" lang="en-GB" sz="1600" b="0" i="0" u="none" strike="noStrike" kern="1200" cap="none" spc="0" normalizeH="0" baseline="0" noProof="0" dirty="0" smtClean="0">
                <a:ln>
                  <a:noFill/>
                </a:ln>
                <a:solidFill>
                  <a:srgbClr val="000000"/>
                </a:solidFill>
                <a:effectLst/>
                <a:uLnTx/>
                <a:uFillTx/>
                <a:latin typeface="Calibri" panose="020F0502020204030204"/>
                <a:ea typeface="LF_Kai" pitchFamily="2" charset="-122"/>
                <a:cs typeface="+mn-cs"/>
              </a:rPr>
              <a:t>transport </a:t>
            </a:r>
            <a:r>
              <a:rPr kumimoji="0" lang="en-GB"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and urban services </a:t>
            </a:r>
          </a:p>
          <a:p>
            <a:pPr marL="342900" marR="0" lvl="0" indent="-342900" algn="just" defTabSz="914400" rtl="0" eaLnBrk="1" fontAlgn="auto" latinLnBrk="0" hangingPunct="1">
              <a:lnSpc>
                <a:spcPct val="100000"/>
              </a:lnSpc>
              <a:spcBef>
                <a:spcPts val="1000"/>
              </a:spcBef>
              <a:spcAft>
                <a:spcPts val="0"/>
              </a:spcAft>
              <a:buClr>
                <a:srgbClr val="0051A5"/>
              </a:buClr>
              <a:buSzPct val="8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Supports </a:t>
            </a:r>
            <a:r>
              <a:rPr kumimoji="0" lang="en-GB" sz="1600" b="1" i="0" u="none" strike="noStrike" kern="0" cap="none" spc="0" normalizeH="0" baseline="0" noProof="0" dirty="0">
                <a:ln>
                  <a:noFill/>
                </a:ln>
                <a:solidFill>
                  <a:srgbClr val="4472C4">
                    <a:lumMod val="75000"/>
                  </a:srgbClr>
                </a:solidFill>
                <a:effectLst/>
                <a:uLnTx/>
                <a:uFillTx/>
                <a:latin typeface="Calibri" panose="020F0502020204030204"/>
                <a:ea typeface="LF_Kai" pitchFamily="2" charset="-122"/>
                <a:cs typeface="+mn-cs"/>
              </a:rPr>
              <a:t>private sector </a:t>
            </a:r>
            <a:r>
              <a:rPr kumimoji="0" lang="en-GB"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growth</a:t>
            </a:r>
          </a:p>
          <a:p>
            <a:pPr marL="342900" marR="0" lvl="0" indent="-342900" algn="just" defTabSz="914400" rtl="0" eaLnBrk="1" fontAlgn="auto" latinLnBrk="0" hangingPunct="1">
              <a:lnSpc>
                <a:spcPct val="100000"/>
              </a:lnSpc>
              <a:spcBef>
                <a:spcPts val="1000"/>
              </a:spcBef>
              <a:spcAft>
                <a:spcPts val="0"/>
              </a:spcAft>
              <a:buClr>
                <a:srgbClr val="0051A5"/>
              </a:buClr>
              <a:buSzPct val="80000"/>
              <a:buFont typeface="Arial" panose="020B0604020202020204" pitchFamily="34" charset="0"/>
              <a:buChar char="•"/>
              <a:tabLst/>
              <a:defRPr/>
            </a:pPr>
            <a:r>
              <a:rPr kumimoji="0" lang="en-GB" sz="1600" b="1" i="0" u="none" strike="noStrike" kern="0" cap="none" spc="0" normalizeH="0" baseline="0" noProof="0" dirty="0">
                <a:ln>
                  <a:noFill/>
                </a:ln>
                <a:solidFill>
                  <a:srgbClr val="4472C4">
                    <a:lumMod val="75000"/>
                  </a:srgbClr>
                </a:solidFill>
                <a:effectLst/>
                <a:uLnTx/>
                <a:uFillTx/>
                <a:latin typeface="Calibri" panose="020F0502020204030204"/>
                <a:ea typeface="LF_Kai" pitchFamily="2" charset="-122"/>
                <a:cs typeface="+mn-cs"/>
              </a:rPr>
              <a:t>TA and advisory services </a:t>
            </a:r>
            <a:r>
              <a:rPr kumimoji="0" lang="en-GB"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rPr>
              <a:t>to support the projects </a:t>
            </a:r>
          </a:p>
          <a:p>
            <a:pPr marL="342900" marR="0" lvl="0" indent="-342900" algn="l" defTabSz="914400" rtl="0" eaLnBrk="1" fontAlgn="auto" latinLnBrk="0" hangingPunct="1">
              <a:lnSpc>
                <a:spcPct val="90000"/>
              </a:lnSpc>
              <a:spcBef>
                <a:spcPts val="1000"/>
              </a:spcBef>
              <a:spcAft>
                <a:spcPts val="0"/>
              </a:spcAft>
              <a:buClr>
                <a:srgbClr val="0051A5"/>
              </a:buClr>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LF_Kai" pitchFamily="2" charset="-122"/>
              <a:cs typeface="+mn-cs"/>
            </a:endParaRPr>
          </a:p>
          <a:p>
            <a:pPr marL="360363" marR="0" lvl="0" indent="0" algn="l" defTabSz="914400" rtl="0" eaLnBrk="1" fontAlgn="auto" latinLnBrk="0" hangingPunct="1">
              <a:lnSpc>
                <a:spcPct val="90000"/>
              </a:lnSpc>
              <a:spcBef>
                <a:spcPts val="1000"/>
              </a:spcBef>
              <a:spcAft>
                <a:spcPts val="0"/>
              </a:spcAft>
              <a:buClr>
                <a:srgbClr val="0051A5"/>
              </a:buClr>
              <a:buSzPct val="80000"/>
              <a:buFont typeface="Wingdings" panose="05000000000000000000" pitchFamily="2" charset="2"/>
              <a:buNone/>
              <a:tabLst/>
              <a:defRPr/>
            </a:pPr>
            <a:endParaRPr kumimoji="0" lang="en-GB" altLang="en-US" sz="1600" b="1" i="0" u="none" strike="noStrike" kern="0" cap="none" spc="0" normalizeH="0" baseline="0" noProof="0" dirty="0">
              <a:ln>
                <a:noFill/>
              </a:ln>
              <a:solidFill>
                <a:srgbClr val="000000"/>
              </a:solidFill>
              <a:effectLst/>
              <a:uLnTx/>
              <a:uFillTx/>
              <a:latin typeface="Calibri" panose="020F0502020204030204"/>
              <a:ea typeface="LF_Kai" pitchFamily="2" charset="-122"/>
              <a:cs typeface="+mn-cs"/>
            </a:endParaRPr>
          </a:p>
          <a:p>
            <a:pPr marL="0" marR="0" lvl="0" indent="0"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None/>
              <a:tabLst/>
              <a:defRPr/>
            </a:pPr>
            <a:endParaRPr kumimoji="0" lang="en-US" altLang="en-US" sz="1400" b="1" i="0" u="none" strike="noStrike" kern="0" cap="none" spc="0" normalizeH="0" baseline="0" noProof="0" dirty="0" smtClean="0">
              <a:ln>
                <a:noFill/>
              </a:ln>
              <a:solidFill>
                <a:srgbClr val="70AD47">
                  <a:lumMod val="50000"/>
                </a:srgbClr>
              </a:solidFill>
              <a:effectLst/>
              <a:uLnTx/>
              <a:uFillTx/>
              <a:latin typeface="Trebuchet MS" panose="020B0603020202020204" pitchFamily="34" charset="0"/>
              <a:ea typeface="LF_Kai" pitchFamily="2" charset="-122"/>
              <a:cs typeface="+mn-cs"/>
            </a:endParaRPr>
          </a:p>
        </p:txBody>
      </p:sp>
      <p:sp>
        <p:nvSpPr>
          <p:cNvPr id="37" name="Rectangle 3"/>
          <p:cNvSpPr>
            <a:spLocks noChangeArrowheads="1"/>
          </p:cNvSpPr>
          <p:nvPr/>
        </p:nvSpPr>
        <p:spPr bwMode="auto">
          <a:xfrm>
            <a:off x="4653116" y="1607757"/>
            <a:ext cx="4275357" cy="245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5113" indent="-265113" algn="l">
              <a:lnSpc>
                <a:spcPct val="110000"/>
              </a:lnSpc>
              <a:spcBef>
                <a:spcPct val="70000"/>
              </a:spcBef>
              <a:buClr>
                <a:srgbClr val="C0C0C0"/>
              </a:buClr>
              <a:buSzPct val="92000"/>
              <a:buFont typeface="Wingdings" panose="05000000000000000000" pitchFamily="2" charset="2"/>
              <a:defRPr sz="1400">
                <a:solidFill>
                  <a:schemeClr val="tx1"/>
                </a:solidFill>
                <a:latin typeface="Trebuchet MS" panose="020B0603020202020204" pitchFamily="34" charset="0"/>
                <a:ea typeface="LF_Kai" pitchFamily="2" charset="-122"/>
              </a:defRPr>
            </a:lvl1pPr>
            <a:lvl2pPr marL="742950" indent="-285750" algn="l">
              <a:lnSpc>
                <a:spcPct val="110000"/>
              </a:lnSpc>
              <a:spcBef>
                <a:spcPct val="70000"/>
              </a:spcBef>
              <a:buClr>
                <a:schemeClr val="folHlink"/>
              </a:buClr>
              <a:buSzPct val="92000"/>
              <a:buFont typeface="Wingdings" panose="05000000000000000000" pitchFamily="2" charset="2"/>
              <a:buChar char="n"/>
              <a:defRPr sz="1400">
                <a:solidFill>
                  <a:schemeClr val="tx1"/>
                </a:solidFill>
                <a:latin typeface="Trebuchet MS" panose="020B0603020202020204" pitchFamily="34" charset="0"/>
                <a:ea typeface="LF_Kai" pitchFamily="2" charset="-122"/>
              </a:defRPr>
            </a:lvl2pPr>
            <a:lvl3pPr marL="1143000" indent="-228600" algn="l">
              <a:lnSpc>
                <a:spcPct val="110000"/>
              </a:lnSpc>
              <a:spcBef>
                <a:spcPct val="20000"/>
              </a:spcBef>
              <a:buClr>
                <a:srgbClr val="C0C0C0"/>
              </a:buClr>
              <a:buSzPct val="92000"/>
              <a:buFont typeface="Wingdings" panose="05000000000000000000" pitchFamily="2" charset="2"/>
              <a:buChar char="n"/>
              <a:defRPr sz="1400">
                <a:solidFill>
                  <a:schemeClr val="tx1"/>
                </a:solidFill>
                <a:latin typeface="Trebuchet MS" panose="020B0603020202020204" pitchFamily="34" charset="0"/>
                <a:ea typeface="LF_Kai" pitchFamily="2" charset="-122"/>
              </a:defRPr>
            </a:lvl3pPr>
            <a:lvl4pPr marL="1600200" indent="-228600" algn="l">
              <a:lnSpc>
                <a:spcPct val="110000"/>
              </a:lnSpc>
              <a:buClr>
                <a:srgbClr val="C0C0C0"/>
              </a:buClr>
              <a:buChar char="—"/>
              <a:defRPr sz="1400">
                <a:solidFill>
                  <a:schemeClr val="tx1"/>
                </a:solidFill>
                <a:latin typeface="Trebuchet MS" panose="020B0603020202020204" pitchFamily="34" charset="0"/>
                <a:ea typeface="LF_Kai" pitchFamily="2" charset="-122"/>
              </a:defRPr>
            </a:lvl4pPr>
            <a:lvl5pPr marL="2057400" indent="-228600" algn="l">
              <a:lnSpc>
                <a:spcPct val="110000"/>
              </a:lnSpc>
              <a:buClr>
                <a:srgbClr val="C0C0C0"/>
              </a:buClr>
              <a:buChar char="—"/>
              <a:defRPr sz="1400">
                <a:solidFill>
                  <a:schemeClr val="tx1"/>
                </a:solidFill>
                <a:latin typeface="Trebuchet MS" panose="020B0603020202020204" pitchFamily="34" charset="0"/>
                <a:ea typeface="LF_Kai" pitchFamily="2" charset="-122"/>
              </a:defRPr>
            </a:lvl5pPr>
            <a:lvl6pPr marL="25146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6pPr>
            <a:lvl7pPr marL="29718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7pPr>
            <a:lvl8pPr marL="34290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8pPr>
            <a:lvl9pPr marL="38862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9pPr>
          </a:lstStyle>
          <a:p>
            <a:pPr marL="0" marR="0" lvl="0" indent="0"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None/>
              <a:tabLst/>
              <a:defRPr/>
            </a:pPr>
            <a:r>
              <a:rPr kumimoji="0" lang="en-US" altLang="en-US" sz="1600" b="0" i="0" u="none" strike="noStrike" kern="0" cap="none" spc="0" normalizeH="0" baseline="0" noProof="0" dirty="0" smtClean="0">
                <a:ln>
                  <a:noFill/>
                </a:ln>
                <a:solidFill>
                  <a:prstClr val="black"/>
                </a:solidFill>
                <a:effectLst/>
                <a:uLnTx/>
                <a:uFillTx/>
                <a:latin typeface="Calibri" panose="020F0502020204030204"/>
                <a:ea typeface="LF_Kai" pitchFamily="2" charset="-122"/>
                <a:cs typeface="+mn-cs"/>
              </a:rPr>
              <a:t>A collaboration between EU and several IFIs, </a:t>
            </a:r>
            <a:r>
              <a:rPr kumimoji="0" lang="en-US" altLang="en-US" sz="1600" b="1" i="0" u="none" strike="noStrike" kern="0" cap="none" spc="0" normalizeH="0" baseline="0" noProof="0" dirty="0" smtClean="0">
                <a:ln>
                  <a:noFill/>
                </a:ln>
                <a:solidFill>
                  <a:srgbClr val="4472C4">
                    <a:lumMod val="75000"/>
                  </a:srgbClr>
                </a:solidFill>
                <a:effectLst/>
                <a:uLnTx/>
                <a:uFillTx/>
                <a:latin typeface="Calibri" panose="020F0502020204030204"/>
                <a:ea typeface="LF_Kai" pitchFamily="2" charset="-122"/>
                <a:cs typeface="+mn-cs"/>
              </a:rPr>
              <a:t>WBIF</a:t>
            </a:r>
            <a:r>
              <a:rPr kumimoji="0" lang="en-US" altLang="en-US" sz="1600" b="1" i="0" u="none" strike="noStrike" kern="0" cap="none" spc="0" normalizeH="0" baseline="0" noProof="0" dirty="0" smtClean="0">
                <a:ln>
                  <a:noFill/>
                </a:ln>
                <a:solidFill>
                  <a:srgbClr val="70AD47">
                    <a:lumMod val="50000"/>
                  </a:srgbClr>
                </a:solidFill>
                <a:effectLst/>
                <a:uLnTx/>
                <a:uFillTx/>
                <a:latin typeface="Calibri" panose="020F0502020204030204"/>
                <a:ea typeface="LF_Kai" pitchFamily="2" charset="-122"/>
                <a:cs typeface="+mn-cs"/>
              </a:rPr>
              <a:t> </a:t>
            </a:r>
            <a:r>
              <a:rPr kumimoji="0" lang="en-US" altLang="en-US" sz="1600" b="0" i="0" u="none" strike="noStrike" kern="0" cap="none" spc="0" normalizeH="0" baseline="0" noProof="0" dirty="0" smtClean="0">
                <a:ln>
                  <a:noFill/>
                </a:ln>
                <a:solidFill>
                  <a:prstClr val="black"/>
                </a:solidFill>
                <a:effectLst/>
                <a:uLnTx/>
                <a:uFillTx/>
                <a:latin typeface="Calibri" panose="020F0502020204030204"/>
                <a:ea typeface="LF_Kai" pitchFamily="2" charset="-122"/>
                <a:cs typeface="+mn-cs"/>
              </a:rPr>
              <a:t>is a regional blending facility </a:t>
            </a:r>
            <a:r>
              <a:rPr kumimoji="0" lang="en-US" altLang="en-US" sz="1600" b="0" i="0" u="none" strike="noStrike" kern="0" cap="none" spc="0" normalizeH="0" baseline="0" noProof="0" dirty="0" smtClean="0">
                <a:ln>
                  <a:noFill/>
                </a:ln>
                <a:solidFill>
                  <a:srgbClr val="000000"/>
                </a:solidFill>
                <a:effectLst/>
                <a:uLnTx/>
                <a:uFillTx/>
                <a:latin typeface="Calibri" panose="020F0502020204030204"/>
                <a:ea typeface="LF_Kai" pitchFamily="2" charset="-122"/>
                <a:cs typeface="+mn-cs"/>
              </a:rPr>
              <a:t>supporting </a:t>
            </a:r>
            <a:r>
              <a:rPr kumimoji="0" lang="en-US" altLang="en-US" sz="1600" b="1" i="0" u="none" strike="noStrike" kern="0" cap="none" spc="0" normalizeH="0" baseline="0" noProof="0" dirty="0" smtClean="0">
                <a:ln>
                  <a:noFill/>
                </a:ln>
                <a:solidFill>
                  <a:srgbClr val="4472C4">
                    <a:lumMod val="75000"/>
                  </a:srgbClr>
                </a:solidFill>
                <a:effectLst/>
                <a:uLnTx/>
                <a:uFillTx/>
                <a:latin typeface="Calibri" panose="020F0502020204030204"/>
                <a:ea typeface="LF_Kai" pitchFamily="2" charset="-122"/>
                <a:cs typeface="+mn-cs"/>
              </a:rPr>
              <a:t>EU </a:t>
            </a:r>
            <a:r>
              <a:rPr kumimoji="0" lang="en-US" altLang="en-US" sz="1600" b="1" i="0" u="none" strike="noStrike" kern="0" cap="none" spc="0" normalizeH="0" baseline="0" noProof="0" dirty="0">
                <a:ln>
                  <a:noFill/>
                </a:ln>
                <a:solidFill>
                  <a:srgbClr val="4472C4">
                    <a:lumMod val="75000"/>
                  </a:srgbClr>
                </a:solidFill>
                <a:effectLst/>
                <a:uLnTx/>
                <a:uFillTx/>
                <a:latin typeface="Calibri" panose="020F0502020204030204"/>
                <a:ea typeface="LF_Kai" pitchFamily="2" charset="-122"/>
                <a:cs typeface="+mn-cs"/>
              </a:rPr>
              <a:t>accession </a:t>
            </a:r>
            <a:r>
              <a:rPr kumimoji="0" lang="en-US" altLang="en-US" sz="1600" b="0" i="0" u="none" strike="noStrike" kern="0" cap="none" spc="0" normalizeH="0" baseline="0" noProof="0" dirty="0">
                <a:ln>
                  <a:noFill/>
                </a:ln>
                <a:solidFill>
                  <a:prstClr val="black"/>
                </a:solidFill>
                <a:effectLst/>
                <a:uLnTx/>
                <a:uFillTx/>
                <a:latin typeface="Calibri" panose="020F0502020204030204"/>
                <a:ea typeface="LF_Kai" pitchFamily="2" charset="-122"/>
                <a:cs typeface="+mn-cs"/>
              </a:rPr>
              <a:t>and</a:t>
            </a:r>
            <a:r>
              <a:rPr kumimoji="0" lang="en-US" altLang="en-US" sz="1600" b="1" i="0" u="none" strike="noStrike" kern="0" cap="none" spc="0" normalizeH="0" baseline="0" noProof="0" dirty="0">
                <a:ln>
                  <a:noFill/>
                </a:ln>
                <a:solidFill>
                  <a:srgbClr val="4472C4">
                    <a:lumMod val="75000"/>
                  </a:srgbClr>
                </a:solidFill>
                <a:effectLst/>
                <a:uLnTx/>
                <a:uFillTx/>
                <a:latin typeface="Calibri" panose="020F0502020204030204"/>
                <a:ea typeface="LF_Kai" pitchFamily="2" charset="-122"/>
                <a:cs typeface="+mn-cs"/>
              </a:rPr>
              <a:t> socio-economic </a:t>
            </a:r>
            <a:r>
              <a:rPr kumimoji="0" lang="en-US" altLang="en-US" sz="1600" b="1" i="0" u="none" strike="noStrike" kern="0" cap="none" spc="0" normalizeH="0" baseline="0" noProof="0" dirty="0" smtClean="0">
                <a:ln>
                  <a:noFill/>
                </a:ln>
                <a:solidFill>
                  <a:srgbClr val="4472C4">
                    <a:lumMod val="75000"/>
                  </a:srgbClr>
                </a:solidFill>
                <a:effectLst/>
                <a:uLnTx/>
                <a:uFillTx/>
                <a:latin typeface="Calibri" panose="020F0502020204030204"/>
                <a:ea typeface="LF_Kai" pitchFamily="2" charset="-122"/>
                <a:cs typeface="+mn-cs"/>
              </a:rPr>
              <a:t>development.</a:t>
            </a:r>
          </a:p>
          <a:p>
            <a:pPr marL="0" marR="0" lvl="0" indent="0"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None/>
              <a:tabLst/>
              <a:defRPr/>
            </a:pPr>
            <a:r>
              <a:rPr kumimoji="0" lang="en-US" altLang="en-US" sz="1600" b="0" i="0" u="none" strike="noStrike" kern="0" cap="none" spc="0" normalizeH="0" baseline="0" noProof="0" dirty="0" smtClean="0">
                <a:ln>
                  <a:noFill/>
                </a:ln>
                <a:solidFill>
                  <a:srgbClr val="000000"/>
                </a:solidFill>
                <a:effectLst/>
                <a:uLnTx/>
                <a:uFillTx/>
                <a:latin typeface="Calibri" panose="020F0502020204030204"/>
                <a:ea typeface="LF_Kai" pitchFamily="2" charset="-122"/>
                <a:cs typeface="+mn-cs"/>
              </a:rPr>
              <a:t>In 2018, WBIF provided financing and technical assistance to the </a:t>
            </a:r>
            <a:r>
              <a:rPr kumimoji="0" lang="en-US" altLang="en-US" sz="1600" b="1" i="0" u="none" strike="noStrike" kern="0" cap="none" spc="0" normalizeH="0" baseline="0" noProof="0" dirty="0" smtClean="0">
                <a:ln>
                  <a:noFill/>
                </a:ln>
                <a:solidFill>
                  <a:srgbClr val="4472C4">
                    <a:lumMod val="75000"/>
                  </a:srgbClr>
                </a:solidFill>
                <a:effectLst/>
                <a:uLnTx/>
                <a:uFillTx/>
                <a:latin typeface="Calibri" panose="020F0502020204030204"/>
                <a:ea typeface="LF_Kai" pitchFamily="2" charset="-122"/>
                <a:cs typeface="+mn-cs"/>
              </a:rPr>
              <a:t>private sector</a:t>
            </a:r>
            <a:r>
              <a:rPr kumimoji="0" lang="en-US" altLang="en-US" sz="1600" b="0" i="0" u="none" strike="noStrike" kern="0" cap="none" spc="0" normalizeH="0" baseline="0" noProof="0" dirty="0" smtClean="0">
                <a:ln>
                  <a:noFill/>
                </a:ln>
                <a:solidFill>
                  <a:srgbClr val="000000"/>
                </a:solidFill>
                <a:effectLst/>
                <a:uLnTx/>
                <a:uFillTx/>
                <a:latin typeface="Calibri" panose="020F0502020204030204"/>
                <a:ea typeface="LF_Kai" pitchFamily="2" charset="-122"/>
                <a:cs typeface="+mn-cs"/>
              </a:rPr>
              <a:t>, as well as the </a:t>
            </a:r>
            <a:r>
              <a:rPr kumimoji="0" lang="en-US" altLang="en-US" sz="1600" b="1" i="0" u="none" strike="noStrike" kern="0" cap="none" spc="0" normalizeH="0" baseline="0" noProof="0" dirty="0" smtClean="0">
                <a:ln>
                  <a:noFill/>
                </a:ln>
                <a:solidFill>
                  <a:srgbClr val="4472C4">
                    <a:lumMod val="75000"/>
                  </a:srgbClr>
                </a:solidFill>
                <a:effectLst/>
                <a:uLnTx/>
                <a:uFillTx/>
                <a:latin typeface="Calibri" panose="020F0502020204030204"/>
                <a:ea typeface="LF_Kai" pitchFamily="2" charset="-122"/>
                <a:cs typeface="+mn-cs"/>
              </a:rPr>
              <a:t>energy, environment, social, transport, </a:t>
            </a:r>
            <a:r>
              <a:rPr kumimoji="0" lang="en-US" altLang="en-US" sz="1600" b="0" i="0" u="none" strike="noStrike" kern="0" cap="none" spc="0" normalizeH="0" baseline="0" noProof="0" dirty="0" smtClean="0">
                <a:ln>
                  <a:noFill/>
                </a:ln>
                <a:solidFill>
                  <a:srgbClr val="000000"/>
                </a:solidFill>
                <a:effectLst/>
                <a:uLnTx/>
                <a:uFillTx/>
                <a:latin typeface="Calibri" panose="020F0502020204030204"/>
                <a:ea typeface="LF_Kai" pitchFamily="2" charset="-122"/>
                <a:cs typeface="+mn-cs"/>
              </a:rPr>
              <a:t>and </a:t>
            </a:r>
            <a:r>
              <a:rPr kumimoji="0" lang="en-US" altLang="en-US" sz="1600" b="1" i="0" u="none" strike="noStrike" kern="0" cap="none" spc="0" normalizeH="0" baseline="0" noProof="0" dirty="0" smtClean="0">
                <a:ln>
                  <a:noFill/>
                </a:ln>
                <a:solidFill>
                  <a:srgbClr val="4472C4">
                    <a:lumMod val="75000"/>
                  </a:srgbClr>
                </a:solidFill>
                <a:effectLst/>
                <a:uLnTx/>
                <a:uFillTx/>
                <a:latin typeface="Calibri" panose="020F0502020204030204"/>
                <a:ea typeface="LF_Kai" pitchFamily="2" charset="-122"/>
                <a:cs typeface="+mn-cs"/>
              </a:rPr>
              <a:t>digital infrastructure </a:t>
            </a:r>
            <a:r>
              <a:rPr kumimoji="0" lang="en-US" altLang="en-US" sz="1600" b="0" i="0" u="none" strike="noStrike" kern="0" cap="none" spc="0" normalizeH="0" baseline="0" noProof="0" dirty="0" smtClean="0">
                <a:ln>
                  <a:noFill/>
                </a:ln>
                <a:solidFill>
                  <a:srgbClr val="000000"/>
                </a:solidFill>
                <a:effectLst/>
                <a:uLnTx/>
                <a:uFillTx/>
                <a:latin typeface="Calibri" panose="020F0502020204030204"/>
                <a:ea typeface="LF_Kai" pitchFamily="2" charset="-122"/>
                <a:cs typeface="+mn-cs"/>
              </a:rPr>
              <a:t>sectors. </a:t>
            </a:r>
          </a:p>
          <a:p>
            <a:pPr marL="0" marR="0" lvl="0" indent="0" algn="l"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None/>
              <a:tabLst/>
              <a:defRPr/>
            </a:pPr>
            <a:endParaRPr kumimoji="0" lang="en-US" altLang="en-US" sz="1450" b="0" i="0"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endParaRPr>
          </a:p>
        </p:txBody>
      </p:sp>
      <p:graphicFrame>
        <p:nvGraphicFramePr>
          <p:cNvPr id="38" name="Table 37"/>
          <p:cNvGraphicFramePr>
            <a:graphicFrameLocks noGrp="1"/>
          </p:cNvGraphicFramePr>
          <p:nvPr>
            <p:extLst/>
          </p:nvPr>
        </p:nvGraphicFramePr>
        <p:xfrm>
          <a:off x="4746564" y="3998205"/>
          <a:ext cx="4031674" cy="1370208"/>
        </p:xfrm>
        <a:graphic>
          <a:graphicData uri="http://schemas.openxmlformats.org/drawingml/2006/table">
            <a:tbl>
              <a:tblPr firstRow="1" firstCol="1" lastRow="1" bandRow="1" bandCol="1">
                <a:tableStyleId>{5A111915-BE36-4E01-A7E5-04B1672EAD32}</a:tableStyleId>
              </a:tblPr>
              <a:tblGrid>
                <a:gridCol w="1423221">
                  <a:extLst>
                    <a:ext uri="{9D8B030D-6E8A-4147-A177-3AD203B41FA5}">
                      <a16:colId xmlns:a16="http://schemas.microsoft.com/office/drawing/2014/main" val="20000"/>
                    </a:ext>
                  </a:extLst>
                </a:gridCol>
                <a:gridCol w="1260264">
                  <a:extLst>
                    <a:ext uri="{9D8B030D-6E8A-4147-A177-3AD203B41FA5}">
                      <a16:colId xmlns:a16="http://schemas.microsoft.com/office/drawing/2014/main" val="1165756537"/>
                    </a:ext>
                  </a:extLst>
                </a:gridCol>
                <a:gridCol w="1348189">
                  <a:extLst>
                    <a:ext uri="{9D8B030D-6E8A-4147-A177-3AD203B41FA5}">
                      <a16:colId xmlns:a16="http://schemas.microsoft.com/office/drawing/2014/main" val="20001"/>
                    </a:ext>
                  </a:extLst>
                </a:gridCol>
              </a:tblGrid>
              <a:tr h="685104">
                <a:tc>
                  <a:txBody>
                    <a:bodyPr/>
                    <a:lstStyle/>
                    <a:p>
                      <a:pPr algn="ctr">
                        <a:spcAft>
                          <a:spcPts val="0"/>
                        </a:spcAft>
                      </a:pPr>
                      <a:r>
                        <a:rPr lang="en-US" sz="1000" dirty="0" smtClean="0">
                          <a:effectLst/>
                          <a:latin typeface="Trebuchet MS" panose="020B0603020202020204" pitchFamily="34" charset="0"/>
                          <a:ea typeface="Calibri"/>
                          <a:cs typeface="Times New Roman"/>
                        </a:rPr>
                        <a:t>2018</a:t>
                      </a:r>
                      <a:endParaRPr lang="en-GB" sz="100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00" dirty="0" smtClean="0">
                          <a:effectLst/>
                          <a:latin typeface="Trebuchet MS" panose="020B0603020202020204" pitchFamily="34" charset="0"/>
                          <a:ea typeface="Calibri"/>
                          <a:cs typeface="Times New Roman"/>
                        </a:rPr>
                        <a:t>WBIF</a:t>
                      </a:r>
                      <a:endParaRPr lang="en-US" sz="1000" baseline="0" dirty="0" smtClean="0">
                        <a:effectLst/>
                        <a:latin typeface="Trebuchet MS" panose="020B0603020202020204" pitchFamily="34" charset="0"/>
                        <a:ea typeface="Calibri"/>
                        <a:cs typeface="Times New Roman"/>
                      </a:endParaRPr>
                    </a:p>
                    <a:p>
                      <a:pPr algn="ctr">
                        <a:spcAft>
                          <a:spcPts val="0"/>
                        </a:spcAft>
                      </a:pPr>
                      <a:r>
                        <a:rPr lang="en-US" sz="1000" baseline="0" dirty="0" smtClean="0">
                          <a:effectLst/>
                          <a:latin typeface="Trebuchet MS" panose="020B0603020202020204" pitchFamily="34" charset="0"/>
                          <a:ea typeface="Calibri"/>
                          <a:cs typeface="Times New Roman"/>
                        </a:rPr>
                        <a:t>(all IFIs)</a:t>
                      </a:r>
                      <a:endParaRPr lang="en-GB" sz="100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fr-CH" sz="1000" dirty="0" smtClean="0">
                          <a:effectLst/>
                          <a:latin typeface="Trebuchet MS" panose="020B0603020202020204" pitchFamily="34" charset="0"/>
                        </a:rPr>
                        <a:t>WBIF</a:t>
                      </a:r>
                    </a:p>
                    <a:p>
                      <a:pPr algn="ctr">
                        <a:spcAft>
                          <a:spcPts val="0"/>
                        </a:spcAft>
                      </a:pPr>
                      <a:r>
                        <a:rPr lang="fr-CH" sz="1000" dirty="0" smtClean="0">
                          <a:effectLst/>
                          <a:latin typeface="Trebuchet MS" panose="020B0603020202020204" pitchFamily="34" charset="0"/>
                        </a:rPr>
                        <a:t>(EIB</a:t>
                      </a:r>
                      <a:r>
                        <a:rPr lang="fr-CH" sz="1000" baseline="0" dirty="0" smtClean="0">
                          <a:effectLst/>
                          <a:latin typeface="Trebuchet MS" panose="020B0603020202020204" pitchFamily="34" charset="0"/>
                        </a:rPr>
                        <a:t> as lead IFI)</a:t>
                      </a:r>
                      <a:endParaRPr lang="fr-CH" sz="1000" dirty="0" smtClean="0">
                        <a:effectLst/>
                        <a:latin typeface="Trebuchet MS" panose="020B0603020202020204" pitchFamily="34" charset="0"/>
                      </a:endParaRPr>
                    </a:p>
                  </a:txBody>
                  <a:tcPr marL="91422" marR="91422" marT="45731" marB="45731"/>
                </a:tc>
                <a:extLst>
                  <a:ext uri="{0D108BD9-81ED-4DB2-BD59-A6C34878D82A}">
                    <a16:rowId xmlns:a16="http://schemas.microsoft.com/office/drawing/2014/main" val="10000"/>
                  </a:ext>
                </a:extLst>
              </a:tr>
              <a:tr h="685104">
                <a:tc>
                  <a:txBody>
                    <a:bodyPr/>
                    <a:lstStyle/>
                    <a:p>
                      <a:pPr algn="ctr">
                        <a:spcAft>
                          <a:spcPts val="0"/>
                        </a:spcAft>
                      </a:pPr>
                      <a:r>
                        <a:rPr lang="fr-CH" sz="1000" b="1" baseline="0" dirty="0" smtClean="0">
                          <a:effectLst/>
                          <a:latin typeface="Trebuchet MS" panose="020B0603020202020204" pitchFamily="34" charset="0"/>
                          <a:ea typeface="+mn-ea"/>
                          <a:cs typeface="+mn-cs"/>
                        </a:rPr>
                        <a:t>Grants (IG &amp; TA)</a:t>
                      </a:r>
                      <a:endParaRPr lang="en-GB" sz="1000" b="1" dirty="0">
                        <a:effectLst/>
                        <a:latin typeface="Trebuchet MS" panose="020B0603020202020204" pitchFamily="34" charset="0"/>
                        <a:ea typeface="Calibri"/>
                        <a:cs typeface="Times New Roman"/>
                      </a:endParaRPr>
                    </a:p>
                  </a:txBody>
                  <a:tcPr marL="91422" marR="91422" marT="45731" marB="45731"/>
                </a:tc>
                <a:tc>
                  <a:txBody>
                    <a:bodyPr/>
                    <a:lstStyle/>
                    <a:p>
                      <a:pPr algn="ctr"/>
                      <a:r>
                        <a:rPr lang="en-US" sz="1000" b="1" dirty="0" smtClean="0">
                          <a:latin typeface="Trebuchet MS" panose="020B0603020202020204" pitchFamily="34" charset="0"/>
                        </a:rPr>
                        <a:t>EUR 277m</a:t>
                      </a:r>
                      <a:endParaRPr lang="en-GB" sz="1000" b="1" dirty="0">
                        <a:latin typeface="Trebuchet MS" panose="020B0603020202020204" pitchFamily="34" charset="0"/>
                      </a:endParaRPr>
                    </a:p>
                  </a:txBody>
                  <a:tcPr marL="91422" marR="91422" marT="45731" marB="45731"/>
                </a:tc>
                <a:tc>
                  <a:txBody>
                    <a:bodyPr/>
                    <a:lstStyle/>
                    <a:p>
                      <a:pPr algn="ctr"/>
                      <a:r>
                        <a:rPr lang="en-US" sz="1000" dirty="0" smtClean="0">
                          <a:solidFill>
                            <a:schemeClr val="accent6">
                              <a:lumMod val="50000"/>
                            </a:schemeClr>
                          </a:solidFill>
                          <a:latin typeface="Trebuchet MS" panose="020B0603020202020204" pitchFamily="34" charset="0"/>
                        </a:rPr>
                        <a:t>EUR 97m </a:t>
                      </a:r>
                    </a:p>
                    <a:p>
                      <a:pPr algn="ctr"/>
                      <a:r>
                        <a:rPr lang="en-US" sz="1000" dirty="0" smtClean="0">
                          <a:solidFill>
                            <a:schemeClr val="accent6">
                              <a:lumMod val="50000"/>
                            </a:schemeClr>
                          </a:solidFill>
                          <a:latin typeface="Trebuchet MS" panose="020B0603020202020204" pitchFamily="34" charset="0"/>
                        </a:rPr>
                        <a:t>(16 grants)</a:t>
                      </a:r>
                      <a:endParaRPr lang="en-GB" sz="1000" dirty="0">
                        <a:solidFill>
                          <a:schemeClr val="accent6">
                            <a:lumMod val="50000"/>
                          </a:schemeClr>
                        </a:solidFill>
                        <a:latin typeface="Trebuchet MS" panose="020B0603020202020204" pitchFamily="34" charset="0"/>
                      </a:endParaRPr>
                    </a:p>
                  </a:txBody>
                  <a:tcPr marL="91422" marR="91422" marT="45731" marB="45731"/>
                </a:tc>
                <a:extLst>
                  <a:ext uri="{0D108BD9-81ED-4DB2-BD59-A6C34878D82A}">
                    <a16:rowId xmlns:a16="http://schemas.microsoft.com/office/drawing/2014/main" val="10006"/>
                  </a:ext>
                </a:extLst>
              </a:tr>
            </a:tbl>
          </a:graphicData>
        </a:graphic>
      </p:graphicFrame>
      <p:sp>
        <p:nvSpPr>
          <p:cNvPr id="39" name="Rectangle 38"/>
          <p:cNvSpPr/>
          <p:nvPr/>
        </p:nvSpPr>
        <p:spPr bwMode="auto">
          <a:xfrm>
            <a:off x="1585831" y="5646565"/>
            <a:ext cx="3010497" cy="790625"/>
          </a:xfrm>
          <a:prstGeom prst="rect">
            <a:avLst/>
          </a:prstGeom>
          <a:solidFill>
            <a:sysClr val="window" lastClr="FFFFFF">
              <a:alpha val="50000"/>
            </a:sysClr>
          </a:solidFill>
          <a:ln w="12700" cap="flat" cmpd="sng" algn="ctr">
            <a:solidFill>
              <a:schemeClr val="bg1"/>
            </a:solidFill>
            <a:prstDash val="dash"/>
          </a:ln>
          <a:effectLst/>
        </p:spPr>
        <p:txBody>
          <a:bodyPr lIns="36000" tIns="36000" rIns="36000" bIns="36000" anchor="ctr"/>
          <a:lstStyle/>
          <a:p>
            <a:pPr marL="34925" marR="0" lvl="2" indent="0" algn="just" defTabSz="914400" rtl="0" eaLnBrk="1" fontAlgn="auto" latinLnBrk="0" hangingPunct="1">
              <a:lnSpc>
                <a:spcPct val="100000"/>
              </a:lnSpc>
              <a:spcBef>
                <a:spcPts val="500"/>
              </a:spcBef>
              <a:spcAft>
                <a:spcPts val="300"/>
              </a:spcAft>
              <a:buClrTx/>
              <a:buSzTx/>
              <a:buFontTx/>
              <a:buNone/>
              <a:tabLst/>
              <a:defRPr/>
            </a:pPr>
            <a:endParaRPr kumimoji="0" lang="en-US" sz="16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endParaRPr>
          </a:p>
          <a:p>
            <a:pPr marL="34925" marR="0" lvl="2" indent="0" algn="just" defTabSz="914400" rtl="0" eaLnBrk="1" fontAlgn="auto" latinLnBrk="0" hangingPunct="1">
              <a:lnSpc>
                <a:spcPct val="100000"/>
              </a:lnSpc>
              <a:spcBef>
                <a:spcPts val="500"/>
              </a:spcBef>
              <a:spcAft>
                <a:spcPts val="300"/>
              </a:spcAft>
              <a:buClrTx/>
              <a:buSzTx/>
              <a:buFontTx/>
              <a:buNone/>
              <a:tabLst/>
              <a:defRPr/>
            </a:pPr>
            <a:r>
              <a:rPr kumimoji="0" lang="en-US" sz="2400" b="1" i="0" u="none" strike="noStrike" kern="1200" cap="none" spc="0" normalizeH="0" baseline="0" noProof="0" dirty="0" smtClean="0">
                <a:ln>
                  <a:noFill/>
                </a:ln>
                <a:solidFill>
                  <a:srgbClr val="70AD47">
                    <a:lumMod val="50000"/>
                  </a:srgbClr>
                </a:solidFill>
                <a:effectLst/>
                <a:uLnTx/>
                <a:uFillTx/>
                <a:latin typeface="Trebuchet MS" panose="020B0603020202020204" pitchFamily="34" charset="0"/>
                <a:ea typeface="+mn-ea"/>
                <a:cs typeface="+mn-cs"/>
              </a:rPr>
              <a:t>EUR 2.8bn</a:t>
            </a:r>
          </a:p>
          <a:p>
            <a:pPr marL="34925" marR="0" lvl="2" indent="0" algn="just"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srgbClr val="ED7D31">
                    <a:lumMod val="50000"/>
                  </a:srgbClr>
                </a:solidFill>
                <a:effectLst/>
                <a:uLnTx/>
                <a:uFillTx/>
                <a:latin typeface="Trebuchet MS" panose="020B0603020202020204" pitchFamily="34" charset="0"/>
                <a:ea typeface="+mn-ea"/>
                <a:cs typeface="+mn-cs"/>
              </a:rPr>
              <a:t>of signatures under ERI in the </a:t>
            </a:r>
          </a:p>
          <a:p>
            <a:pPr marL="34925" marR="0" lvl="2" indent="0" algn="just"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srgbClr val="ED7D31">
                    <a:lumMod val="50000"/>
                  </a:srgbClr>
                </a:solidFill>
                <a:effectLst/>
                <a:uLnTx/>
                <a:uFillTx/>
                <a:latin typeface="Trebuchet MS" panose="020B0603020202020204" pitchFamily="34" charset="0"/>
                <a:ea typeface="+mn-ea"/>
                <a:cs typeface="+mn-cs"/>
              </a:rPr>
              <a:t>Western Balkans and Southern Neighbourhood </a:t>
            </a:r>
            <a:r>
              <a:rPr kumimoji="0" lang="en-US" sz="900" b="0" i="1" u="none" strike="noStrike" kern="1200" cap="none" spc="0" normalizeH="0" baseline="0" noProof="0" dirty="0" smtClean="0">
                <a:ln>
                  <a:noFill/>
                </a:ln>
                <a:solidFill>
                  <a:srgbClr val="ED7D31">
                    <a:lumMod val="50000"/>
                  </a:srgbClr>
                </a:solidFill>
                <a:effectLst/>
                <a:uLnTx/>
                <a:uFillTx/>
                <a:latin typeface="Trebuchet MS" panose="020B0603020202020204" pitchFamily="34" charset="0"/>
                <a:ea typeface="+mn-ea"/>
                <a:cs typeface="+mn-cs"/>
              </a:rPr>
              <a:t>(by end 2018)</a:t>
            </a:r>
          </a:p>
        </p:txBody>
      </p:sp>
      <p:pic>
        <p:nvPicPr>
          <p:cNvPr id="40" name="Picture 39" descr="K:\macedonia_flag_postcard-r755c73ac2ea341a292385f9d00cb516c_vgbaq_8byvr_324.jpg"/>
          <p:cNvPicPr/>
          <p:nvPr/>
        </p:nvPicPr>
        <p:blipFill rotWithShape="1">
          <a:blip r:embed="rId5" cstate="screen">
            <a:extLst>
              <a:ext uri="{28A0092B-C50C-407E-A947-70E740481C1C}">
                <a14:useLocalDpi xmlns:a14="http://schemas.microsoft.com/office/drawing/2010/main"/>
              </a:ext>
            </a:extLst>
          </a:blip>
          <a:srcRect/>
          <a:stretch/>
        </p:blipFill>
        <p:spPr bwMode="auto">
          <a:xfrm>
            <a:off x="6470682" y="460455"/>
            <a:ext cx="564515" cy="333375"/>
          </a:xfrm>
          <a:prstGeom prst="rect">
            <a:avLst/>
          </a:prstGeom>
          <a:noFill/>
          <a:ln>
            <a:noFill/>
          </a:ln>
          <a:extLst>
            <a:ext uri="{53640926-AAD7-44D8-BBD7-CCE9431645EC}">
              <a14:shadowObscured xmlns:a14="http://schemas.microsoft.com/office/drawing/2010/main"/>
            </a:ext>
          </a:extLst>
        </p:spPr>
      </p:pic>
      <p:pic>
        <p:nvPicPr>
          <p:cNvPr id="41" name="Picture 40" descr="Flag of Albania "/>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61554" y="450131"/>
            <a:ext cx="564515" cy="343699"/>
          </a:xfrm>
          <a:prstGeom prst="rect">
            <a:avLst/>
          </a:prstGeom>
          <a:noFill/>
          <a:ln>
            <a:noFill/>
          </a:ln>
        </p:spPr>
      </p:pic>
      <p:pic>
        <p:nvPicPr>
          <p:cNvPr id="42" name="Picture 41"/>
          <p:cNvPicPr/>
          <p:nvPr/>
        </p:nvPicPr>
        <p:blipFill>
          <a:blip r:embed="rId7" cstate="screen">
            <a:extLst>
              <a:ext uri="{28A0092B-C50C-407E-A947-70E740481C1C}">
                <a14:useLocalDpi xmlns:a14="http://schemas.microsoft.com/office/drawing/2010/main"/>
              </a:ext>
            </a:extLst>
          </a:blip>
          <a:stretch>
            <a:fillRect/>
          </a:stretch>
        </p:blipFill>
        <p:spPr>
          <a:xfrm>
            <a:off x="5814603" y="459519"/>
            <a:ext cx="577156" cy="334311"/>
          </a:xfrm>
          <a:prstGeom prst="rect">
            <a:avLst/>
          </a:prstGeom>
        </p:spPr>
      </p:pic>
      <p:pic>
        <p:nvPicPr>
          <p:cNvPr id="43" name="Picture 42" descr="Flag of Montenegro "/>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32034" y="456798"/>
            <a:ext cx="561975" cy="337032"/>
          </a:xfrm>
          <a:prstGeom prst="rect">
            <a:avLst/>
          </a:prstGeom>
          <a:noFill/>
          <a:ln>
            <a:noFill/>
          </a:ln>
        </p:spPr>
      </p:pic>
      <p:pic>
        <p:nvPicPr>
          <p:cNvPr id="44" name="Picture 43" descr="Flag of Serbia "/>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51988" y="450131"/>
            <a:ext cx="564515" cy="343699"/>
          </a:xfrm>
          <a:prstGeom prst="rect">
            <a:avLst/>
          </a:prstGeom>
          <a:noFill/>
          <a:ln>
            <a:noFill/>
          </a:ln>
        </p:spPr>
      </p:pic>
      <p:pic>
        <p:nvPicPr>
          <p:cNvPr id="45" name="Picture 4" descr="Flag of Kosov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7085058" y="460455"/>
            <a:ext cx="570093"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89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87"/>
          <p:cNvSpPr txBox="1">
            <a:spLocks noChangeArrowheads="1"/>
          </p:cNvSpPr>
          <p:nvPr>
            <p:custDataLst>
              <p:tags r:id="rId1"/>
            </p:custDataLst>
          </p:nvPr>
        </p:nvSpPr>
        <p:spPr bwMode="auto">
          <a:xfrm>
            <a:off x="215236" y="4953"/>
            <a:ext cx="6716881" cy="612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0" marR="0" lvl="0" indent="0" algn="l" defTabSz="914400" rtl="0" eaLnBrk="0" fontAlgn="base" latinLnBrk="0" hangingPunct="0">
              <a:lnSpc>
                <a:spcPts val="25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Flagship </a:t>
            </a:r>
            <a:r>
              <a:rPr kumimoji="0" lang="en-US" altLang="en-US" sz="18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ERI</a:t>
            </a:r>
            <a:r>
              <a:rPr kumimoji="0" lang="en-US" altLang="en-US" sz="1800" b="1" i="0" u="none" strike="noStrike" kern="120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 projects in the </a:t>
            </a:r>
            <a:r>
              <a:rPr kumimoji="0" lang="en-US" altLang="en-US" sz="18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Western Balkans</a:t>
            </a:r>
          </a:p>
        </p:txBody>
      </p:sp>
      <p:sp>
        <p:nvSpPr>
          <p:cNvPr id="17" name="Rectangle 16"/>
          <p:cNvSpPr/>
          <p:nvPr/>
        </p:nvSpPr>
        <p:spPr bwMode="auto">
          <a:xfrm>
            <a:off x="215235" y="1240067"/>
            <a:ext cx="5447011" cy="2133599"/>
          </a:xfrm>
          <a:prstGeom prst="rect">
            <a:avLst/>
          </a:prstGeom>
          <a:solidFill>
            <a:sysClr val="window" lastClr="FFFFFF">
              <a:alpha val="50000"/>
            </a:sysClr>
          </a:solidFill>
          <a:ln w="12700" cap="flat" cmpd="sng" algn="ctr">
            <a:solidFill>
              <a:schemeClr val="accent2">
                <a:lumMod val="50000"/>
              </a:schemeClr>
            </a:solidFill>
            <a:prstDash val="dash"/>
          </a:ln>
          <a:effectLst/>
        </p:spPr>
        <p:txBody>
          <a:bodyPr lIns="36000" tIns="36000" rIns="3600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We provided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EUR 100m</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to improve the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safety</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and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efficiency</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of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water transportation along the Danube and Sava rivers </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in Serbia.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The project will improve services to the local and regional industries. It will also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support growth </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and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job creation</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and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enhance regional connectivity</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p>
        </p:txBody>
      </p:sp>
      <p:sp>
        <p:nvSpPr>
          <p:cNvPr id="21" name="Rectangle 20"/>
          <p:cNvSpPr>
            <a:spLocks/>
          </p:cNvSpPr>
          <p:nvPr/>
        </p:nvSpPr>
        <p:spPr bwMode="gray">
          <a:xfrm>
            <a:off x="196151" y="927393"/>
            <a:ext cx="5466095" cy="312675"/>
          </a:xfrm>
          <a:prstGeom prst="rect">
            <a:avLst/>
          </a:prstGeom>
          <a:solidFill>
            <a:schemeClr val="accent2">
              <a:lumMod val="50000"/>
            </a:schemeClr>
          </a:solidFill>
          <a:ln w="25400" cap="flat" cmpd="sng" algn="ctr">
            <a:noFill/>
            <a:prstDash val="solid"/>
          </a:ln>
          <a:effectLst/>
        </p:spPr>
        <p:txBody>
          <a:bodyPr lIns="0" rIns="0" anchor="ctr"/>
          <a:lstStyle/>
          <a:p>
            <a:pPr marL="0" marR="0" lvl="0" indent="0" algn="ctr" defTabSz="914124"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FFFFFF"/>
                </a:solidFill>
                <a:effectLst/>
                <a:uLnTx/>
                <a:uFillTx/>
                <a:latin typeface="Trebuchet MS" panose="020B0603020202020204" pitchFamily="34" charset="0"/>
                <a:ea typeface="+mn-ea"/>
                <a:cs typeface="+mn-cs"/>
              </a:rPr>
              <a:t>Serbian Inland Waterway Infrastructure</a:t>
            </a:r>
            <a:endParaRPr kumimoji="0" lang="en-US" sz="1300" b="1" i="0" u="none" strike="noStrike" kern="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22" name="Rectangle 21"/>
          <p:cNvSpPr/>
          <p:nvPr/>
        </p:nvSpPr>
        <p:spPr bwMode="auto">
          <a:xfrm>
            <a:off x="3492666" y="3898712"/>
            <a:ext cx="5447011" cy="2133599"/>
          </a:xfrm>
          <a:prstGeom prst="rect">
            <a:avLst/>
          </a:prstGeom>
          <a:solidFill>
            <a:sysClr val="window" lastClr="FFFFFF">
              <a:alpha val="50000"/>
            </a:sysClr>
          </a:solidFill>
          <a:ln w="12700" cap="flat" cmpd="sng" algn="ctr">
            <a:solidFill>
              <a:schemeClr val="accent2">
                <a:lumMod val="50000"/>
              </a:schemeClr>
            </a:solidFill>
            <a:prstDash val="dash"/>
          </a:ln>
          <a:effectLst/>
        </p:spPr>
        <p:txBody>
          <a:bodyPr lIns="36000" tIns="36000" rIns="3600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We provided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EUR 25m </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to Raiffeisen Leasing Bosnia and Herzegovina to finance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SMEs </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and support projects in tourism, agriculture, healthcare, education, and the environment.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The operation will also focus on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promoting youth employment</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under the European Youth Employment and Training for the Western Balkans (EYET) initiative. The loan will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support c. 4,450 jobs </a:t>
            </a:r>
            <a:r>
              <a:rPr kumimoji="0" lang="en-US" sz="13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(including existing and new jobs) and </a:t>
            </a:r>
            <a:r>
              <a:rPr kumimoji="0" lang="en-US" sz="13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c. 445 SMEs.</a:t>
            </a:r>
            <a:endParaRPr kumimoji="0" lang="en-GB" sz="1300" b="1" i="0" u="none" strike="noStrike" kern="1200" cap="none" spc="0" normalizeH="0" baseline="0" noProof="0" dirty="0">
              <a:ln>
                <a:noFill/>
              </a:ln>
              <a:solidFill>
                <a:srgbClr val="4472C4">
                  <a:lumMod val="75000"/>
                </a:srgbClr>
              </a:solidFill>
              <a:effectLst/>
              <a:uLnTx/>
              <a:uFillTx/>
              <a:latin typeface="Trebuchet MS" panose="020B0603020202020204" pitchFamily="34" charset="0"/>
              <a:ea typeface="+mn-ea"/>
              <a:cs typeface="+mn-cs"/>
            </a:endParaRPr>
          </a:p>
        </p:txBody>
      </p:sp>
      <p:sp>
        <p:nvSpPr>
          <p:cNvPr id="23" name="Rectangle 22"/>
          <p:cNvSpPr>
            <a:spLocks/>
          </p:cNvSpPr>
          <p:nvPr/>
        </p:nvSpPr>
        <p:spPr bwMode="gray">
          <a:xfrm>
            <a:off x="3473582" y="3622321"/>
            <a:ext cx="5466095" cy="312675"/>
          </a:xfrm>
          <a:prstGeom prst="rect">
            <a:avLst/>
          </a:prstGeom>
          <a:solidFill>
            <a:schemeClr val="accent2">
              <a:lumMod val="50000"/>
            </a:schemeClr>
          </a:solidFill>
          <a:ln w="25400" cap="flat" cmpd="sng" algn="ctr">
            <a:noFill/>
            <a:prstDash val="solid"/>
          </a:ln>
          <a:effectLst/>
        </p:spPr>
        <p:txBody>
          <a:bodyPr lIns="0" rIns="0" anchor="ctr"/>
          <a:lstStyle/>
          <a:p>
            <a:pPr marL="0" marR="0" lvl="0" indent="0" algn="ctr" defTabSz="914124"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rgbClr val="FFFFFF"/>
                </a:solidFill>
                <a:effectLst/>
                <a:uLnTx/>
                <a:uFillTx/>
                <a:latin typeface="Trebuchet MS" panose="020B0603020202020204" pitchFamily="34" charset="0"/>
                <a:ea typeface="+mn-ea"/>
                <a:cs typeface="+mn-cs"/>
              </a:rPr>
              <a:t>Cooperation with Raiffeisen in Bosnia and Herzegovina</a:t>
            </a:r>
            <a:endParaRPr kumimoji="0" lang="en-US" sz="1300" b="1" i="0" u="none" strike="noStrike" kern="0" cap="none" spc="0" normalizeH="0" baseline="0" noProof="0" dirty="0">
              <a:ln>
                <a:noFill/>
              </a:ln>
              <a:solidFill>
                <a:srgbClr val="FFFFFF"/>
              </a:solidFill>
              <a:effectLst/>
              <a:uLnTx/>
              <a:uFillTx/>
              <a:latin typeface="Trebuchet MS" panose="020B0603020202020204" pitchFamily="34" charset="0"/>
              <a:ea typeface="+mn-ea"/>
              <a:cs typeface="+mn-cs"/>
            </a:endParaRPr>
          </a:p>
        </p:txBody>
      </p:sp>
      <p:pic>
        <p:nvPicPr>
          <p:cNvPr id="27" name="Picture 26"/>
          <p:cNvPicPr/>
          <p:nvPr/>
        </p:nvPicPr>
        <p:blipFill rotWithShape="1">
          <a:blip r:embed="rId4" cstate="print">
            <a:extLst>
              <a:ext uri="{28A0092B-C50C-407E-A947-70E740481C1C}">
                <a14:useLocalDpi xmlns:a14="http://schemas.microsoft.com/office/drawing/2010/main"/>
              </a:ext>
            </a:extLst>
          </a:blip>
          <a:srcRect/>
          <a:stretch/>
        </p:blipFill>
        <p:spPr>
          <a:xfrm>
            <a:off x="215236" y="3691546"/>
            <a:ext cx="3176954" cy="2340765"/>
          </a:xfrm>
          <a:prstGeom prst="rect">
            <a:avLst/>
          </a:prstGeom>
        </p:spPr>
      </p:pic>
      <p:pic>
        <p:nvPicPr>
          <p:cNvPr id="28" name="Picture 27" descr="EIB lending Serbia 100 mln euro for inland waterway improvements"/>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43707" y="927393"/>
            <a:ext cx="3195970" cy="2446273"/>
          </a:xfrm>
          <a:prstGeom prst="rect">
            <a:avLst/>
          </a:prstGeom>
          <a:noFill/>
          <a:ln>
            <a:noFill/>
          </a:ln>
        </p:spPr>
      </p:pic>
      <p:pic>
        <p:nvPicPr>
          <p:cNvPr id="18" name="Picture 17" descr="K:\macedonia_flag_postcard-r755c73ac2ea341a292385f9d00cb516c_vgbaq_8byvr_324.jpg"/>
          <p:cNvPicPr/>
          <p:nvPr/>
        </p:nvPicPr>
        <p:blipFill rotWithShape="1">
          <a:blip r:embed="rId6" cstate="screen">
            <a:extLst>
              <a:ext uri="{28A0092B-C50C-407E-A947-70E740481C1C}">
                <a14:useLocalDpi xmlns:a14="http://schemas.microsoft.com/office/drawing/2010/main"/>
              </a:ext>
            </a:extLst>
          </a:blip>
          <a:srcRect/>
          <a:stretch/>
        </p:blipFill>
        <p:spPr bwMode="auto">
          <a:xfrm>
            <a:off x="6559216" y="286645"/>
            <a:ext cx="564515" cy="333375"/>
          </a:xfrm>
          <a:prstGeom prst="rect">
            <a:avLst/>
          </a:prstGeom>
          <a:noFill/>
          <a:ln>
            <a:noFill/>
          </a:ln>
          <a:extLst>
            <a:ext uri="{53640926-AAD7-44D8-BBD7-CCE9431645EC}">
              <a14:shadowObscured xmlns:a14="http://schemas.microsoft.com/office/drawing/2010/main"/>
            </a:ext>
          </a:extLst>
        </p:spPr>
      </p:pic>
      <p:pic>
        <p:nvPicPr>
          <p:cNvPr id="20" name="Picture 19" descr="Flag of Albania "/>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50088" y="276321"/>
            <a:ext cx="564515" cy="343699"/>
          </a:xfrm>
          <a:prstGeom prst="rect">
            <a:avLst/>
          </a:prstGeom>
          <a:noFill/>
          <a:ln>
            <a:noFill/>
          </a:ln>
        </p:spPr>
      </p:pic>
      <p:pic>
        <p:nvPicPr>
          <p:cNvPr id="24" name="Picture 23"/>
          <p:cNvPicPr/>
          <p:nvPr/>
        </p:nvPicPr>
        <p:blipFill>
          <a:blip r:embed="rId8" cstate="screen">
            <a:extLst>
              <a:ext uri="{28A0092B-C50C-407E-A947-70E740481C1C}">
                <a14:useLocalDpi xmlns:a14="http://schemas.microsoft.com/office/drawing/2010/main"/>
              </a:ext>
            </a:extLst>
          </a:blip>
          <a:stretch>
            <a:fillRect/>
          </a:stretch>
        </p:blipFill>
        <p:spPr>
          <a:xfrm>
            <a:off x="5903137" y="285709"/>
            <a:ext cx="577156" cy="334311"/>
          </a:xfrm>
          <a:prstGeom prst="rect">
            <a:avLst/>
          </a:prstGeom>
        </p:spPr>
      </p:pic>
      <p:pic>
        <p:nvPicPr>
          <p:cNvPr id="25" name="Picture 24" descr="Flag of Montenegro "/>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20568" y="282988"/>
            <a:ext cx="561975" cy="337032"/>
          </a:xfrm>
          <a:prstGeom prst="rect">
            <a:avLst/>
          </a:prstGeom>
          <a:noFill/>
          <a:ln>
            <a:noFill/>
          </a:ln>
        </p:spPr>
      </p:pic>
      <p:pic>
        <p:nvPicPr>
          <p:cNvPr id="26" name="Picture 25" descr="Flag of Serbia "/>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440522" y="276321"/>
            <a:ext cx="564515" cy="343699"/>
          </a:xfrm>
          <a:prstGeom prst="rect">
            <a:avLst/>
          </a:prstGeom>
          <a:noFill/>
          <a:ln>
            <a:noFill/>
          </a:ln>
        </p:spPr>
      </p:pic>
      <p:pic>
        <p:nvPicPr>
          <p:cNvPr id="29" name="Picture 4" descr="Flag of Kosov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flipH="1">
            <a:off x="7173592" y="286645"/>
            <a:ext cx="570093"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9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232025"/>
            <a:ext cx="7886700" cy="1325563"/>
          </a:xfrm>
        </p:spPr>
        <p:txBody>
          <a:bodyPr/>
          <a:lstStyle/>
          <a:p>
            <a:pPr algn="just"/>
            <a:r>
              <a:rPr lang="en-US" sz="4000" b="1" dirty="0" smtClean="0">
                <a:solidFill>
                  <a:srgbClr val="0070C0"/>
                </a:solidFill>
              </a:rPr>
              <a:t>EIB support to Sustainable Finance</a:t>
            </a:r>
            <a:endParaRPr lang="en-GB" sz="4000" b="1" dirty="0">
              <a:solidFill>
                <a:srgbClr val="0070C0"/>
              </a:solidFill>
            </a:endParaRPr>
          </a:p>
        </p:txBody>
      </p:sp>
    </p:spTree>
    <p:extLst>
      <p:ext uri="{BB962C8B-B14F-4D97-AF65-F5344CB8AC3E}">
        <p14:creationId xmlns:p14="http://schemas.microsoft.com/office/powerpoint/2010/main" val="339904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000" b="1" dirty="0" smtClean="0">
                <a:solidFill>
                  <a:srgbClr val="0070C0"/>
                </a:solidFill>
                <a:latin typeface="Calibri" panose="020F0502020204030204" pitchFamily="34" charset="0"/>
              </a:rPr>
              <a:t>EU Action Plan on Financing Sustainable Growth </a:t>
            </a:r>
            <a:endParaRPr lang="en-GB" sz="3000" b="1" dirty="0">
              <a:solidFill>
                <a:srgbClr val="0070C0"/>
              </a:solidFill>
              <a:latin typeface="Calibri" panose="020F0502020204030204" pitchFamily="34" charset="0"/>
            </a:endParaRPr>
          </a:p>
        </p:txBody>
      </p:sp>
      <p:pic>
        <p:nvPicPr>
          <p:cNvPr id="5" name="Content Placeholder 4"/>
          <p:cNvPicPr>
            <a:picLocks noGrp="1" noChangeAspect="1"/>
          </p:cNvPicPr>
          <p:nvPr>
            <p:ph sz="half" idx="1"/>
          </p:nvPr>
        </p:nvPicPr>
        <p:blipFill>
          <a:blip r:embed="rId2"/>
          <a:stretch>
            <a:fillRect/>
          </a:stretch>
        </p:blipFill>
        <p:spPr>
          <a:xfrm>
            <a:off x="85725" y="914905"/>
            <a:ext cx="6238875" cy="5785139"/>
          </a:xfrm>
          <a:prstGeom prst="rect">
            <a:avLst/>
          </a:prstGeom>
        </p:spPr>
      </p:pic>
      <p:pic>
        <p:nvPicPr>
          <p:cNvPr id="3" name="Content Placeholder 2"/>
          <p:cNvPicPr>
            <a:picLocks noGrp="1" noChangeAspect="1"/>
          </p:cNvPicPr>
          <p:nvPr>
            <p:ph sz="half" idx="2"/>
          </p:nvPr>
        </p:nvPicPr>
        <p:blipFill>
          <a:blip r:embed="rId3"/>
          <a:stretch>
            <a:fillRect/>
          </a:stretch>
        </p:blipFill>
        <p:spPr>
          <a:xfrm>
            <a:off x="6218052" y="1790143"/>
            <a:ext cx="2835989" cy="4034661"/>
          </a:xfrm>
          <a:prstGeom prst="rect">
            <a:avLst/>
          </a:prstGeom>
        </p:spPr>
      </p:pic>
    </p:spTree>
    <p:extLst>
      <p:ext uri="{BB962C8B-B14F-4D97-AF65-F5344CB8AC3E}">
        <p14:creationId xmlns:p14="http://schemas.microsoft.com/office/powerpoint/2010/main" val="92710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0710" y="273687"/>
            <a:ext cx="8191511" cy="611435"/>
          </a:xfrm>
        </p:spPr>
        <p:txBody>
          <a:bodyPr>
            <a:normAutofit/>
          </a:bodyPr>
          <a:lstStyle/>
          <a:p>
            <a:pPr algn="ctr"/>
            <a:r>
              <a:rPr lang="en-GB" sz="3000" b="1" dirty="0">
                <a:solidFill>
                  <a:srgbClr val="0070C0"/>
                </a:solidFill>
                <a:latin typeface="Calibri" panose="020F0502020204030204" pitchFamily="34" charset="0"/>
              </a:rPr>
              <a:t>2018: EIB </a:t>
            </a:r>
            <a:r>
              <a:rPr lang="en-GB" sz="3000" b="1" dirty="0" smtClean="0">
                <a:solidFill>
                  <a:srgbClr val="0070C0"/>
                </a:solidFill>
                <a:latin typeface="Calibri" panose="020F0502020204030204" pitchFamily="34" charset="0"/>
              </a:rPr>
              <a:t>Sustainable Investment Highlights</a:t>
            </a:r>
            <a:endParaRPr lang="en-GB" sz="3000" b="1" dirty="0">
              <a:solidFill>
                <a:srgbClr val="0070C0"/>
              </a:solidFill>
              <a:latin typeface="Calibri" panose="020F0502020204030204" pitchFamily="34" charset="0"/>
            </a:endParaRPr>
          </a:p>
        </p:txBody>
      </p:sp>
      <p:pic>
        <p:nvPicPr>
          <p:cNvPr id="9" name="Content Placeholder 8"/>
          <p:cNvPicPr>
            <a:picLocks noGrp="1" noChangeAspect="1"/>
          </p:cNvPicPr>
          <p:nvPr>
            <p:ph idx="1"/>
          </p:nvPr>
        </p:nvPicPr>
        <p:blipFill>
          <a:blip r:embed="rId2"/>
          <a:stretch>
            <a:fillRect/>
          </a:stretch>
        </p:blipFill>
        <p:spPr>
          <a:xfrm>
            <a:off x="2330245" y="1039761"/>
            <a:ext cx="5567516" cy="5527076"/>
          </a:xfrm>
          <a:prstGeom prst="rect">
            <a:avLst/>
          </a:prstGeom>
        </p:spPr>
      </p:pic>
      <p:sp>
        <p:nvSpPr>
          <p:cNvPr id="4" name="Date Placeholder 3"/>
          <p:cNvSpPr>
            <a:spLocks noGrp="1"/>
          </p:cNvSpPr>
          <p:nvPr>
            <p:ph type="dt" sz="half" idx="10"/>
          </p:nvPr>
        </p:nvSpPr>
        <p:spPr/>
        <p:txBody>
          <a:bodyPr/>
          <a:lstStyle/>
          <a:p>
            <a:fld id="{277632C7-85EA-428B-9233-591087A08E37}" type="datetime1">
              <a:rPr lang="en-US" smtClean="0"/>
              <a:t>5/13/2019</a:t>
            </a:fld>
            <a:endParaRPr lang="fr-FR"/>
          </a:p>
        </p:txBody>
      </p:sp>
      <p:sp>
        <p:nvSpPr>
          <p:cNvPr id="5" name="Footer Placeholder 4"/>
          <p:cNvSpPr>
            <a:spLocks noGrp="1"/>
          </p:cNvSpPr>
          <p:nvPr>
            <p:ph type="ftr" sz="quarter" idx="11"/>
          </p:nvPr>
        </p:nvSpPr>
        <p:spPr/>
        <p:txBody>
          <a:bodyPr/>
          <a:lstStyle/>
          <a:p>
            <a:r>
              <a:rPr lang="fr-FR" smtClean="0"/>
              <a:t>European Investment Bank Group</a:t>
            </a:r>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14</a:t>
            </a:fld>
            <a:endParaRPr lang="fr-FR"/>
          </a:p>
        </p:txBody>
      </p:sp>
    </p:spTree>
    <p:extLst>
      <p:ext uri="{BB962C8B-B14F-4D97-AF65-F5344CB8AC3E}">
        <p14:creationId xmlns:p14="http://schemas.microsoft.com/office/powerpoint/2010/main" val="243054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70" y="273687"/>
            <a:ext cx="7886700" cy="707081"/>
          </a:xfrm>
        </p:spPr>
        <p:txBody>
          <a:bodyPr/>
          <a:lstStyle/>
          <a:p>
            <a:pPr algn="ctr"/>
            <a:r>
              <a:rPr lang="en-US" b="1" dirty="0" smtClean="0">
                <a:solidFill>
                  <a:srgbClr val="0070C0"/>
                </a:solidFill>
              </a:rPr>
              <a:t>EIB and Sustainable Finance</a:t>
            </a:r>
            <a:endParaRPr lang="en-GB" b="1" dirty="0">
              <a:solidFill>
                <a:srgbClr val="0070C0"/>
              </a:solidFill>
            </a:endParaRPr>
          </a:p>
        </p:txBody>
      </p:sp>
      <p:sp>
        <p:nvSpPr>
          <p:cNvPr id="3" name="Content Placeholder 2"/>
          <p:cNvSpPr>
            <a:spLocks noGrp="1"/>
          </p:cNvSpPr>
          <p:nvPr>
            <p:ph idx="1"/>
          </p:nvPr>
        </p:nvSpPr>
        <p:spPr>
          <a:xfrm>
            <a:off x="626110" y="980768"/>
            <a:ext cx="7886700" cy="5279922"/>
          </a:xfrm>
        </p:spPr>
        <p:txBody>
          <a:bodyPr>
            <a:normAutofit/>
          </a:bodyPr>
          <a:lstStyle/>
          <a:p>
            <a:pPr algn="just"/>
            <a:r>
              <a:rPr lang="en-US" sz="2400" b="1" dirty="0">
                <a:solidFill>
                  <a:srgbClr val="0070C0"/>
                </a:solidFill>
              </a:rPr>
              <a:t>Sustainability in everything we do </a:t>
            </a:r>
            <a:r>
              <a:rPr lang="en-US" sz="2400" dirty="0"/>
              <a:t>– </a:t>
            </a:r>
            <a:r>
              <a:rPr lang="en-US" sz="2400" dirty="0" smtClean="0"/>
              <a:t>this </a:t>
            </a:r>
            <a:r>
              <a:rPr lang="en-US" sz="2400" dirty="0"/>
              <a:t>is our aim when we finance </a:t>
            </a:r>
            <a:r>
              <a:rPr lang="en-US" sz="2400" dirty="0" smtClean="0"/>
              <a:t>projects in </a:t>
            </a:r>
            <a:r>
              <a:rPr lang="en-US" sz="2400" dirty="0"/>
              <a:t>innovation and skills, infrastructure, small and medium-sized </a:t>
            </a:r>
            <a:r>
              <a:rPr lang="en-US" sz="2400" dirty="0" smtClean="0"/>
              <a:t>enterprises, the </a:t>
            </a:r>
            <a:r>
              <a:rPr lang="en-US" sz="2400" dirty="0"/>
              <a:t>environment, climate action and regional cohesion. </a:t>
            </a:r>
            <a:endParaRPr lang="en-US" sz="2400" dirty="0" smtClean="0"/>
          </a:p>
          <a:p>
            <a:pPr algn="just"/>
            <a:endParaRPr lang="en-US" sz="2400" dirty="0" smtClean="0"/>
          </a:p>
          <a:p>
            <a:pPr algn="just"/>
            <a:r>
              <a:rPr lang="en-US" sz="2400" dirty="0" smtClean="0"/>
              <a:t>We </a:t>
            </a:r>
            <a:r>
              <a:rPr lang="en-US" sz="2400" dirty="0"/>
              <a:t>carry out due </a:t>
            </a:r>
            <a:r>
              <a:rPr lang="en-US" sz="2400" dirty="0" smtClean="0"/>
              <a:t>diligence to </a:t>
            </a:r>
            <a:r>
              <a:rPr lang="en-US" sz="2400" dirty="0"/>
              <a:t>ensure that projects meet environmental and social </a:t>
            </a:r>
            <a:r>
              <a:rPr lang="en-US" sz="2400" dirty="0" smtClean="0"/>
              <a:t>criteria and that they </a:t>
            </a:r>
            <a:r>
              <a:rPr lang="en-US" sz="2400" dirty="0"/>
              <a:t>deliver the desired long-term economic benefits. </a:t>
            </a:r>
            <a:endParaRPr lang="en-US" sz="2400" dirty="0" smtClean="0"/>
          </a:p>
          <a:p>
            <a:pPr algn="just"/>
            <a:endParaRPr lang="en-US" sz="2400" dirty="0" smtClean="0"/>
          </a:p>
          <a:p>
            <a:pPr algn="just"/>
            <a:r>
              <a:rPr lang="en-US" sz="2400" dirty="0" smtClean="0"/>
              <a:t>The </a:t>
            </a:r>
            <a:r>
              <a:rPr lang="en-US" sz="2400" dirty="0"/>
              <a:t>funds raised in </a:t>
            </a:r>
            <a:r>
              <a:rPr lang="en-US" sz="2400" dirty="0" smtClean="0"/>
              <a:t>the capital </a:t>
            </a:r>
            <a:r>
              <a:rPr lang="en-US" sz="2400" dirty="0"/>
              <a:t>markets through green and sustainable bonds are used for </a:t>
            </a:r>
            <a:r>
              <a:rPr lang="en-US" sz="2400" dirty="0" smtClean="0"/>
              <a:t>specific projects </a:t>
            </a:r>
            <a:r>
              <a:rPr lang="en-US" sz="2400" dirty="0"/>
              <a:t>that make a substantial contribution to sustainable development.</a:t>
            </a:r>
            <a:endParaRPr lang="en-GB" sz="2400" dirty="0"/>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r>
              <a:rPr lang="fr-FR" smtClean="0"/>
              <a:t>European Investment Bank Group</a:t>
            </a:r>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15</a:t>
            </a:fld>
            <a:endParaRPr lang="fr-FR"/>
          </a:p>
        </p:txBody>
      </p:sp>
    </p:spTree>
    <p:extLst>
      <p:ext uri="{BB962C8B-B14F-4D97-AF65-F5344CB8AC3E}">
        <p14:creationId xmlns:p14="http://schemas.microsoft.com/office/powerpoint/2010/main" val="227253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365125"/>
            <a:ext cx="8658225" cy="1325563"/>
          </a:xfrm>
        </p:spPr>
        <p:txBody>
          <a:bodyPr anchor="ctr">
            <a:noAutofit/>
          </a:bodyPr>
          <a:lstStyle/>
          <a:p>
            <a:pPr algn="ctr" defTabSz="914400"/>
            <a:r>
              <a:rPr lang="en-GB" sz="3200" b="1" dirty="0">
                <a:solidFill>
                  <a:srgbClr val="0070C0"/>
                </a:solidFill>
              </a:rPr>
              <a:t>Standards and Due Diligence for Sustainable Finance  </a:t>
            </a:r>
            <a:endParaRPr lang="en-US" sz="3200" b="1" dirty="0">
              <a:solidFill>
                <a:srgbClr val="0070C0"/>
              </a:solidFill>
            </a:endParaRPr>
          </a:p>
        </p:txBody>
      </p:sp>
      <p:graphicFrame>
        <p:nvGraphicFramePr>
          <p:cNvPr id="4" name="Content Placeholder 3" descr="Chevron Access Process diagram showing 4 milestones from left to right with bullet points inside each milestone box."/>
          <p:cNvGraphicFramePr>
            <a:graphicFrameLocks noGrp="1"/>
          </p:cNvGraphicFramePr>
          <p:nvPr>
            <p:ph idx="1"/>
            <p:extLst>
              <p:ext uri="{D42A27DB-BD31-4B8C-83A1-F6EECF244321}">
                <p14:modId xmlns:p14="http://schemas.microsoft.com/office/powerpoint/2010/main" val="313312531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1005840" y="2800351"/>
            <a:ext cx="7458075" cy="2563853"/>
          </a:xfrm>
          <a:prstGeom prst="rect">
            <a:avLst/>
          </a:prstGeom>
        </p:spPr>
        <p:txBody>
          <a:bodyPr vert="horz" lIns="68580" tIns="34290" rIns="68580" bIns="3429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34290" marR="0" lvl="0" indent="0" algn="ctr" defTabSz="685800" rtl="0" eaLnBrk="1" fontAlgn="auto" latinLnBrk="0" hangingPunct="1">
              <a:lnSpc>
                <a:spcPct val="90000"/>
              </a:lnSpc>
              <a:spcBef>
                <a:spcPts val="1350"/>
              </a:spcBef>
              <a:spcAft>
                <a:spcPts val="0"/>
              </a:spcAft>
              <a:buClr>
                <a:srgbClr val="263050"/>
              </a:buClr>
              <a:buSzPct val="80000"/>
              <a:buFont typeface="Wingdings" pitchFamily="2" charset="2"/>
              <a:buNone/>
              <a:tabLst/>
              <a:defRPr/>
            </a:pPr>
            <a:r>
              <a:rPr kumimoji="0" lang="en-US" sz="1500" b="1" i="0" u="none" strike="noStrike" kern="1200" cap="none" spc="0" normalizeH="0" baseline="0" noProof="0" dirty="0">
                <a:ln>
                  <a:noFill/>
                </a:ln>
                <a:solidFill>
                  <a:srgbClr val="263050"/>
                </a:solidFill>
                <a:effectLst/>
                <a:uLnTx/>
                <a:uFillTx/>
                <a:latin typeface="Corbel"/>
                <a:ea typeface="+mn-ea"/>
                <a:cs typeface="+mn-cs"/>
              </a:rPr>
              <a:t>The three steps of the EIB “Sustainability Due Diligence”</a:t>
            </a:r>
            <a:r>
              <a:rPr kumimoji="0" lang="en-US" sz="1350" b="0" i="0" u="none" strike="noStrike" kern="1200" cap="none" spc="0" normalizeH="0" baseline="0" noProof="0" dirty="0">
                <a:ln>
                  <a:noFill/>
                </a:ln>
                <a:solidFill>
                  <a:srgbClr val="263050"/>
                </a:solidFill>
                <a:effectLst/>
                <a:uLnTx/>
                <a:uFillTx/>
                <a:latin typeface="Corbel"/>
                <a:ea typeface="+mn-ea"/>
                <a:cs typeface="+mn-cs"/>
              </a:rPr>
              <a:t/>
            </a:r>
            <a:br>
              <a:rPr kumimoji="0" lang="en-US" sz="1350" b="0" i="0" u="none" strike="noStrike" kern="1200" cap="none" spc="0" normalizeH="0" baseline="0" noProof="0" dirty="0">
                <a:ln>
                  <a:noFill/>
                </a:ln>
                <a:solidFill>
                  <a:srgbClr val="263050"/>
                </a:solidFill>
                <a:effectLst/>
                <a:uLnTx/>
                <a:uFillTx/>
                <a:latin typeface="Corbel"/>
                <a:ea typeface="+mn-ea"/>
                <a:cs typeface="+mn-cs"/>
              </a:rPr>
            </a:br>
            <a:endParaRPr kumimoji="0" lang="en-US" sz="1350" b="0" i="0" u="none" strike="noStrike" kern="1200" cap="none" spc="0" normalizeH="0" baseline="0" noProof="0" dirty="0">
              <a:ln>
                <a:noFill/>
              </a:ln>
              <a:solidFill>
                <a:srgbClr val="263050"/>
              </a:solidFill>
              <a:effectLst/>
              <a:uLnTx/>
              <a:uFillTx/>
              <a:latin typeface="Corbel"/>
              <a:ea typeface="+mn-ea"/>
              <a:cs typeface="+mn-cs"/>
            </a:endParaRPr>
          </a:p>
        </p:txBody>
      </p:sp>
      <p:sp>
        <p:nvSpPr>
          <p:cNvPr id="3" name="Rectangle 2"/>
          <p:cNvSpPr/>
          <p:nvPr/>
        </p:nvSpPr>
        <p:spPr>
          <a:xfrm>
            <a:off x="530942" y="1872282"/>
            <a:ext cx="8133735" cy="400110"/>
          </a:xfrm>
          <a:prstGeom prst="rect">
            <a:avLst/>
          </a:prstGeom>
        </p:spPr>
        <p:txBody>
          <a:bodyPr wrap="square">
            <a:spAutoFit/>
          </a:bodyPr>
          <a:lstStyle/>
          <a:p>
            <a:pPr algn="just"/>
            <a:r>
              <a:rPr lang="en-US" sz="2000" dirty="0"/>
              <a:t>Projects are appraised from both a </a:t>
            </a:r>
            <a:r>
              <a:rPr lang="en-US" sz="2000" dirty="0" smtClean="0"/>
              <a:t>financial and </a:t>
            </a:r>
            <a:r>
              <a:rPr lang="en-US" sz="2000" dirty="0"/>
              <a:t>a sustainability perspective</a:t>
            </a:r>
          </a:p>
        </p:txBody>
      </p:sp>
    </p:spTree>
    <p:extLst>
      <p:ext uri="{BB962C8B-B14F-4D97-AF65-F5344CB8AC3E}">
        <p14:creationId xmlns:p14="http://schemas.microsoft.com/office/powerpoint/2010/main" val="373778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400" b="1" dirty="0">
                <a:solidFill>
                  <a:srgbClr val="0070C0"/>
                </a:solidFill>
                <a:latin typeface="+mn-lt"/>
              </a:rPr>
              <a:t>1. Activities excluded from financing</a:t>
            </a:r>
          </a:p>
        </p:txBody>
      </p:sp>
      <p:pic>
        <p:nvPicPr>
          <p:cNvPr id="9" name="Content Placeholder 8"/>
          <p:cNvPicPr>
            <a:picLocks noGrp="1" noChangeAspect="1"/>
          </p:cNvPicPr>
          <p:nvPr>
            <p:ph idx="1"/>
          </p:nvPr>
        </p:nvPicPr>
        <p:blipFill>
          <a:blip r:embed="rId3"/>
          <a:stretch>
            <a:fillRect/>
          </a:stretch>
        </p:blipFill>
        <p:spPr>
          <a:xfrm>
            <a:off x="1200150" y="2274462"/>
            <a:ext cx="6559865" cy="3225064"/>
          </a:xfrm>
          <a:prstGeom prst="rect">
            <a:avLst/>
          </a:prstGeom>
        </p:spPr>
      </p:pic>
    </p:spTree>
    <p:extLst>
      <p:ext uri="{BB962C8B-B14F-4D97-AF65-F5344CB8AC3E}">
        <p14:creationId xmlns:p14="http://schemas.microsoft.com/office/powerpoint/2010/main" val="84218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400" b="1" dirty="0">
                <a:solidFill>
                  <a:srgbClr val="0070C0"/>
                </a:solidFill>
                <a:latin typeface="+mn-lt"/>
              </a:rPr>
              <a:t>2. Projects must comply with E&amp;S standards</a:t>
            </a:r>
          </a:p>
        </p:txBody>
      </p:sp>
      <p:pic>
        <p:nvPicPr>
          <p:cNvPr id="11" name="Content Placeholder 10"/>
          <p:cNvPicPr>
            <a:picLocks noGrp="1" noChangeAspect="1"/>
          </p:cNvPicPr>
          <p:nvPr>
            <p:ph idx="1"/>
          </p:nvPr>
        </p:nvPicPr>
        <p:blipFill>
          <a:blip r:embed="rId3"/>
          <a:stretch>
            <a:fillRect/>
          </a:stretch>
        </p:blipFill>
        <p:spPr>
          <a:xfrm>
            <a:off x="1301212" y="2352183"/>
            <a:ext cx="6541575" cy="3298222"/>
          </a:xfrm>
          <a:prstGeom prst="rect">
            <a:avLst/>
          </a:prstGeom>
        </p:spPr>
      </p:pic>
    </p:spTree>
    <p:extLst>
      <p:ext uri="{BB962C8B-B14F-4D97-AF65-F5344CB8AC3E}">
        <p14:creationId xmlns:p14="http://schemas.microsoft.com/office/powerpoint/2010/main" val="177502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94" y="371475"/>
            <a:ext cx="8428048" cy="1390650"/>
          </a:xfrm>
        </p:spPr>
        <p:txBody>
          <a:bodyPr anchor="ctr"/>
          <a:lstStyle/>
          <a:p>
            <a:pPr algn="just"/>
            <a:r>
              <a:rPr lang="en-US" sz="2400" b="1" dirty="0">
                <a:solidFill>
                  <a:srgbClr val="0070C0"/>
                </a:solidFill>
                <a:latin typeface="+mn-lt"/>
              </a:rPr>
              <a:t>3. </a:t>
            </a:r>
            <a:r>
              <a:rPr lang="en-US" sz="2400" b="1" dirty="0" smtClean="0">
                <a:solidFill>
                  <a:srgbClr val="0070C0"/>
                </a:solidFill>
                <a:latin typeface="+mn-lt"/>
              </a:rPr>
              <a:t>Assessing </a:t>
            </a:r>
            <a:r>
              <a:rPr lang="en-US" sz="2400" b="1" dirty="0">
                <a:solidFill>
                  <a:srgbClr val="0070C0"/>
                </a:solidFill>
                <a:latin typeface="+mn-lt"/>
              </a:rPr>
              <a:t>the impact of each project on society as a whole</a:t>
            </a:r>
          </a:p>
        </p:txBody>
      </p:sp>
      <p:pic>
        <p:nvPicPr>
          <p:cNvPr id="10" name="Content Placeholder 9"/>
          <p:cNvPicPr>
            <a:picLocks noGrp="1" noChangeAspect="1"/>
          </p:cNvPicPr>
          <p:nvPr>
            <p:ph idx="1"/>
          </p:nvPr>
        </p:nvPicPr>
        <p:blipFill>
          <a:blip r:embed="rId3"/>
          <a:stretch>
            <a:fillRect/>
          </a:stretch>
        </p:blipFill>
        <p:spPr>
          <a:xfrm>
            <a:off x="442894" y="2397906"/>
            <a:ext cx="8428048" cy="3583794"/>
          </a:xfrm>
          <a:prstGeom prst="rect">
            <a:avLst/>
          </a:prstGeom>
        </p:spPr>
      </p:pic>
    </p:spTree>
    <p:extLst>
      <p:ext uri="{BB962C8B-B14F-4D97-AF65-F5344CB8AC3E}">
        <p14:creationId xmlns:p14="http://schemas.microsoft.com/office/powerpoint/2010/main" val="300671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63575"/>
          </a:xfrm>
        </p:spPr>
        <p:txBody>
          <a:bodyPr anchor="ctr"/>
          <a:lstStyle/>
          <a:p>
            <a:r>
              <a:rPr lang="en-US" sz="3000" b="1" dirty="0">
                <a:solidFill>
                  <a:srgbClr val="0070C0"/>
                </a:solidFill>
                <a:latin typeface="Calibri" panose="020F0502020204030204" pitchFamily="34" charset="0"/>
              </a:rPr>
              <a:t>The EIB </a:t>
            </a:r>
            <a:r>
              <a:rPr lang="en-US" sz="3000" b="1" dirty="0" smtClean="0">
                <a:solidFill>
                  <a:srgbClr val="0070C0"/>
                </a:solidFill>
                <a:latin typeface="Calibri" panose="020F0502020204030204" pitchFamily="34" charset="0"/>
              </a:rPr>
              <a:t>Group: the </a:t>
            </a:r>
            <a:r>
              <a:rPr lang="en-US" sz="3000" b="1" dirty="0">
                <a:solidFill>
                  <a:srgbClr val="0070C0"/>
                </a:solidFill>
                <a:latin typeface="Calibri" panose="020F0502020204030204" pitchFamily="34" charset="0"/>
              </a:rPr>
              <a:t>EIB and the </a:t>
            </a:r>
            <a:r>
              <a:rPr lang="en-US" sz="3000" b="1" dirty="0" smtClean="0">
                <a:solidFill>
                  <a:srgbClr val="0070C0"/>
                </a:solidFill>
                <a:latin typeface="Calibri" panose="020F0502020204030204" pitchFamily="34" charset="0"/>
              </a:rPr>
              <a:t>EIF</a:t>
            </a:r>
            <a:endParaRPr lang="en-US" dirty="0">
              <a:solidFill>
                <a:srgbClr val="0070C0"/>
              </a:solidFill>
            </a:endParaRPr>
          </a:p>
        </p:txBody>
      </p:sp>
      <p:sp>
        <p:nvSpPr>
          <p:cNvPr id="3" name="Content Placeholder 2"/>
          <p:cNvSpPr>
            <a:spLocks noGrp="1"/>
          </p:cNvSpPr>
          <p:nvPr>
            <p:ph sz="half" idx="1"/>
          </p:nvPr>
        </p:nvSpPr>
        <p:spPr>
          <a:xfrm>
            <a:off x="628650" y="1143000"/>
            <a:ext cx="3960495" cy="5048250"/>
          </a:xfrm>
          <a:ln>
            <a:solidFill>
              <a:schemeClr val="accent3">
                <a:lumMod val="50000"/>
              </a:schemeClr>
            </a:solidFill>
          </a:ln>
        </p:spPr>
        <p:txBody>
          <a:bodyPr>
            <a:normAutofit fontScale="47500" lnSpcReduction="20000"/>
          </a:bodyPr>
          <a:lstStyle/>
          <a:p>
            <a:endParaRPr lang="en-US" dirty="0" smtClean="0"/>
          </a:p>
          <a:p>
            <a:endParaRPr lang="en-US" dirty="0"/>
          </a:p>
          <a:p>
            <a:endParaRPr lang="en-GB" dirty="0" smtClean="0"/>
          </a:p>
          <a:p>
            <a:pPr>
              <a:buFont typeface="Wingdings" panose="05000000000000000000" pitchFamily="2" charset="2"/>
              <a:buChar char="Ø"/>
            </a:pPr>
            <a:endParaRPr lang="en-GB" sz="3200" b="1" dirty="0" smtClean="0">
              <a:solidFill>
                <a:srgbClr val="0070C0"/>
              </a:solidFill>
            </a:endParaRPr>
          </a:p>
          <a:p>
            <a:pPr>
              <a:buFont typeface="Wingdings" panose="05000000000000000000" pitchFamily="2" charset="2"/>
              <a:buChar char="Ø"/>
            </a:pPr>
            <a:r>
              <a:rPr lang="en-GB" sz="3200" b="1" dirty="0" smtClean="0">
                <a:solidFill>
                  <a:srgbClr val="0070C0"/>
                </a:solidFill>
              </a:rPr>
              <a:t>The </a:t>
            </a:r>
            <a:r>
              <a:rPr lang="en-GB" sz="3200" b="1" dirty="0">
                <a:solidFill>
                  <a:srgbClr val="0070C0"/>
                </a:solidFill>
              </a:rPr>
              <a:t>European Union's </a:t>
            </a:r>
            <a:r>
              <a:rPr lang="en-GB" sz="3200" b="1" dirty="0" smtClean="0">
                <a:solidFill>
                  <a:srgbClr val="0070C0"/>
                </a:solidFill>
              </a:rPr>
              <a:t>bank</a:t>
            </a:r>
          </a:p>
          <a:p>
            <a:pPr lvl="1">
              <a:lnSpc>
                <a:spcPct val="100000"/>
              </a:lnSpc>
              <a:spcBef>
                <a:spcPct val="20000"/>
              </a:spcBef>
              <a:buClr>
                <a:srgbClr val="0051A5"/>
              </a:buClr>
              <a:buSzPct val="80000"/>
              <a:defRPr/>
            </a:pPr>
            <a:r>
              <a:rPr lang="fr-FR" sz="2700" dirty="0" err="1" smtClean="0">
                <a:solidFill>
                  <a:prstClr val="black"/>
                </a:solidFill>
              </a:rPr>
              <a:t>Founded</a:t>
            </a:r>
            <a:r>
              <a:rPr lang="fr-FR" sz="2700" dirty="0" smtClean="0">
                <a:solidFill>
                  <a:prstClr val="black"/>
                </a:solidFill>
              </a:rPr>
              <a:t> in 1958</a:t>
            </a:r>
          </a:p>
          <a:p>
            <a:pPr lvl="1">
              <a:lnSpc>
                <a:spcPct val="100000"/>
              </a:lnSpc>
              <a:spcBef>
                <a:spcPct val="20000"/>
              </a:spcBef>
              <a:buClr>
                <a:srgbClr val="0051A5"/>
              </a:buClr>
              <a:buSzPct val="80000"/>
              <a:defRPr/>
            </a:pPr>
            <a:r>
              <a:rPr lang="fr-FR" sz="2700" dirty="0" err="1" smtClean="0">
                <a:solidFill>
                  <a:prstClr val="black"/>
                </a:solidFill>
              </a:rPr>
              <a:t>Shareholders</a:t>
            </a:r>
            <a:r>
              <a:rPr lang="fr-FR" sz="2700" dirty="0" smtClean="0">
                <a:solidFill>
                  <a:prstClr val="black"/>
                </a:solidFill>
              </a:rPr>
              <a:t>: 28 EU </a:t>
            </a:r>
            <a:r>
              <a:rPr lang="fr-FR" sz="2700" dirty="0" err="1" smtClean="0">
                <a:solidFill>
                  <a:prstClr val="black"/>
                </a:solidFill>
              </a:rPr>
              <a:t>Member</a:t>
            </a:r>
            <a:r>
              <a:rPr lang="fr-FR" sz="2700" dirty="0" smtClean="0">
                <a:solidFill>
                  <a:prstClr val="black"/>
                </a:solidFill>
              </a:rPr>
              <a:t> States</a:t>
            </a:r>
          </a:p>
          <a:p>
            <a:pPr lvl="1">
              <a:lnSpc>
                <a:spcPct val="100000"/>
              </a:lnSpc>
              <a:spcBef>
                <a:spcPct val="20000"/>
              </a:spcBef>
              <a:buClr>
                <a:srgbClr val="0051A5"/>
              </a:buClr>
              <a:buSzPct val="80000"/>
              <a:defRPr/>
            </a:pPr>
            <a:r>
              <a:rPr lang="fr-FR" sz="2700" dirty="0" err="1" smtClean="0">
                <a:solidFill>
                  <a:prstClr val="black"/>
                </a:solidFill>
              </a:rPr>
              <a:t>Operates</a:t>
            </a:r>
            <a:r>
              <a:rPr lang="fr-FR" sz="2700" dirty="0" smtClean="0">
                <a:solidFill>
                  <a:prstClr val="black"/>
                </a:solidFill>
              </a:rPr>
              <a:t> in </a:t>
            </a:r>
            <a:r>
              <a:rPr lang="en-US" sz="2700" dirty="0" smtClean="0">
                <a:solidFill>
                  <a:prstClr val="black"/>
                </a:solidFill>
              </a:rPr>
              <a:t>the 28 EU Member States and more than 140 other countries</a:t>
            </a:r>
            <a:r>
              <a:rPr lang="fr-FR" sz="2700" dirty="0" smtClean="0">
                <a:solidFill>
                  <a:prstClr val="black"/>
                </a:solidFill>
              </a:rPr>
              <a:t> </a:t>
            </a:r>
          </a:p>
          <a:p>
            <a:pPr marL="457200" lvl="1" indent="0">
              <a:lnSpc>
                <a:spcPct val="100000"/>
              </a:lnSpc>
              <a:spcBef>
                <a:spcPct val="20000"/>
              </a:spcBef>
              <a:buClr>
                <a:srgbClr val="0051A5"/>
              </a:buClr>
              <a:buSzPct val="80000"/>
              <a:buNone/>
              <a:defRPr/>
            </a:pPr>
            <a:endParaRPr lang="fr-FR" sz="2500" dirty="0">
              <a:solidFill>
                <a:prstClr val="black"/>
              </a:solidFill>
            </a:endParaRPr>
          </a:p>
          <a:p>
            <a:pPr lvl="0" defTabSz="914400">
              <a:lnSpc>
                <a:spcPct val="100000"/>
              </a:lnSpc>
              <a:spcBef>
                <a:spcPct val="20000"/>
              </a:spcBef>
              <a:buClr>
                <a:srgbClr val="0070C0"/>
              </a:buClr>
              <a:buSzTx/>
              <a:buFont typeface="Wingdings" panose="05000000000000000000" pitchFamily="2" charset="2"/>
              <a:buChar char="Ø"/>
            </a:pPr>
            <a:r>
              <a:rPr lang="en-US" sz="3200" b="1" dirty="0" smtClean="0">
                <a:solidFill>
                  <a:srgbClr val="0070C0"/>
                </a:solidFill>
              </a:rPr>
              <a:t>Largest </a:t>
            </a:r>
            <a:r>
              <a:rPr lang="en-US" sz="3200" b="1" dirty="0">
                <a:solidFill>
                  <a:srgbClr val="0070C0"/>
                </a:solidFill>
              </a:rPr>
              <a:t>multilateral lender and bo</a:t>
            </a:r>
            <a:r>
              <a:rPr lang="en-US" sz="3200" b="1" dirty="0">
                <a:solidFill>
                  <a:srgbClr val="0051A5"/>
                </a:solidFill>
              </a:rPr>
              <a:t>rrower in the world</a:t>
            </a:r>
          </a:p>
          <a:p>
            <a:pPr lvl="1">
              <a:lnSpc>
                <a:spcPct val="100000"/>
              </a:lnSpc>
              <a:spcBef>
                <a:spcPct val="20000"/>
              </a:spcBef>
              <a:buClr>
                <a:srgbClr val="00529F"/>
              </a:buClr>
            </a:pPr>
            <a:r>
              <a:rPr lang="en-US" sz="2700" dirty="0">
                <a:solidFill>
                  <a:prstClr val="black"/>
                </a:solidFill>
              </a:rPr>
              <a:t>Raises funds on the international capital </a:t>
            </a:r>
            <a:r>
              <a:rPr lang="en-US" sz="2700" dirty="0" smtClean="0">
                <a:solidFill>
                  <a:prstClr val="black"/>
                </a:solidFill>
              </a:rPr>
              <a:t>markets (</a:t>
            </a:r>
            <a:r>
              <a:rPr lang="en-US" sz="2700" dirty="0">
                <a:solidFill>
                  <a:prstClr val="black"/>
                </a:solidFill>
              </a:rPr>
              <a:t>AAA rating)</a:t>
            </a:r>
          </a:p>
          <a:p>
            <a:pPr marL="685800" lvl="1" indent="-228600" defTabSz="914400">
              <a:lnSpc>
                <a:spcPct val="100000"/>
              </a:lnSpc>
              <a:spcBef>
                <a:spcPct val="20000"/>
              </a:spcBef>
              <a:buClr>
                <a:srgbClr val="00529F"/>
              </a:buClr>
              <a:buSzTx/>
            </a:pPr>
            <a:r>
              <a:rPr lang="en-US" sz="2700" dirty="0" smtClean="0">
                <a:solidFill>
                  <a:prstClr val="black"/>
                </a:solidFill>
              </a:rPr>
              <a:t>60 </a:t>
            </a:r>
            <a:r>
              <a:rPr lang="en-US" sz="2700" dirty="0">
                <a:solidFill>
                  <a:prstClr val="black"/>
                </a:solidFill>
              </a:rPr>
              <a:t>years of experience in financing projects</a:t>
            </a:r>
          </a:p>
          <a:p>
            <a:pPr marL="0" lvl="0" indent="0" defTabSz="914400">
              <a:lnSpc>
                <a:spcPct val="100000"/>
              </a:lnSpc>
              <a:spcBef>
                <a:spcPct val="20000"/>
              </a:spcBef>
              <a:buClr>
                <a:srgbClr val="0070C0"/>
              </a:buClr>
              <a:buSzTx/>
              <a:buNone/>
            </a:pPr>
            <a:endParaRPr lang="en-US" sz="3200" b="1" dirty="0">
              <a:solidFill>
                <a:srgbClr val="0051A5"/>
              </a:solidFill>
            </a:endParaRPr>
          </a:p>
          <a:p>
            <a:pPr marL="228600" lvl="0" indent="-228600" defTabSz="914400">
              <a:lnSpc>
                <a:spcPct val="100000"/>
              </a:lnSpc>
              <a:spcBef>
                <a:spcPct val="20000"/>
              </a:spcBef>
              <a:buClr>
                <a:srgbClr val="0070C0"/>
              </a:buClr>
              <a:buSzTx/>
              <a:buFont typeface="Wingdings" panose="05000000000000000000" pitchFamily="2" charset="2"/>
              <a:buChar char="Ø"/>
            </a:pPr>
            <a:r>
              <a:rPr lang="en-US" sz="3200" b="1" dirty="0">
                <a:solidFill>
                  <a:srgbClr val="0051A5"/>
                </a:solidFill>
              </a:rPr>
              <a:t>Some 450 projects each year in over 160 </a:t>
            </a:r>
            <a:r>
              <a:rPr lang="en-US" sz="3200" b="1" dirty="0" smtClean="0">
                <a:solidFill>
                  <a:srgbClr val="0051A5"/>
                </a:solidFill>
              </a:rPr>
              <a:t>countries</a:t>
            </a:r>
          </a:p>
          <a:p>
            <a:pPr lvl="0">
              <a:lnSpc>
                <a:spcPct val="100000"/>
              </a:lnSpc>
              <a:spcBef>
                <a:spcPct val="20000"/>
              </a:spcBef>
              <a:buClr>
                <a:srgbClr val="0070C0"/>
              </a:buClr>
              <a:buFont typeface="Wingdings" panose="05000000000000000000" pitchFamily="2" charset="2"/>
              <a:buChar char="Ø"/>
            </a:pPr>
            <a:endParaRPr lang="en-US" sz="3200" dirty="0" smtClean="0">
              <a:solidFill>
                <a:srgbClr val="00529F"/>
              </a:solidFill>
            </a:endParaRPr>
          </a:p>
          <a:p>
            <a:pPr>
              <a:lnSpc>
                <a:spcPct val="100000"/>
              </a:lnSpc>
              <a:spcBef>
                <a:spcPct val="20000"/>
              </a:spcBef>
              <a:buClr>
                <a:srgbClr val="0070C0"/>
              </a:buClr>
              <a:buFont typeface="Wingdings" panose="05000000000000000000" pitchFamily="2" charset="2"/>
              <a:buChar char="Ø"/>
            </a:pPr>
            <a:r>
              <a:rPr lang="en-US" sz="3200" dirty="0" smtClean="0">
                <a:solidFill>
                  <a:srgbClr val="00529F"/>
                </a:solidFill>
              </a:rPr>
              <a:t>Headquartered </a:t>
            </a:r>
            <a:r>
              <a:rPr lang="en-US" sz="3200" dirty="0">
                <a:solidFill>
                  <a:srgbClr val="00529F"/>
                </a:solidFill>
              </a:rPr>
              <a:t>in </a:t>
            </a:r>
            <a:r>
              <a:rPr lang="en-US" sz="3200" dirty="0" smtClean="0">
                <a:solidFill>
                  <a:srgbClr val="00529F"/>
                </a:solidFill>
              </a:rPr>
              <a:t>Luxembourg, over </a:t>
            </a:r>
            <a:r>
              <a:rPr lang="en-US" sz="3200" dirty="0">
                <a:solidFill>
                  <a:srgbClr val="00529F"/>
                </a:solidFill>
              </a:rPr>
              <a:t>40 local </a:t>
            </a:r>
            <a:r>
              <a:rPr lang="en-US" sz="3200" dirty="0" smtClean="0">
                <a:solidFill>
                  <a:srgbClr val="00529F"/>
                </a:solidFill>
              </a:rPr>
              <a:t>offices and </a:t>
            </a:r>
            <a:r>
              <a:rPr lang="en-US" sz="3200" dirty="0">
                <a:solidFill>
                  <a:srgbClr val="00529F"/>
                </a:solidFill>
              </a:rPr>
              <a:t>over </a:t>
            </a:r>
            <a:r>
              <a:rPr lang="en-US" sz="3200" dirty="0">
                <a:solidFill>
                  <a:srgbClr val="0051A5"/>
                </a:solidFill>
              </a:rPr>
              <a:t>3,000 </a:t>
            </a:r>
            <a:r>
              <a:rPr lang="en-US" sz="3200" dirty="0" smtClean="0">
                <a:solidFill>
                  <a:srgbClr val="0051A5"/>
                </a:solidFill>
              </a:rPr>
              <a:t>staff</a:t>
            </a:r>
          </a:p>
          <a:p>
            <a:pPr marL="0" indent="0">
              <a:lnSpc>
                <a:spcPct val="100000"/>
              </a:lnSpc>
              <a:spcBef>
                <a:spcPct val="20000"/>
              </a:spcBef>
              <a:buClr>
                <a:srgbClr val="0070C0"/>
              </a:buClr>
              <a:buNone/>
            </a:pPr>
            <a:endParaRPr lang="en-US" sz="3200" dirty="0" smtClean="0">
              <a:solidFill>
                <a:srgbClr val="0051A5"/>
              </a:solidFill>
            </a:endParaRPr>
          </a:p>
          <a:p>
            <a:pPr>
              <a:lnSpc>
                <a:spcPct val="100000"/>
              </a:lnSpc>
              <a:spcBef>
                <a:spcPct val="20000"/>
              </a:spcBef>
              <a:buClr>
                <a:srgbClr val="0070C0"/>
              </a:buClr>
              <a:buFont typeface="Wingdings" panose="05000000000000000000" pitchFamily="2" charset="2"/>
              <a:buChar char="Ø"/>
            </a:pPr>
            <a:r>
              <a:rPr lang="fr-FR" sz="3200" b="1" dirty="0" err="1">
                <a:solidFill>
                  <a:srgbClr val="0051A5"/>
                </a:solidFill>
              </a:rPr>
              <a:t>Present</a:t>
            </a:r>
            <a:r>
              <a:rPr lang="fr-FR" sz="3200" b="1" dirty="0">
                <a:solidFill>
                  <a:srgbClr val="0051A5"/>
                </a:solidFill>
              </a:rPr>
              <a:t> in the Western Balkans </a:t>
            </a:r>
            <a:r>
              <a:rPr lang="fr-FR" sz="3200" b="1" dirty="0" err="1">
                <a:solidFill>
                  <a:srgbClr val="0051A5"/>
                </a:solidFill>
              </a:rPr>
              <a:t>since</a:t>
            </a:r>
            <a:r>
              <a:rPr lang="fr-FR" sz="3200" b="1" dirty="0">
                <a:solidFill>
                  <a:srgbClr val="0051A5"/>
                </a:solidFill>
              </a:rPr>
              <a:t> </a:t>
            </a:r>
            <a:r>
              <a:rPr lang="fr-FR" sz="3200" b="1" dirty="0" smtClean="0">
                <a:solidFill>
                  <a:srgbClr val="0051A5"/>
                </a:solidFill>
              </a:rPr>
              <a:t>1977</a:t>
            </a:r>
            <a:endParaRPr lang="en-GB" sz="3200" b="1" dirty="0">
              <a:solidFill>
                <a:srgbClr val="0051A5"/>
              </a:solidFill>
            </a:endParaRPr>
          </a:p>
          <a:p>
            <a:pPr marL="0" lvl="0" indent="0">
              <a:lnSpc>
                <a:spcPct val="100000"/>
              </a:lnSpc>
              <a:spcBef>
                <a:spcPct val="20000"/>
              </a:spcBef>
              <a:buClr>
                <a:srgbClr val="0070C0"/>
              </a:buClr>
              <a:buNone/>
            </a:pPr>
            <a:endParaRPr lang="en-US" sz="3200" dirty="0">
              <a:solidFill>
                <a:srgbClr val="0051A5"/>
              </a:solidFill>
            </a:endParaRPr>
          </a:p>
        </p:txBody>
      </p:sp>
      <p:sp>
        <p:nvSpPr>
          <p:cNvPr id="4" name="Content Placeholder 3"/>
          <p:cNvSpPr>
            <a:spLocks noGrp="1"/>
          </p:cNvSpPr>
          <p:nvPr>
            <p:ph sz="half" idx="2"/>
          </p:nvPr>
        </p:nvSpPr>
        <p:spPr>
          <a:xfrm>
            <a:off x="4850130" y="2062956"/>
            <a:ext cx="3886200" cy="4351338"/>
          </a:xfrm>
        </p:spPr>
        <p:txBody>
          <a:bodyPr/>
          <a:lstStyle/>
          <a:p>
            <a:pPr marL="320040" indent="-285750" defTabSz="685800">
              <a:spcBef>
                <a:spcPts val="1350"/>
              </a:spcBef>
              <a:buClr>
                <a:srgbClr val="0070C0"/>
              </a:buClr>
              <a:buFont typeface="Wingdings" panose="05000000000000000000" pitchFamily="2" charset="2"/>
              <a:buChar char="Ø"/>
            </a:pPr>
            <a:r>
              <a:rPr lang="en-US" sz="1500" b="1" dirty="0">
                <a:solidFill>
                  <a:srgbClr val="0070C0"/>
                </a:solidFill>
                <a:latin typeface="Calibri" panose="020F0502020204030204" pitchFamily="34" charset="0"/>
                <a:cs typeface="Calibri" panose="020F0502020204030204" pitchFamily="34" charset="0"/>
              </a:rPr>
              <a:t>Specialist provider of risk finance </a:t>
            </a:r>
            <a:r>
              <a:rPr lang="en-US" sz="1500" dirty="0">
                <a:solidFill>
                  <a:srgbClr val="0070C0"/>
                </a:solidFill>
                <a:latin typeface="Calibri" panose="020F0502020204030204" pitchFamily="34" charset="0"/>
                <a:cs typeface="Calibri" panose="020F0502020204030204" pitchFamily="34" charset="0"/>
              </a:rPr>
              <a:t>to benefit SMEs</a:t>
            </a:r>
          </a:p>
          <a:p>
            <a:pPr marL="320040" indent="-285750" defTabSz="685800">
              <a:spcBef>
                <a:spcPts val="1350"/>
              </a:spcBef>
              <a:buClr>
                <a:srgbClr val="0070C0"/>
              </a:buClr>
              <a:buFont typeface="Wingdings" panose="05000000000000000000" pitchFamily="2" charset="2"/>
              <a:buChar char="Ø"/>
            </a:pPr>
            <a:r>
              <a:rPr lang="en-US" sz="1500" b="1" dirty="0">
                <a:solidFill>
                  <a:srgbClr val="0070C0"/>
                </a:solidFill>
                <a:latin typeface="Calibri" panose="020F0502020204030204" pitchFamily="34" charset="0"/>
                <a:cs typeface="Calibri" panose="020F0502020204030204" pitchFamily="34" charset="0"/>
              </a:rPr>
              <a:t>Focus on Europe</a:t>
            </a:r>
          </a:p>
          <a:p>
            <a:pPr marL="320040" indent="-285750" defTabSz="685800">
              <a:spcBef>
                <a:spcPts val="1350"/>
              </a:spcBef>
              <a:buClr>
                <a:srgbClr val="0070C0"/>
              </a:buClr>
              <a:buFont typeface="Wingdings" panose="05000000000000000000" pitchFamily="2" charset="2"/>
              <a:buChar char="Ø"/>
            </a:pPr>
            <a:r>
              <a:rPr lang="en-US" sz="1500" b="1" dirty="0">
                <a:solidFill>
                  <a:srgbClr val="0070C0"/>
                </a:solidFill>
                <a:latin typeface="Calibri" panose="020F0502020204030204" pitchFamily="34" charset="0"/>
                <a:cs typeface="Calibri" panose="020F0502020204030204" pitchFamily="34" charset="0"/>
              </a:rPr>
              <a:t>Two statutory objectives</a:t>
            </a:r>
            <a:r>
              <a:rPr lang="en-US" sz="1500" dirty="0">
                <a:solidFill>
                  <a:srgbClr val="0070C0"/>
                </a:solidFill>
                <a:latin typeface="Calibri" panose="020F0502020204030204" pitchFamily="34" charset="0"/>
                <a:cs typeface="Calibri" panose="020F0502020204030204" pitchFamily="34" charset="0"/>
              </a:rPr>
              <a:t>:</a:t>
            </a:r>
          </a:p>
          <a:p>
            <a:pPr marL="445770" lvl="1" indent="-171450" defTabSz="685800">
              <a:spcBef>
                <a:spcPts val="750"/>
              </a:spcBef>
              <a:buClr>
                <a:srgbClr val="0070C0"/>
              </a:buClr>
            </a:pPr>
            <a:r>
              <a:rPr lang="en-US" sz="1200" dirty="0">
                <a:latin typeface="Calibri" panose="020F0502020204030204" pitchFamily="34" charset="0"/>
                <a:cs typeface="Calibri" panose="020F0502020204030204" pitchFamily="34" charset="0"/>
              </a:rPr>
              <a:t>Foster EU objectives in the field of: entrepreneurship, growth, R&amp;D, innovation, employment and regional development</a:t>
            </a:r>
          </a:p>
          <a:p>
            <a:pPr marL="445770" lvl="1" indent="-171450" defTabSz="685800">
              <a:spcBef>
                <a:spcPts val="750"/>
              </a:spcBef>
              <a:buClr>
                <a:srgbClr val="0070C0"/>
              </a:buClr>
            </a:pPr>
            <a:r>
              <a:rPr lang="en-US" sz="1200" dirty="0">
                <a:latin typeface="Calibri" panose="020F0502020204030204" pitchFamily="34" charset="0"/>
                <a:cs typeface="Calibri" panose="020F0502020204030204" pitchFamily="34" charset="0"/>
              </a:rPr>
              <a:t>Generate an appropriate return for shareholders</a:t>
            </a:r>
          </a:p>
          <a:p>
            <a:pPr marL="0" indent="0">
              <a:buNone/>
            </a:pPr>
            <a:endParaRPr lang="en-GB" dirty="0"/>
          </a:p>
        </p:txBody>
      </p:sp>
      <p:pic>
        <p:nvPicPr>
          <p:cNvPr id="5" name="Picture 4"/>
          <p:cNvPicPr>
            <a:picLocks noChangeAspect="1"/>
          </p:cNvPicPr>
          <p:nvPr/>
        </p:nvPicPr>
        <p:blipFill rotWithShape="1">
          <a:blip r:embed="rId3"/>
          <a:srcRect l="16049" t="12177" r="60769" b="76925"/>
          <a:stretch/>
        </p:blipFill>
        <p:spPr>
          <a:xfrm>
            <a:off x="5326380" y="1154112"/>
            <a:ext cx="2571750" cy="685800"/>
          </a:xfrm>
          <a:prstGeom prst="rect">
            <a:avLst/>
          </a:prstGeom>
          <a:noFill/>
          <a:ln>
            <a:solidFill>
              <a:schemeClr val="accent3"/>
            </a:solidFill>
          </a:ln>
        </p:spPr>
      </p:pic>
      <p:sp>
        <p:nvSpPr>
          <p:cNvPr id="7" name="Content Placeholder 2"/>
          <p:cNvSpPr txBox="1">
            <a:spLocks/>
          </p:cNvSpPr>
          <p:nvPr/>
        </p:nvSpPr>
        <p:spPr>
          <a:xfrm>
            <a:off x="4781550" y="1143000"/>
            <a:ext cx="3857625" cy="5048250"/>
          </a:xfrm>
          <a:prstGeom prst="rect">
            <a:avLst/>
          </a:prstGeom>
          <a:ln>
            <a:solidFill>
              <a:schemeClr val="accent3">
                <a:lumMod val="50000"/>
              </a:schemeClr>
            </a:solidFill>
          </a:ln>
        </p:spPr>
        <p:txBody>
          <a:bodyPr vert="horz" lIns="68580" tIns="34290" rIns="68580" bIns="34290" rtlCol="0">
            <a:norm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205740" indent="-171450" defTabSz="685800">
              <a:spcBef>
                <a:spcPts val="1350"/>
              </a:spcBef>
              <a:buClr>
                <a:srgbClr val="263050"/>
              </a:buClr>
            </a:pPr>
            <a:endParaRPr lang="en-US" sz="1500" dirty="0">
              <a:solidFill>
                <a:srgbClr val="263050"/>
              </a:solidFill>
              <a:latin typeface="Corbel"/>
            </a:endParaRPr>
          </a:p>
          <a:p>
            <a:pPr marL="34290" indent="0" defTabSz="685800">
              <a:spcBef>
                <a:spcPts val="1350"/>
              </a:spcBef>
              <a:buClr>
                <a:srgbClr val="263050"/>
              </a:buClr>
              <a:buNone/>
            </a:pPr>
            <a:endParaRPr lang="en-US" sz="1500" dirty="0">
              <a:solidFill>
                <a:srgbClr val="263050"/>
              </a:solidFill>
              <a:latin typeface="Corbel"/>
            </a:endParaRPr>
          </a:p>
        </p:txBody>
      </p:sp>
      <p:pic>
        <p:nvPicPr>
          <p:cNvPr id="8" name="Picture 7"/>
          <p:cNvPicPr>
            <a:picLocks noChangeAspect="1"/>
          </p:cNvPicPr>
          <p:nvPr/>
        </p:nvPicPr>
        <p:blipFill>
          <a:blip r:embed="rId4"/>
          <a:stretch>
            <a:fillRect/>
          </a:stretch>
        </p:blipFill>
        <p:spPr>
          <a:xfrm>
            <a:off x="1417251" y="1154112"/>
            <a:ext cx="1859349" cy="685800"/>
          </a:xfrm>
          <a:prstGeom prst="rect">
            <a:avLst/>
          </a:prstGeom>
          <a:ln>
            <a:solidFill>
              <a:schemeClr val="accent3"/>
            </a:solidFill>
          </a:ln>
        </p:spPr>
      </p:pic>
    </p:spTree>
    <p:extLst>
      <p:ext uri="{BB962C8B-B14F-4D97-AF65-F5344CB8AC3E}">
        <p14:creationId xmlns:p14="http://schemas.microsoft.com/office/powerpoint/2010/main" val="266238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200" b="1" dirty="0">
                <a:solidFill>
                  <a:srgbClr val="0070C0"/>
                </a:solidFill>
              </a:rPr>
              <a:t/>
            </a:r>
            <a:br>
              <a:rPr lang="en-GB" sz="3200" b="1" dirty="0">
                <a:solidFill>
                  <a:srgbClr val="0070C0"/>
                </a:solidFill>
              </a:rPr>
            </a:br>
            <a:endParaRPr lang="en-GB" sz="3200" b="1" dirty="0">
              <a:solidFill>
                <a:srgbClr val="0070C0"/>
              </a:solidFill>
            </a:endParaRPr>
          </a:p>
        </p:txBody>
      </p:sp>
      <p:sp>
        <p:nvSpPr>
          <p:cNvPr id="3" name="Content Placeholder 2"/>
          <p:cNvSpPr>
            <a:spLocks noGrp="1"/>
          </p:cNvSpPr>
          <p:nvPr>
            <p:ph idx="1"/>
          </p:nvPr>
        </p:nvSpPr>
        <p:spPr>
          <a:xfrm>
            <a:off x="628650" y="2817785"/>
            <a:ext cx="3819525" cy="3043265"/>
          </a:xfrm>
        </p:spPr>
        <p:txBody>
          <a:bodyPr>
            <a:normAutofit fontScale="70000" lnSpcReduction="20000"/>
          </a:bodyPr>
          <a:lstStyle/>
          <a:p>
            <a:pPr marL="0" indent="0" algn="ctr" fontAlgn="base">
              <a:spcBef>
                <a:spcPct val="0"/>
              </a:spcBef>
              <a:spcAft>
                <a:spcPts val="450"/>
              </a:spcAft>
              <a:buClr>
                <a:srgbClr val="0070C0"/>
              </a:buClr>
              <a:buSzPct val="150000"/>
              <a:buNone/>
            </a:pPr>
            <a:r>
              <a:rPr lang="en-GB" sz="2700" b="1" dirty="0">
                <a:solidFill>
                  <a:srgbClr val="002060"/>
                </a:solidFill>
                <a:ea typeface="MS PGothic"/>
                <a:cs typeface="Arial"/>
              </a:rPr>
              <a:t>EIB </a:t>
            </a:r>
            <a:r>
              <a:rPr lang="en-US" sz="2700" b="1" dirty="0">
                <a:solidFill>
                  <a:srgbClr val="002060"/>
                </a:solidFill>
                <a:ea typeface="MS PGothic"/>
                <a:cs typeface="Arial"/>
              </a:rPr>
              <a:t>General </a:t>
            </a:r>
            <a:r>
              <a:rPr lang="en-US" sz="2700" b="1" dirty="0" smtClean="0">
                <a:solidFill>
                  <a:srgbClr val="002060"/>
                </a:solidFill>
                <a:ea typeface="MS PGothic"/>
                <a:cs typeface="Arial"/>
              </a:rPr>
              <a:t>approach</a:t>
            </a:r>
          </a:p>
          <a:p>
            <a:pPr marL="0" indent="0" fontAlgn="base">
              <a:spcBef>
                <a:spcPct val="0"/>
              </a:spcBef>
              <a:spcAft>
                <a:spcPts val="450"/>
              </a:spcAft>
              <a:buClr>
                <a:srgbClr val="0070C0"/>
              </a:buClr>
              <a:buSzPct val="150000"/>
              <a:buNone/>
            </a:pPr>
            <a:endParaRPr lang="en-US" sz="2700" b="1" dirty="0">
              <a:solidFill>
                <a:srgbClr val="000000"/>
              </a:solidFill>
              <a:ea typeface="MS PGothic"/>
              <a:cs typeface="Arial"/>
            </a:endParaRPr>
          </a:p>
          <a:p>
            <a:pPr marL="361950" indent="-361950" algn="just" fontAlgn="base">
              <a:spcBef>
                <a:spcPct val="0"/>
              </a:spcBef>
              <a:spcAft>
                <a:spcPts val="600"/>
              </a:spcAft>
              <a:buClr>
                <a:srgbClr val="0070C0"/>
              </a:buClr>
              <a:buSzPct val="150000"/>
              <a:buFont typeface="Wingdings" panose="05000000000000000000" pitchFamily="2" charset="2"/>
              <a:buChar char="ü"/>
            </a:pPr>
            <a:r>
              <a:rPr lang="en-US" sz="2700" dirty="0">
                <a:solidFill>
                  <a:srgbClr val="000000"/>
                </a:solidFill>
                <a:ea typeface="MS PGothic"/>
                <a:cs typeface="Arial"/>
              </a:rPr>
              <a:t>Exposure to the EIB credit, not to underlying projects</a:t>
            </a:r>
          </a:p>
          <a:p>
            <a:pPr marL="361950" indent="-361950" algn="just" fontAlgn="base">
              <a:spcBef>
                <a:spcPct val="0"/>
              </a:spcBef>
              <a:spcAft>
                <a:spcPts val="600"/>
              </a:spcAft>
              <a:buClr>
                <a:srgbClr val="0070C0"/>
              </a:buClr>
              <a:buSzPct val="150000"/>
              <a:buFont typeface="Wingdings" panose="05000000000000000000" pitchFamily="2" charset="2"/>
              <a:buChar char="ü"/>
            </a:pPr>
            <a:r>
              <a:rPr lang="en-US" sz="2700" dirty="0">
                <a:solidFill>
                  <a:srgbClr val="000000"/>
                </a:solidFill>
                <a:ea typeface="MS PGothic"/>
                <a:cs typeface="Arial"/>
              </a:rPr>
              <a:t>Eligible sectors: </a:t>
            </a:r>
          </a:p>
          <a:p>
            <a:pPr lvl="1" algn="just" fontAlgn="base">
              <a:spcBef>
                <a:spcPct val="0"/>
              </a:spcBef>
              <a:spcAft>
                <a:spcPts val="600"/>
              </a:spcAft>
              <a:buClr>
                <a:srgbClr val="0070C0"/>
              </a:buClr>
              <a:buSzPct val="150000"/>
              <a:buFont typeface="Courier New" panose="02070309020205020404" pitchFamily="49" charset="0"/>
              <a:buChar char="o"/>
              <a:tabLst>
                <a:tab pos="270272" algn="l"/>
              </a:tabLst>
            </a:pPr>
            <a:r>
              <a:rPr lang="en-US" sz="2300" dirty="0" smtClean="0">
                <a:solidFill>
                  <a:srgbClr val="000000"/>
                </a:solidFill>
                <a:ea typeface="MS PGothic"/>
                <a:cs typeface="Arial"/>
              </a:rPr>
              <a:t>Thus </a:t>
            </a:r>
            <a:r>
              <a:rPr lang="en-US" sz="2300" dirty="0">
                <a:solidFill>
                  <a:srgbClr val="000000"/>
                </a:solidFill>
                <a:ea typeface="MS PGothic"/>
                <a:cs typeface="Arial"/>
              </a:rPr>
              <a:t>far: </a:t>
            </a:r>
            <a:r>
              <a:rPr lang="en-US" sz="2300" b="1" i="1" dirty="0">
                <a:solidFill>
                  <a:srgbClr val="0070C0"/>
                </a:solidFill>
                <a:ea typeface="MS PGothic"/>
                <a:cs typeface="Arial"/>
              </a:rPr>
              <a:t>Renewable Energy </a:t>
            </a:r>
            <a:r>
              <a:rPr lang="en-US" sz="2300" dirty="0">
                <a:solidFill>
                  <a:srgbClr val="000000"/>
                </a:solidFill>
                <a:ea typeface="MS PGothic"/>
                <a:cs typeface="Arial"/>
              </a:rPr>
              <a:t>and </a:t>
            </a:r>
            <a:r>
              <a:rPr lang="en-US" sz="2300" b="1" i="1" dirty="0">
                <a:solidFill>
                  <a:srgbClr val="0070C0"/>
                </a:solidFill>
                <a:ea typeface="MS PGothic"/>
                <a:cs typeface="Arial"/>
              </a:rPr>
              <a:t>Energy Efficiency </a:t>
            </a:r>
          </a:p>
          <a:p>
            <a:pPr lvl="1" algn="just" fontAlgn="base">
              <a:spcBef>
                <a:spcPct val="0"/>
              </a:spcBef>
              <a:spcAft>
                <a:spcPts val="600"/>
              </a:spcAft>
              <a:buClr>
                <a:srgbClr val="0070C0"/>
              </a:buClr>
              <a:buSzPct val="150000"/>
              <a:buFont typeface="Courier New" panose="02070309020205020404" pitchFamily="49" charset="0"/>
              <a:buChar char="o"/>
              <a:tabLst>
                <a:tab pos="270272" algn="l"/>
              </a:tabLst>
            </a:pPr>
            <a:r>
              <a:rPr lang="en-US" sz="2300" dirty="0" smtClean="0">
                <a:solidFill>
                  <a:srgbClr val="000000"/>
                </a:solidFill>
                <a:ea typeface="MS PGothic"/>
                <a:cs typeface="Arial"/>
              </a:rPr>
              <a:t>Future</a:t>
            </a:r>
            <a:r>
              <a:rPr lang="en-US" sz="2300" dirty="0">
                <a:solidFill>
                  <a:srgbClr val="000000"/>
                </a:solidFill>
                <a:ea typeface="MS PGothic"/>
                <a:cs typeface="Arial"/>
              </a:rPr>
              <a:t>: any activity contributing substantially to climate change mitigation</a:t>
            </a:r>
          </a:p>
          <a:p>
            <a:pPr marL="361950" indent="-361950" algn="just" fontAlgn="base">
              <a:spcBef>
                <a:spcPct val="0"/>
              </a:spcBef>
              <a:spcAft>
                <a:spcPts val="600"/>
              </a:spcAft>
              <a:buClr>
                <a:srgbClr val="0070C0"/>
              </a:buClr>
              <a:buSzPct val="150000"/>
              <a:buFont typeface="Wingdings" panose="05000000000000000000" pitchFamily="2" charset="2"/>
              <a:buChar char="ü"/>
            </a:pPr>
            <a:r>
              <a:rPr lang="en-US" sz="2700" dirty="0">
                <a:solidFill>
                  <a:srgbClr val="000000"/>
                </a:solidFill>
                <a:ea typeface="MS PGothic"/>
                <a:cs typeface="Arial"/>
              </a:rPr>
              <a:t>Allocations only to new disbursements </a:t>
            </a:r>
            <a:r>
              <a:rPr lang="en-US" sz="2700" dirty="0" smtClean="0">
                <a:solidFill>
                  <a:srgbClr val="000000"/>
                </a:solidFill>
                <a:ea typeface="MS PGothic"/>
                <a:cs typeface="Arial"/>
              </a:rPr>
              <a:t>(</a:t>
            </a:r>
            <a:r>
              <a:rPr lang="en-US" sz="2700" dirty="0">
                <a:solidFill>
                  <a:srgbClr val="000000"/>
                </a:solidFill>
                <a:ea typeface="MS PGothic"/>
                <a:cs typeface="Arial"/>
              </a:rPr>
              <a:t>no refinancing)</a:t>
            </a:r>
          </a:p>
          <a:p>
            <a:pPr marL="34290" indent="0" algn="just">
              <a:buNone/>
            </a:pPr>
            <a:endParaRPr lang="en-US" sz="1600" dirty="0" smtClean="0">
              <a:latin typeface="MyriadPro-Black"/>
            </a:endParaRPr>
          </a:p>
        </p:txBody>
      </p:sp>
      <p:sp>
        <p:nvSpPr>
          <p:cNvPr id="8" name="Text Placeholder 7"/>
          <p:cNvSpPr>
            <a:spLocks noGrp="1"/>
          </p:cNvSpPr>
          <p:nvPr>
            <p:ph type="body" sz="quarter" idx="13"/>
          </p:nvPr>
        </p:nvSpPr>
        <p:spPr>
          <a:xfrm>
            <a:off x="265725" y="384138"/>
            <a:ext cx="7885112" cy="568800"/>
          </a:xfrm>
        </p:spPr>
        <p:txBody>
          <a:bodyPr>
            <a:normAutofit fontScale="92500"/>
          </a:bodyPr>
          <a:lstStyle/>
          <a:p>
            <a:r>
              <a:rPr lang="en-GB" b="1" dirty="0">
                <a:solidFill>
                  <a:srgbClr val="0070C0"/>
                </a:solidFill>
              </a:rPr>
              <a:t>Sustainable Borrowing: </a:t>
            </a:r>
            <a:r>
              <a:rPr lang="en-US" b="1" dirty="0">
                <a:solidFill>
                  <a:srgbClr val="0070C0"/>
                </a:solidFill>
              </a:rPr>
              <a:t>Raising Capital with a Purpose</a:t>
            </a:r>
            <a:endParaRPr lang="en-GB" dirty="0"/>
          </a:p>
        </p:txBody>
      </p:sp>
      <p:sp>
        <p:nvSpPr>
          <p:cNvPr id="5" name="Content Placeholder 4"/>
          <p:cNvSpPr>
            <a:spLocks noGrp="1"/>
          </p:cNvSpPr>
          <p:nvPr>
            <p:ph sz="half" idx="4294967295"/>
          </p:nvPr>
        </p:nvSpPr>
        <p:spPr>
          <a:xfrm>
            <a:off x="4946650" y="2817785"/>
            <a:ext cx="3502025" cy="3430615"/>
          </a:xfrm>
          <a:prstGeom prst="rect">
            <a:avLst/>
          </a:prstGeom>
        </p:spPr>
        <p:txBody>
          <a:bodyPr>
            <a:normAutofit fontScale="62500" lnSpcReduction="20000"/>
          </a:bodyPr>
          <a:lstStyle/>
          <a:p>
            <a:pPr marL="0" lvl="0" indent="0" algn="ctr" fontAlgn="base">
              <a:lnSpc>
                <a:spcPct val="100000"/>
              </a:lnSpc>
              <a:spcBef>
                <a:spcPct val="0"/>
              </a:spcBef>
              <a:spcAft>
                <a:spcPts val="450"/>
              </a:spcAft>
              <a:buClr>
                <a:srgbClr val="0070C0"/>
              </a:buClr>
              <a:buSzPct val="150000"/>
              <a:buNone/>
            </a:pPr>
            <a:r>
              <a:rPr lang="en-US" b="1" dirty="0">
                <a:solidFill>
                  <a:srgbClr val="002060"/>
                </a:solidFill>
                <a:ea typeface="MS PGothic"/>
                <a:cs typeface="Arial"/>
              </a:rPr>
              <a:t>Transparency &amp; </a:t>
            </a:r>
            <a:r>
              <a:rPr lang="en-US" b="1" dirty="0" smtClean="0">
                <a:solidFill>
                  <a:srgbClr val="002060"/>
                </a:solidFill>
                <a:ea typeface="MS PGothic"/>
                <a:cs typeface="Arial"/>
              </a:rPr>
              <a:t>Accountability</a:t>
            </a:r>
          </a:p>
          <a:p>
            <a:pPr marL="0" lvl="0" indent="0" fontAlgn="base">
              <a:lnSpc>
                <a:spcPct val="100000"/>
              </a:lnSpc>
              <a:spcBef>
                <a:spcPct val="0"/>
              </a:spcBef>
              <a:spcAft>
                <a:spcPts val="450"/>
              </a:spcAft>
              <a:buClr>
                <a:srgbClr val="0070C0"/>
              </a:buClr>
              <a:buSzPct val="150000"/>
              <a:buNone/>
            </a:pPr>
            <a:endParaRPr lang="en-US" b="1" dirty="0">
              <a:solidFill>
                <a:srgbClr val="000000"/>
              </a:solidFill>
              <a:ea typeface="MS PGothic"/>
              <a:cs typeface="Arial"/>
            </a:endParaRPr>
          </a:p>
          <a:p>
            <a:pPr marL="447675" lvl="0" indent="-361950" algn="just" fontAlgn="base">
              <a:lnSpc>
                <a:spcPct val="100000"/>
              </a:lnSpc>
              <a:spcBef>
                <a:spcPct val="0"/>
              </a:spcBef>
              <a:spcAft>
                <a:spcPts val="600"/>
              </a:spcAft>
              <a:buClr>
                <a:srgbClr val="0070C0"/>
              </a:buClr>
              <a:buSzPct val="150000"/>
              <a:buFont typeface="Wingdings" panose="05000000000000000000" pitchFamily="2" charset="2"/>
              <a:buChar char="ü"/>
            </a:pPr>
            <a:r>
              <a:rPr lang="en-US" dirty="0">
                <a:solidFill>
                  <a:srgbClr val="000000"/>
                </a:solidFill>
                <a:ea typeface="MS PGothic"/>
                <a:cs typeface="Arial"/>
              </a:rPr>
              <a:t>Alignment with the Green Bond Principles </a:t>
            </a:r>
          </a:p>
          <a:p>
            <a:pPr marL="447675" lvl="0" indent="-361950" algn="just" fontAlgn="base">
              <a:lnSpc>
                <a:spcPct val="100000"/>
              </a:lnSpc>
              <a:spcBef>
                <a:spcPct val="0"/>
              </a:spcBef>
              <a:spcAft>
                <a:spcPts val="600"/>
              </a:spcAft>
              <a:buClr>
                <a:srgbClr val="0070C0"/>
              </a:buClr>
              <a:buSzPct val="150000"/>
              <a:buFont typeface="Wingdings" panose="05000000000000000000" pitchFamily="2" charset="2"/>
              <a:buChar char="ü"/>
            </a:pPr>
            <a:r>
              <a:rPr lang="en-US" dirty="0">
                <a:solidFill>
                  <a:srgbClr val="000000"/>
                </a:solidFill>
                <a:ea typeface="MS PGothic"/>
                <a:cs typeface="Arial"/>
              </a:rPr>
              <a:t>Reporting on allocations, by individual project and by individual bond</a:t>
            </a:r>
          </a:p>
          <a:p>
            <a:pPr marL="447675" lvl="0" indent="-361950" algn="just" fontAlgn="base">
              <a:lnSpc>
                <a:spcPct val="100000"/>
              </a:lnSpc>
              <a:spcBef>
                <a:spcPct val="0"/>
              </a:spcBef>
              <a:spcAft>
                <a:spcPts val="600"/>
              </a:spcAft>
              <a:buClr>
                <a:srgbClr val="0070C0"/>
              </a:buClr>
              <a:buSzPct val="150000"/>
              <a:buFont typeface="Wingdings" panose="05000000000000000000" pitchFamily="2" charset="2"/>
              <a:buChar char="ü"/>
            </a:pPr>
            <a:r>
              <a:rPr lang="en-US" dirty="0">
                <a:solidFill>
                  <a:srgbClr val="000000"/>
                </a:solidFill>
                <a:ea typeface="MS PGothic"/>
                <a:cs typeface="Arial"/>
              </a:rPr>
              <a:t>Reporting on expected impact &amp; linking bonds to projects</a:t>
            </a:r>
          </a:p>
          <a:p>
            <a:pPr marL="447675" lvl="0" indent="-361950" algn="just" fontAlgn="base">
              <a:lnSpc>
                <a:spcPct val="100000"/>
              </a:lnSpc>
              <a:spcBef>
                <a:spcPct val="0"/>
              </a:spcBef>
              <a:spcAft>
                <a:spcPts val="600"/>
              </a:spcAft>
              <a:buClr>
                <a:srgbClr val="0070C0"/>
              </a:buClr>
              <a:buSzPct val="150000"/>
              <a:buFont typeface="Wingdings" panose="05000000000000000000" pitchFamily="2" charset="2"/>
              <a:buChar char="ü"/>
            </a:pPr>
            <a:r>
              <a:rPr lang="en-US" dirty="0">
                <a:solidFill>
                  <a:srgbClr val="000000"/>
                </a:solidFill>
                <a:ea typeface="MS PGothic"/>
                <a:cs typeface="Arial"/>
              </a:rPr>
              <a:t>External Audit and Reasonable Assurance in accordance with </a:t>
            </a:r>
            <a:r>
              <a:rPr lang="en-GB" dirty="0">
                <a:solidFill>
                  <a:srgbClr val="000000"/>
                </a:solidFill>
                <a:ea typeface="MS PGothic"/>
                <a:cs typeface="Arial"/>
              </a:rPr>
              <a:t>ISAE3000</a:t>
            </a:r>
          </a:p>
          <a:p>
            <a:endParaRPr lang="en-GB" dirty="0"/>
          </a:p>
        </p:txBody>
      </p:sp>
      <p:sp>
        <p:nvSpPr>
          <p:cNvPr id="6" name="Rectangle 5"/>
          <p:cNvSpPr/>
          <p:nvPr/>
        </p:nvSpPr>
        <p:spPr>
          <a:xfrm>
            <a:off x="381001" y="1204622"/>
            <a:ext cx="8362950" cy="923330"/>
          </a:xfrm>
          <a:prstGeom prst="rect">
            <a:avLst/>
          </a:prstGeom>
        </p:spPr>
        <p:txBody>
          <a:bodyPr wrap="square">
            <a:spAutoFit/>
          </a:bodyPr>
          <a:lstStyle/>
          <a:p>
            <a:pPr algn="just" fontAlgn="base">
              <a:spcBef>
                <a:spcPct val="0"/>
              </a:spcBef>
              <a:spcAft>
                <a:spcPts val="450"/>
              </a:spcAft>
              <a:buClr>
                <a:srgbClr val="79B63E"/>
              </a:buClr>
              <a:buSzPct val="150000"/>
            </a:pPr>
            <a:r>
              <a:rPr lang="en-US" b="1" i="1" dirty="0">
                <a:solidFill>
                  <a:srgbClr val="0070C0"/>
                </a:solidFill>
              </a:rPr>
              <a:t>Standard setter in green bonds </a:t>
            </a:r>
            <a:r>
              <a:rPr lang="en-US" dirty="0"/>
              <a:t>- a pioneer and market leader in green bonds, the </a:t>
            </a:r>
            <a:r>
              <a:rPr lang="en-US" b="1" dirty="0">
                <a:solidFill>
                  <a:srgbClr val="0070C0"/>
                </a:solidFill>
              </a:rPr>
              <a:t>EIB </a:t>
            </a:r>
            <a:r>
              <a:rPr lang="en-GB" b="1" dirty="0">
                <a:solidFill>
                  <a:srgbClr val="0070C0"/>
                </a:solidFill>
                <a:ea typeface="MS PGothic"/>
                <a:cs typeface="Arial"/>
              </a:rPr>
              <a:t>is the largest supranational green bond </a:t>
            </a:r>
            <a:r>
              <a:rPr lang="en-GB" b="1" dirty="0" smtClean="0">
                <a:solidFill>
                  <a:srgbClr val="0070C0"/>
                </a:solidFill>
                <a:ea typeface="MS PGothic"/>
                <a:cs typeface="Arial"/>
              </a:rPr>
              <a:t>issuer</a:t>
            </a:r>
            <a:r>
              <a:rPr lang="en-US" b="1" dirty="0" smtClean="0">
                <a:solidFill>
                  <a:srgbClr val="000000"/>
                </a:solidFill>
                <a:ea typeface="MS PGothic"/>
                <a:cs typeface="Arial"/>
              </a:rPr>
              <a:t>, </a:t>
            </a:r>
            <a:r>
              <a:rPr lang="en-US" dirty="0"/>
              <a:t>contributing to the development of governance and establishment of market standards. </a:t>
            </a:r>
          </a:p>
        </p:txBody>
      </p:sp>
    </p:spTree>
    <p:extLst>
      <p:ext uri="{BB962C8B-B14F-4D97-AF65-F5344CB8AC3E}">
        <p14:creationId xmlns:p14="http://schemas.microsoft.com/office/powerpoint/2010/main" val="85682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7886700" cy="720725"/>
          </a:xfrm>
        </p:spPr>
        <p:txBody>
          <a:bodyPr/>
          <a:lstStyle/>
          <a:p>
            <a:r>
              <a:rPr lang="en-GB" sz="2900" b="1" dirty="0" smtClean="0">
                <a:solidFill>
                  <a:srgbClr val="0070C0"/>
                </a:solidFill>
                <a:latin typeface="+mn-lt"/>
              </a:rPr>
              <a:t>Pioneering Sustainable </a:t>
            </a:r>
            <a:r>
              <a:rPr lang="en-GB" sz="2900" b="1" dirty="0">
                <a:solidFill>
                  <a:srgbClr val="0070C0"/>
                </a:solidFill>
                <a:latin typeface="+mn-lt"/>
              </a:rPr>
              <a:t>Borrowing</a:t>
            </a:r>
            <a:endParaRPr lang="en-GB" dirty="0">
              <a:latin typeface="+mn-lt"/>
            </a:endParaRPr>
          </a:p>
        </p:txBody>
      </p:sp>
      <p:sp>
        <p:nvSpPr>
          <p:cNvPr id="5" name="Content Placeholder 4"/>
          <p:cNvSpPr>
            <a:spLocks noGrp="1"/>
          </p:cNvSpPr>
          <p:nvPr>
            <p:ph idx="1"/>
          </p:nvPr>
        </p:nvSpPr>
        <p:spPr>
          <a:xfrm>
            <a:off x="628650" y="968374"/>
            <a:ext cx="7886700" cy="5108575"/>
          </a:xfrm>
        </p:spPr>
        <p:txBody>
          <a:bodyPr/>
          <a:lstStyle/>
          <a:p>
            <a:pPr marL="628650" indent="-342900" algn="just" defTabSz="685800">
              <a:lnSpc>
                <a:spcPct val="100000"/>
              </a:lnSpc>
              <a:spcBef>
                <a:spcPts val="1350"/>
              </a:spcBef>
              <a:buClr>
                <a:srgbClr val="263050"/>
              </a:buClr>
              <a:buSzPct val="80000"/>
            </a:pPr>
            <a:r>
              <a:rPr lang="en-GB" sz="2300" b="1" i="1" dirty="0">
                <a:solidFill>
                  <a:srgbClr val="0070C0"/>
                </a:solidFill>
              </a:rPr>
              <a:t>Climate Awareness </a:t>
            </a:r>
            <a:r>
              <a:rPr lang="en-GB" sz="2300" b="1" i="1" dirty="0" smtClean="0">
                <a:solidFill>
                  <a:srgbClr val="0070C0"/>
                </a:solidFill>
              </a:rPr>
              <a:t>Bonds </a:t>
            </a:r>
            <a:r>
              <a:rPr lang="en-GB" sz="2300" b="1" i="1" dirty="0">
                <a:solidFill>
                  <a:srgbClr val="0070C0"/>
                </a:solidFill>
              </a:rPr>
              <a:t>(CAB) </a:t>
            </a:r>
            <a:r>
              <a:rPr lang="en-GB" sz="2300" b="1" i="1" dirty="0" smtClean="0">
                <a:solidFill>
                  <a:srgbClr val="0070C0"/>
                </a:solidFill>
              </a:rPr>
              <a:t>– </a:t>
            </a:r>
            <a:r>
              <a:rPr lang="en-GB" sz="2300" dirty="0">
                <a:latin typeface="Calibri" panose="020F0502020204030204" pitchFamily="34" charset="0"/>
                <a:ea typeface="Calibri" panose="020F0502020204030204" pitchFamily="34" charset="0"/>
                <a:cs typeface="Times New Roman" panose="02020603050405020304" pitchFamily="18" charset="0"/>
              </a:rPr>
              <a:t>EIB p</a:t>
            </a:r>
            <a:r>
              <a:rPr lang="en-GB" sz="2300" dirty="0" smtClean="0">
                <a:latin typeface="Calibri" panose="020F0502020204030204" pitchFamily="34" charset="0"/>
                <a:ea typeface="Calibri" panose="020F0502020204030204" pitchFamily="34" charset="0"/>
                <a:cs typeface="Times New Roman" panose="02020603050405020304" pitchFamily="18" charset="0"/>
              </a:rPr>
              <a:t>ioneered </a:t>
            </a:r>
            <a:r>
              <a:rPr lang="en-GB" sz="2300" dirty="0">
                <a:latin typeface="Calibri" panose="020F0502020204030204" pitchFamily="34" charset="0"/>
                <a:ea typeface="Calibri" panose="020F0502020204030204" pitchFamily="34" charset="0"/>
                <a:cs typeface="Times New Roman" panose="02020603050405020304" pitchFamily="18" charset="0"/>
              </a:rPr>
              <a:t>the launch of the first CAB in 2007. To date we have issued </a:t>
            </a:r>
            <a:r>
              <a:rPr lang="en-GB" sz="2300" dirty="0" smtClean="0">
                <a:latin typeface="Calibri" panose="020F0502020204030204" pitchFamily="34" charset="0"/>
                <a:ea typeface="Calibri" panose="020F0502020204030204" pitchFamily="34" charset="0"/>
                <a:cs typeface="Times New Roman" panose="02020603050405020304" pitchFamily="18" charset="0"/>
              </a:rPr>
              <a:t>around </a:t>
            </a:r>
            <a:r>
              <a:rPr lang="en-GB" sz="23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EUR 24 </a:t>
            </a:r>
            <a:r>
              <a:rPr lang="en-GB" sz="23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bn</a:t>
            </a:r>
            <a:r>
              <a:rPr lang="en-GB" sz="23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GB" sz="23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in green bonds </a:t>
            </a:r>
            <a:r>
              <a:rPr lang="en-GB" sz="2300" dirty="0">
                <a:latin typeface="Calibri" panose="020F0502020204030204" pitchFamily="34" charset="0"/>
                <a:ea typeface="Calibri" panose="020F0502020204030204" pitchFamily="34" charset="0"/>
                <a:cs typeface="Times New Roman" panose="02020603050405020304" pitchFamily="18" charset="0"/>
              </a:rPr>
              <a:t>in 11 </a:t>
            </a:r>
            <a:r>
              <a:rPr lang="en-GB" sz="2300" dirty="0" smtClean="0">
                <a:latin typeface="Calibri" panose="020F0502020204030204" pitchFamily="34" charset="0"/>
                <a:ea typeface="Calibri" panose="020F0502020204030204" pitchFamily="34" charset="0"/>
                <a:cs typeface="Times New Roman" panose="02020603050405020304" pitchFamily="18" charset="0"/>
              </a:rPr>
              <a:t>currencies</a:t>
            </a:r>
          </a:p>
          <a:p>
            <a:pPr marL="895350" lvl="1" indent="-266700" algn="just">
              <a:lnSpc>
                <a:spcPct val="100000"/>
              </a:lnSpc>
              <a:buClr>
                <a:srgbClr val="0070C0"/>
              </a:buClr>
              <a:buFont typeface="Wingdings" panose="05000000000000000000" pitchFamily="2" charset="2"/>
              <a:buChar char="Ø"/>
            </a:pPr>
            <a:r>
              <a:rPr lang="en-US" sz="2000" dirty="0"/>
              <a:t>In 2018, CAB funds were allocated to </a:t>
            </a:r>
            <a:r>
              <a:rPr lang="en-US" sz="2000" i="1" dirty="0">
                <a:solidFill>
                  <a:srgbClr val="0070C0"/>
                </a:solidFill>
              </a:rPr>
              <a:t>76 projects in 29 countries </a:t>
            </a:r>
            <a:r>
              <a:rPr lang="en-US" sz="2000" dirty="0"/>
              <a:t>across the </a:t>
            </a:r>
            <a:r>
              <a:rPr lang="en-US" sz="2000" dirty="0" smtClean="0"/>
              <a:t>world, out of which: </a:t>
            </a:r>
          </a:p>
          <a:p>
            <a:pPr marL="1257300" lvl="2" indent="-342900" algn="just">
              <a:lnSpc>
                <a:spcPct val="100000"/>
              </a:lnSpc>
              <a:buClr>
                <a:srgbClr val="0070C0"/>
              </a:buClr>
              <a:buFont typeface="Wingdings" panose="05000000000000000000" pitchFamily="2" charset="2"/>
              <a:buChar char="v"/>
            </a:pPr>
            <a:r>
              <a:rPr lang="en-US" sz="1800" i="1" dirty="0" smtClean="0"/>
              <a:t>68</a:t>
            </a:r>
            <a:r>
              <a:rPr lang="en-US" sz="1800" i="1" dirty="0"/>
              <a:t>% of CAB proceeds were assigned to renewable energy </a:t>
            </a:r>
            <a:r>
              <a:rPr lang="en-US" sz="1800" i="1" dirty="0" smtClean="0"/>
              <a:t>projects</a:t>
            </a:r>
          </a:p>
          <a:p>
            <a:pPr marL="1257300" lvl="2" indent="-342900" algn="just">
              <a:buClr>
                <a:srgbClr val="0070C0"/>
              </a:buClr>
              <a:buFont typeface="Wingdings" panose="05000000000000000000" pitchFamily="2" charset="2"/>
              <a:buChar char="v"/>
            </a:pPr>
            <a:r>
              <a:rPr lang="en-US" sz="1800" i="1" dirty="0" smtClean="0"/>
              <a:t>88</a:t>
            </a:r>
            <a:r>
              <a:rPr lang="en-US" sz="1800" i="1" dirty="0"/>
              <a:t>% of the funds supported projects within </a:t>
            </a:r>
            <a:r>
              <a:rPr lang="en-US" sz="1800" i="1" dirty="0" smtClean="0"/>
              <a:t>the EU</a:t>
            </a:r>
          </a:p>
          <a:p>
            <a:pPr marL="457200" lvl="1" indent="0">
              <a:buClr>
                <a:srgbClr val="0070C0"/>
              </a:buClr>
              <a:buNone/>
            </a:pPr>
            <a:endParaRPr lang="en-GB" sz="1000" b="1" i="1" dirty="0">
              <a:solidFill>
                <a:srgbClr val="0070C0"/>
              </a:solidFill>
            </a:endParaRPr>
          </a:p>
          <a:p>
            <a:pPr marL="628650" lvl="0" indent="-447675" algn="just" defTabSz="685800">
              <a:spcBef>
                <a:spcPts val="1350"/>
              </a:spcBef>
              <a:buClr>
                <a:srgbClr val="263050"/>
              </a:buClr>
              <a:buSzPct val="80000"/>
              <a:buFont typeface="Wingdings" pitchFamily="2" charset="2"/>
              <a:buChar char="§"/>
            </a:pPr>
            <a:r>
              <a:rPr lang="en-GB" sz="2300" b="1" i="1" kern="0" dirty="0" smtClean="0">
                <a:solidFill>
                  <a:srgbClr val="0070C0"/>
                </a:solidFill>
                <a:ea typeface="MS PGothic"/>
                <a:cs typeface="Times New Roman" pitchFamily="18" charset="0"/>
              </a:rPr>
              <a:t>Sustainability </a:t>
            </a:r>
            <a:r>
              <a:rPr lang="en-GB" sz="2300" b="1" i="1" kern="0" dirty="0">
                <a:solidFill>
                  <a:srgbClr val="0070C0"/>
                </a:solidFill>
                <a:ea typeface="MS PGothic"/>
                <a:cs typeface="Times New Roman" pitchFamily="18" charset="0"/>
              </a:rPr>
              <a:t>Awareness Bond (SAB)</a:t>
            </a:r>
            <a:r>
              <a:rPr lang="en-GB" sz="2300" b="1" i="1" kern="0" dirty="0">
                <a:solidFill>
                  <a:srgbClr val="00529F">
                    <a:lumMod val="50000"/>
                  </a:srgbClr>
                </a:solidFill>
                <a:ea typeface="MS PGothic"/>
                <a:cs typeface="Times New Roman" pitchFamily="18" charset="0"/>
              </a:rPr>
              <a:t> </a:t>
            </a:r>
            <a:r>
              <a:rPr lang="en-GB" sz="2300" kern="0" dirty="0">
                <a:solidFill>
                  <a:srgbClr val="00529F">
                    <a:lumMod val="50000"/>
                  </a:srgbClr>
                </a:solidFill>
                <a:ea typeface="MS PGothic"/>
                <a:cs typeface="Times New Roman" pitchFamily="18" charset="0"/>
              </a:rPr>
              <a:t>– launched in </a:t>
            </a:r>
            <a:r>
              <a:rPr lang="en-GB" sz="2300" kern="0" dirty="0" smtClean="0">
                <a:solidFill>
                  <a:srgbClr val="00529F">
                    <a:lumMod val="50000"/>
                  </a:srgbClr>
                </a:solidFill>
                <a:ea typeface="MS PGothic"/>
                <a:cs typeface="Times New Roman" pitchFamily="18" charset="0"/>
              </a:rPr>
              <a:t>2018 </a:t>
            </a:r>
            <a:r>
              <a:rPr lang="en-US" sz="2300" kern="0" dirty="0" smtClean="0">
                <a:solidFill>
                  <a:prstClr val="black"/>
                </a:solidFill>
                <a:ea typeface="MS PGothic"/>
                <a:cs typeface="Arial"/>
              </a:rPr>
              <a:t>as </a:t>
            </a:r>
            <a:r>
              <a:rPr lang="en-US" sz="2300" b="1" i="1" kern="0" dirty="0" smtClean="0">
                <a:solidFill>
                  <a:srgbClr val="0070C0"/>
                </a:solidFill>
                <a:ea typeface="MS PGothic"/>
                <a:cs typeface="Arial"/>
              </a:rPr>
              <a:t>EUR 500m </a:t>
            </a:r>
            <a:r>
              <a:rPr lang="en-US" sz="2300" kern="0" dirty="0">
                <a:solidFill>
                  <a:prstClr val="black"/>
                </a:solidFill>
                <a:ea typeface="MS PGothic"/>
                <a:cs typeface="Arial"/>
              </a:rPr>
              <a:t>issue</a:t>
            </a:r>
            <a:r>
              <a:rPr lang="en-GB" sz="2300" kern="0" dirty="0" smtClean="0">
                <a:solidFill>
                  <a:srgbClr val="00529F">
                    <a:lumMod val="50000"/>
                  </a:srgbClr>
                </a:solidFill>
                <a:ea typeface="MS PGothic"/>
                <a:cs typeface="Times New Roman" pitchFamily="18" charset="0"/>
              </a:rPr>
              <a:t>, </a:t>
            </a:r>
            <a:r>
              <a:rPr lang="en-GB" sz="2300" kern="0" dirty="0">
                <a:solidFill>
                  <a:srgbClr val="00529F">
                    <a:lumMod val="50000"/>
                  </a:srgbClr>
                </a:solidFill>
                <a:ea typeface="MS PGothic"/>
                <a:cs typeface="Times New Roman" pitchFamily="18" charset="0"/>
              </a:rPr>
              <a:t>t</a:t>
            </a:r>
            <a:r>
              <a:rPr lang="en-US" sz="2300" kern="0" dirty="0">
                <a:solidFill>
                  <a:prstClr val="black"/>
                </a:solidFill>
                <a:ea typeface="MS PGothic"/>
                <a:cs typeface="Arial"/>
              </a:rPr>
              <a:t>he proceeds of this Bond will be allocated to EIB’s lending activities contributing to </a:t>
            </a:r>
            <a:r>
              <a:rPr lang="en-US" sz="2300" b="1" kern="0" dirty="0">
                <a:solidFill>
                  <a:srgbClr val="0070C0"/>
                </a:solidFill>
                <a:ea typeface="MS PGothic"/>
                <a:cs typeface="Arial"/>
              </a:rPr>
              <a:t>sustainability objectives in line with EU legislation </a:t>
            </a:r>
            <a:r>
              <a:rPr lang="en-US" sz="2300" kern="0" dirty="0">
                <a:solidFill>
                  <a:prstClr val="black"/>
                </a:solidFill>
                <a:ea typeface="MS PGothic"/>
                <a:cs typeface="Arial"/>
              </a:rPr>
              <a:t>e.g. sustainable use and protection of water and marine resources, transition to a circular economy, waste prevention and recycling, pollution prevention and control, protection of healthy </a:t>
            </a:r>
            <a:r>
              <a:rPr lang="en-US" sz="2300" kern="0" dirty="0" smtClean="0">
                <a:solidFill>
                  <a:prstClr val="black"/>
                </a:solidFill>
                <a:ea typeface="MS PGothic"/>
                <a:cs typeface="Arial"/>
              </a:rPr>
              <a:t>ecosystems</a:t>
            </a:r>
            <a:endParaRPr lang="en-GB" sz="2300" kern="0" dirty="0">
              <a:solidFill>
                <a:srgbClr val="00529F">
                  <a:lumMod val="50000"/>
                </a:srgbClr>
              </a:solidFill>
              <a:ea typeface="MS PGothic"/>
              <a:cs typeface="Times New Roman" pitchFamily="18" charset="0"/>
            </a:endParaRPr>
          </a:p>
          <a:p>
            <a:endParaRPr lang="en-GB" dirty="0"/>
          </a:p>
        </p:txBody>
      </p:sp>
      <p:pic>
        <p:nvPicPr>
          <p:cNvPr id="6" name="Picture 5"/>
          <p:cNvPicPr>
            <a:picLocks noChangeAspect="1"/>
          </p:cNvPicPr>
          <p:nvPr/>
        </p:nvPicPr>
        <p:blipFill>
          <a:blip r:embed="rId3"/>
          <a:stretch>
            <a:fillRect/>
          </a:stretch>
        </p:blipFill>
        <p:spPr>
          <a:xfrm>
            <a:off x="628650" y="1128710"/>
            <a:ext cx="560881" cy="542591"/>
          </a:xfrm>
          <a:prstGeom prst="rect">
            <a:avLst/>
          </a:prstGeom>
        </p:spPr>
      </p:pic>
      <p:pic>
        <p:nvPicPr>
          <p:cNvPr id="7" name="Picture 6"/>
          <p:cNvPicPr>
            <a:picLocks noChangeAspect="1"/>
          </p:cNvPicPr>
          <p:nvPr/>
        </p:nvPicPr>
        <p:blipFill>
          <a:blip r:embed="rId4"/>
          <a:stretch>
            <a:fillRect/>
          </a:stretch>
        </p:blipFill>
        <p:spPr>
          <a:xfrm>
            <a:off x="552450" y="3700295"/>
            <a:ext cx="714375" cy="691080"/>
          </a:xfrm>
          <a:prstGeom prst="rect">
            <a:avLst/>
          </a:prstGeom>
        </p:spPr>
      </p:pic>
    </p:spTree>
    <p:extLst>
      <p:ext uri="{BB962C8B-B14F-4D97-AF65-F5344CB8AC3E}">
        <p14:creationId xmlns:p14="http://schemas.microsoft.com/office/powerpoint/2010/main" val="350138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0713"/>
            <a:ext cx="7886700" cy="406400"/>
          </a:xfrm>
        </p:spPr>
        <p:txBody>
          <a:bodyPr/>
          <a:lstStyle/>
          <a:p>
            <a:pPr algn="ctr"/>
            <a:r>
              <a:rPr lang="en-US" sz="2600" b="1" dirty="0">
                <a:solidFill>
                  <a:srgbClr val="0070C0"/>
                </a:solidFill>
                <a:latin typeface="+mn-lt"/>
                <a:ea typeface="+mn-ea"/>
                <a:cs typeface="+mn-cs"/>
              </a:rPr>
              <a:t>EIB – Sustainable Lending</a:t>
            </a:r>
            <a:endParaRPr lang="en-GB" sz="2600" b="1" dirty="0">
              <a:solidFill>
                <a:srgbClr val="0070C0"/>
              </a:solidFill>
              <a:latin typeface="+mn-lt"/>
              <a:ea typeface="+mn-ea"/>
              <a:cs typeface="+mn-cs"/>
            </a:endParaRPr>
          </a:p>
        </p:txBody>
      </p:sp>
      <p:pic>
        <p:nvPicPr>
          <p:cNvPr id="4" name="Content Placeholder 3"/>
          <p:cNvPicPr>
            <a:picLocks noGrp="1" noChangeAspect="1"/>
          </p:cNvPicPr>
          <p:nvPr>
            <p:ph sz="half" idx="1"/>
          </p:nvPr>
        </p:nvPicPr>
        <p:blipFill>
          <a:blip r:embed="rId2"/>
          <a:stretch>
            <a:fillRect/>
          </a:stretch>
        </p:blipFill>
        <p:spPr>
          <a:xfrm>
            <a:off x="1605682" y="695325"/>
            <a:ext cx="6442321" cy="4219138"/>
          </a:xfrm>
          <a:prstGeom prst="rect">
            <a:avLst/>
          </a:prstGeom>
        </p:spPr>
      </p:pic>
      <p:sp>
        <p:nvSpPr>
          <p:cNvPr id="9" name="Content Placeholder 8"/>
          <p:cNvSpPr>
            <a:spLocks noGrp="1"/>
          </p:cNvSpPr>
          <p:nvPr>
            <p:ph sz="half" idx="2"/>
          </p:nvPr>
        </p:nvSpPr>
        <p:spPr>
          <a:xfrm>
            <a:off x="523876" y="5095875"/>
            <a:ext cx="8229599" cy="1114425"/>
          </a:xfrm>
        </p:spPr>
        <p:txBody>
          <a:bodyPr/>
          <a:lstStyle/>
          <a:p>
            <a:pPr marL="0" lvl="0" indent="0">
              <a:buNone/>
            </a:pPr>
            <a:r>
              <a:rPr lang="en-US" sz="1800" i="1" dirty="0">
                <a:solidFill>
                  <a:srgbClr val="000000"/>
                </a:solidFill>
              </a:rPr>
              <a:t>In 2018, EIB signatures for </a:t>
            </a:r>
            <a:r>
              <a:rPr lang="en-US" sz="1800" b="1" i="1" dirty="0">
                <a:solidFill>
                  <a:srgbClr val="0070C0"/>
                </a:solidFill>
              </a:rPr>
              <a:t>climate action </a:t>
            </a:r>
            <a:r>
              <a:rPr lang="en-US" sz="1800" i="1" dirty="0">
                <a:solidFill>
                  <a:srgbClr val="000000"/>
                </a:solidFill>
              </a:rPr>
              <a:t>stood at </a:t>
            </a:r>
            <a:r>
              <a:rPr lang="en-US" sz="1800" b="1" i="1" dirty="0" smtClean="0">
                <a:solidFill>
                  <a:srgbClr val="0070C0"/>
                </a:solidFill>
              </a:rPr>
              <a:t>EUR 16.2bn</a:t>
            </a:r>
            <a:r>
              <a:rPr lang="en-US" sz="1800" i="1" dirty="0" smtClean="0">
                <a:solidFill>
                  <a:srgbClr val="000000"/>
                </a:solidFill>
              </a:rPr>
              <a:t>, representing </a:t>
            </a:r>
            <a:r>
              <a:rPr lang="en-US" sz="1800" b="1" i="1" dirty="0">
                <a:solidFill>
                  <a:srgbClr val="0070C0"/>
                </a:solidFill>
              </a:rPr>
              <a:t>30% of </a:t>
            </a:r>
            <a:r>
              <a:rPr lang="en-US" sz="1800" b="1" i="1" dirty="0" smtClean="0">
                <a:solidFill>
                  <a:srgbClr val="0070C0"/>
                </a:solidFill>
              </a:rPr>
              <a:t>the total </a:t>
            </a:r>
            <a:r>
              <a:rPr lang="en-US" sz="1800" b="1" i="1" dirty="0">
                <a:solidFill>
                  <a:srgbClr val="0070C0"/>
                </a:solidFill>
              </a:rPr>
              <a:t>financing</a:t>
            </a:r>
            <a:r>
              <a:rPr lang="en-US" sz="1800" i="1" dirty="0">
                <a:solidFill>
                  <a:srgbClr val="000000"/>
                </a:solidFill>
              </a:rPr>
              <a:t> across all </a:t>
            </a:r>
            <a:r>
              <a:rPr lang="en-US" sz="1800" i="1" dirty="0" smtClean="0">
                <a:solidFill>
                  <a:srgbClr val="000000"/>
                </a:solidFill>
              </a:rPr>
              <a:t>areas of activity</a:t>
            </a:r>
          </a:p>
          <a:p>
            <a:pPr lvl="1">
              <a:buClr>
                <a:srgbClr val="0070C0"/>
              </a:buClr>
              <a:buFont typeface="Wingdings" panose="05000000000000000000" pitchFamily="2" charset="2"/>
              <a:buChar char="Ø"/>
            </a:pPr>
            <a:r>
              <a:rPr lang="en-US" sz="1800" i="1" dirty="0" smtClean="0">
                <a:solidFill>
                  <a:srgbClr val="000000"/>
                </a:solidFill>
              </a:rPr>
              <a:t>successfully </a:t>
            </a:r>
            <a:r>
              <a:rPr lang="en-US" sz="1800" i="1" dirty="0">
                <a:solidFill>
                  <a:srgbClr val="000000"/>
                </a:solidFill>
              </a:rPr>
              <a:t>meeting </a:t>
            </a:r>
            <a:r>
              <a:rPr lang="en-US" sz="1800" i="1" dirty="0" smtClean="0">
                <a:solidFill>
                  <a:srgbClr val="000000"/>
                </a:solidFill>
              </a:rPr>
              <a:t>the target </a:t>
            </a:r>
            <a:r>
              <a:rPr lang="en-US" sz="1800" i="1" dirty="0">
                <a:solidFill>
                  <a:srgbClr val="000000"/>
                </a:solidFill>
              </a:rPr>
              <a:t>of </a:t>
            </a:r>
            <a:r>
              <a:rPr lang="en-US" sz="1800" i="1" dirty="0" smtClean="0">
                <a:solidFill>
                  <a:srgbClr val="000000"/>
                </a:solidFill>
              </a:rPr>
              <a:t>devoting more </a:t>
            </a:r>
            <a:r>
              <a:rPr lang="en-US" sz="1800" i="1" dirty="0">
                <a:solidFill>
                  <a:srgbClr val="000000"/>
                </a:solidFill>
              </a:rPr>
              <a:t>than 25% of our financing each year to climate </a:t>
            </a:r>
            <a:r>
              <a:rPr lang="en-US" sz="1800" i="1" dirty="0" smtClean="0">
                <a:solidFill>
                  <a:srgbClr val="000000"/>
                </a:solidFill>
              </a:rPr>
              <a:t>change </a:t>
            </a:r>
            <a:r>
              <a:rPr lang="en-GB" sz="1800" i="1" dirty="0" smtClean="0">
                <a:solidFill>
                  <a:srgbClr val="000000"/>
                </a:solidFill>
              </a:rPr>
              <a:t>mitigation </a:t>
            </a:r>
            <a:r>
              <a:rPr lang="en-GB" sz="1800" i="1" dirty="0">
                <a:solidFill>
                  <a:srgbClr val="000000"/>
                </a:solidFill>
              </a:rPr>
              <a:t>and adaptation activities</a:t>
            </a:r>
            <a:endParaRPr lang="en-GB" sz="1800" dirty="0"/>
          </a:p>
        </p:txBody>
      </p:sp>
    </p:spTree>
    <p:extLst>
      <p:ext uri="{BB962C8B-B14F-4D97-AF65-F5344CB8AC3E}">
        <p14:creationId xmlns:p14="http://schemas.microsoft.com/office/powerpoint/2010/main" val="109254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31540" y="43880"/>
            <a:ext cx="8352928" cy="5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90000"/>
              </a:lnSpc>
            </a:pPr>
            <a:r>
              <a:rPr lang="en-US" altLang="en-US" sz="3200" b="1" dirty="0" smtClean="0">
                <a:solidFill>
                  <a:srgbClr val="0070C0"/>
                </a:solidFill>
              </a:rPr>
              <a:t>EIB supports the Paris Agreement:  </a:t>
            </a:r>
            <a:r>
              <a:rPr lang="en-US" altLang="en-US" sz="3200" b="1" dirty="0" smtClean="0">
                <a:solidFill>
                  <a:schemeClr val="tx2"/>
                </a:solidFill>
              </a:rPr>
              <a:t/>
            </a:r>
            <a:br>
              <a:rPr lang="en-US" altLang="en-US" sz="3200" b="1" dirty="0" smtClean="0">
                <a:solidFill>
                  <a:schemeClr val="tx2"/>
                </a:solidFill>
              </a:rPr>
            </a:br>
            <a:r>
              <a:rPr lang="en-US" altLang="en-US" sz="3200" b="1" dirty="0" smtClean="0">
                <a:solidFill>
                  <a:srgbClr val="0070C0"/>
                </a:solidFill>
              </a:rPr>
              <a:t>From </a:t>
            </a:r>
            <a:r>
              <a:rPr lang="en-US" altLang="en-US" sz="3200" b="1" dirty="0">
                <a:solidFill>
                  <a:srgbClr val="0070C0"/>
                </a:solidFill>
              </a:rPr>
              <a:t>S</a:t>
            </a:r>
            <a:r>
              <a:rPr lang="en-US" altLang="en-US" sz="3200" b="1" dirty="0" smtClean="0">
                <a:solidFill>
                  <a:srgbClr val="0070C0"/>
                </a:solidFill>
              </a:rPr>
              <a:t>trategy to </a:t>
            </a:r>
            <a:r>
              <a:rPr lang="en-US" altLang="en-US" sz="3200" b="1" dirty="0">
                <a:solidFill>
                  <a:srgbClr val="0070C0"/>
                </a:solidFill>
              </a:rPr>
              <a:t>A</a:t>
            </a:r>
            <a:r>
              <a:rPr lang="en-US" altLang="en-US" sz="3200" b="1" dirty="0" smtClean="0">
                <a:solidFill>
                  <a:srgbClr val="0070C0"/>
                </a:solidFill>
              </a:rPr>
              <a:t>ction by 2020</a:t>
            </a:r>
            <a:endParaRPr lang="en-GB" altLang="en-US" sz="3200" b="1" dirty="0" smtClean="0">
              <a:solidFill>
                <a:srgbClr val="0070C0"/>
              </a:solidFill>
            </a:endParaRPr>
          </a:p>
        </p:txBody>
      </p:sp>
      <p:graphicFrame>
        <p:nvGraphicFramePr>
          <p:cNvPr id="7" name="Diagram 6"/>
          <p:cNvGraphicFramePr/>
          <p:nvPr>
            <p:extLst/>
          </p:nvPr>
        </p:nvGraphicFramePr>
        <p:xfrm>
          <a:off x="611560" y="892609"/>
          <a:ext cx="6120680"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5" name="Date Placeholder 3"/>
          <p:cNvSpPr>
            <a:spLocks noGrp="1"/>
          </p:cNvSpPr>
          <p:nvPr>
            <p:ph type="dt" sz="quarter" idx="10"/>
          </p:nvPr>
        </p:nvSpPr>
        <p:spPr bwMode="auto">
          <a:xfrm>
            <a:off x="457200" y="6412247"/>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mn-cs"/>
              </a:rPr>
              <a:t>04/10/17</a:t>
            </a:r>
            <a:endParaRPr kumimoji="0" lang="en-US" altLang="en-US" sz="1200"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mn-cs"/>
            </a:endParaRPr>
          </a:p>
        </p:txBody>
      </p:sp>
      <p:sp>
        <p:nvSpPr>
          <p:cNvPr id="27656" name="Slide Number Placeholder 4"/>
          <p:cNvSpPr>
            <a:spLocks noGrp="1"/>
          </p:cNvSpPr>
          <p:nvPr>
            <p:ph type="sldNum" sz="quarter" idx="12"/>
          </p:nvPr>
        </p:nvSpPr>
        <p:spPr bwMode="auto">
          <a:xfrm>
            <a:off x="6553200" y="6412247"/>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DAAD6E-0E6F-4A3D-9AFC-BC77FF16CC6F}" type="slidenum">
              <a:rPr kumimoji="0" lang="en-US" altLang="en-US" sz="1200"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mn-cs"/>
            </a:endParaRPr>
          </a:p>
        </p:txBody>
      </p:sp>
      <p:sp>
        <p:nvSpPr>
          <p:cNvPr id="10" name="Rounded Rectangle 9"/>
          <p:cNvSpPr/>
          <p:nvPr/>
        </p:nvSpPr>
        <p:spPr>
          <a:xfrm>
            <a:off x="773636" y="4074132"/>
            <a:ext cx="181814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Climate Awareness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&amp; High Impact CA</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773635" y="4722466"/>
            <a:ext cx="1818145"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Development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CA pipeline</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11"/>
          <p:cNvSpPr/>
          <p:nvPr/>
        </p:nvSpPr>
        <p:spPr>
          <a:xfrm>
            <a:off x="773636" y="5370538"/>
            <a:ext cx="181814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white"/>
                </a:solidFill>
                <a:effectLst/>
                <a:uLnTx/>
                <a:uFillTx/>
                <a:latin typeface="Calibri"/>
                <a:ea typeface="+mn-ea"/>
                <a:cs typeface="+mn-cs"/>
              </a:rPr>
              <a:t>Financial innovation for climate action</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le 12"/>
          <p:cNvSpPr/>
          <p:nvPr/>
        </p:nvSpPr>
        <p:spPr>
          <a:xfrm>
            <a:off x="755770" y="6018610"/>
            <a:ext cx="183601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Spur growth of Green Bond market</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597456" y="4028510"/>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1</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597456" y="5972988"/>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4</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597456" y="5324916"/>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3</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597456" y="4676844"/>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ounded Rectangle 17"/>
          <p:cNvSpPr/>
          <p:nvPr/>
        </p:nvSpPr>
        <p:spPr>
          <a:xfrm>
            <a:off x="2915816" y="4074131"/>
            <a:ext cx="1958320" cy="592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Climate risk management for new EIB operations</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ounded Rectangle 18"/>
          <p:cNvSpPr/>
          <p:nvPr/>
        </p:nvSpPr>
        <p:spPr>
          <a:xfrm>
            <a:off x="2937716" y="4925057"/>
            <a:ext cx="19583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Increase the portfolio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of adaptation projects</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p:cNvSpPr/>
          <p:nvPr/>
        </p:nvSpPr>
        <p:spPr>
          <a:xfrm>
            <a:off x="2829704" y="4817045"/>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6</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p:cNvSpPr/>
          <p:nvPr/>
        </p:nvSpPr>
        <p:spPr>
          <a:xfrm>
            <a:off x="2829704" y="4028510"/>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5</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Down Arrow 21"/>
          <p:cNvSpPr/>
          <p:nvPr/>
        </p:nvSpPr>
        <p:spPr>
          <a:xfrm>
            <a:off x="3563888" y="2918202"/>
            <a:ext cx="234026" cy="39604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Down Arrow 22"/>
          <p:cNvSpPr/>
          <p:nvPr/>
        </p:nvSpPr>
        <p:spPr>
          <a:xfrm>
            <a:off x="1394840" y="2908833"/>
            <a:ext cx="234026" cy="39604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Down Arrow 23"/>
          <p:cNvSpPr/>
          <p:nvPr/>
        </p:nvSpPr>
        <p:spPr>
          <a:xfrm>
            <a:off x="5841141" y="2908833"/>
            <a:ext cx="234026" cy="39604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5130062" y="4074132"/>
            <a:ext cx="189021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Strengthen mainstreaming </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ounded Rectangle 25"/>
          <p:cNvSpPr/>
          <p:nvPr/>
        </p:nvSpPr>
        <p:spPr>
          <a:xfrm>
            <a:off x="5130062" y="4722466"/>
            <a:ext cx="189021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CC considerations in sector policies</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ounded Rectangle 26"/>
          <p:cNvSpPr/>
          <p:nvPr/>
        </p:nvSpPr>
        <p:spPr>
          <a:xfrm>
            <a:off x="5130062" y="5364547"/>
            <a:ext cx="189021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Valuing Climate Risk of EIB Portfolio</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ounded Rectangle 27"/>
          <p:cNvSpPr/>
          <p:nvPr/>
        </p:nvSpPr>
        <p:spPr>
          <a:xfrm>
            <a:off x="5148064" y="6018610"/>
            <a:ext cx="189021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a:ea typeface="+mn-ea"/>
                <a:cs typeface="+mn-cs"/>
              </a:rPr>
              <a:t>EIB Environmental Management </a:t>
            </a:r>
            <a:r>
              <a:rPr kumimoji="0" lang="en-GB" sz="1400" b="1" i="0" u="none" strike="noStrike" kern="1200" cap="none" spc="0" normalizeH="0" baseline="0" noProof="0" dirty="0" smtClean="0">
                <a:ln>
                  <a:noFill/>
                </a:ln>
                <a:solidFill>
                  <a:prstClr val="white"/>
                </a:solidFill>
                <a:effectLst/>
                <a:uLnTx/>
                <a:uFillTx/>
                <a:latin typeface="Calibri"/>
                <a:ea typeface="+mn-ea"/>
                <a:cs typeface="+mn-cs"/>
              </a:rPr>
              <a:t>System</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4981164" y="3988953"/>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7</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4993098" y="4650458"/>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8</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5025576" y="5292539"/>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9</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4932040" y="5933431"/>
            <a:ext cx="435401"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10</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95536" y="3772929"/>
            <a:ext cx="6758996"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p:cNvSpPr/>
          <p:nvPr/>
        </p:nvSpPr>
        <p:spPr>
          <a:xfrm>
            <a:off x="395536" y="1423300"/>
            <a:ext cx="662473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Down Arrow 43"/>
          <p:cNvSpPr/>
          <p:nvPr/>
        </p:nvSpPr>
        <p:spPr>
          <a:xfrm>
            <a:off x="7200800" y="3808933"/>
            <a:ext cx="1763688" cy="2952328"/>
          </a:xfrm>
          <a:prstGeom prst="downArrow">
            <a:avLst>
              <a:gd name="adj1" fmla="val 78188"/>
              <a:gd name="adj2" fmla="val 28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IMPLEMENT: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Action Plans (2017-2020)</a:t>
            </a:r>
          </a:p>
        </p:txBody>
      </p:sp>
      <p:sp>
        <p:nvSpPr>
          <p:cNvPr id="47" name="Rectangle 46"/>
          <p:cNvSpPr/>
          <p:nvPr/>
        </p:nvSpPr>
        <p:spPr>
          <a:xfrm>
            <a:off x="503548" y="1603320"/>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Rectangle 47"/>
          <p:cNvSpPr/>
          <p:nvPr/>
        </p:nvSpPr>
        <p:spPr>
          <a:xfrm>
            <a:off x="2627784" y="1603320"/>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B</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angle 48"/>
          <p:cNvSpPr/>
          <p:nvPr/>
        </p:nvSpPr>
        <p:spPr>
          <a:xfrm>
            <a:off x="4644008" y="1603320"/>
            <a:ext cx="230128" cy="2520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ounded Rectangle 49"/>
          <p:cNvSpPr/>
          <p:nvPr/>
        </p:nvSpPr>
        <p:spPr>
          <a:xfrm>
            <a:off x="240085" y="1079371"/>
            <a:ext cx="2589619" cy="42809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Climate Strategy 2015</a:t>
            </a:r>
            <a:endPar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51" name="Rounded Rectangle 50"/>
          <p:cNvSpPr/>
          <p:nvPr/>
        </p:nvSpPr>
        <p:spPr>
          <a:xfrm>
            <a:off x="240085" y="3394151"/>
            <a:ext cx="2589619" cy="4961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Action Plan 2017-2020</a:t>
            </a:r>
            <a:endPar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27653" name="Picture 2">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7048" y="1072629"/>
            <a:ext cx="1773444" cy="2507195"/>
          </a:xfrm>
          <a:prstGeom prst="rect">
            <a:avLst/>
          </a:prstGeom>
          <a:solidFill>
            <a:schemeClr val="bg1"/>
          </a:solidFill>
          <a:ln w="19050">
            <a:solidFill>
              <a:schemeClr val="tx2"/>
            </a:solidFill>
            <a:miter lim="800000"/>
            <a:headEnd/>
            <a:tailEnd/>
          </a:ln>
          <a:extLst/>
        </p:spPr>
      </p:pic>
    </p:spTree>
    <p:extLst>
      <p:ext uri="{BB962C8B-B14F-4D97-AF65-F5344CB8AC3E}">
        <p14:creationId xmlns:p14="http://schemas.microsoft.com/office/powerpoint/2010/main" val="1800030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44252" y="219743"/>
            <a:ext cx="8766398" cy="637507"/>
          </a:xfrm>
        </p:spPr>
        <p:txBody>
          <a:bodyPr/>
          <a:lstStyle/>
          <a:p>
            <a:r>
              <a:rPr lang="en-US" sz="2900" b="1" dirty="0">
                <a:solidFill>
                  <a:srgbClr val="00529F"/>
                </a:solidFill>
                <a:latin typeface="Calibri" panose="020F0502020204030204" pitchFamily="34" charset="0"/>
                <a:cs typeface="Calibri" panose="020F0502020204030204" pitchFamily="34" charset="0"/>
              </a:rPr>
              <a:t>EIB: A pioneer and a valuable partner on </a:t>
            </a:r>
            <a:r>
              <a:rPr lang="en-US" sz="2900" b="1" dirty="0" smtClean="0">
                <a:solidFill>
                  <a:srgbClr val="00529F"/>
                </a:solidFill>
                <a:latin typeface="Calibri" panose="020F0502020204030204" pitchFamily="34" charset="0"/>
                <a:cs typeface="Calibri" panose="020F0502020204030204" pitchFamily="34" charset="0"/>
              </a:rPr>
              <a:t>Climate Action</a:t>
            </a:r>
            <a:endParaRPr lang="en-GB" sz="29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98672" y="1236661"/>
            <a:ext cx="4041998" cy="4351338"/>
          </a:xfrm>
        </p:spPr>
        <p:txBody>
          <a:bodyPr/>
          <a:lstStyle/>
          <a:p>
            <a:pPr marL="0" lvl="0" indent="0" algn="ctr" defTabSz="685800">
              <a:lnSpc>
                <a:spcPct val="100000"/>
              </a:lnSpc>
              <a:spcBef>
                <a:spcPts val="0"/>
              </a:spcBef>
              <a:buNone/>
              <a:defRPr/>
            </a:pPr>
            <a:r>
              <a:rPr lang="en-US" sz="1350" b="1" dirty="0">
                <a:solidFill>
                  <a:srgbClr val="6BAD2B">
                    <a:lumMod val="50000"/>
                  </a:srgbClr>
                </a:solidFill>
                <a:latin typeface="Arial"/>
                <a:ea typeface="MS PGothic"/>
                <a:cs typeface="Times New Roman" pitchFamily="18" charset="0"/>
              </a:rPr>
              <a:t>EU Climate Change Mitigation Policy Goals</a:t>
            </a:r>
            <a:endParaRPr lang="en-US" sz="1350" dirty="0">
              <a:solidFill>
                <a:srgbClr val="6BAD2B">
                  <a:lumMod val="50000"/>
                </a:srgbClr>
              </a:solidFill>
              <a:latin typeface="Arial"/>
              <a:ea typeface="MS PGothic"/>
              <a:cs typeface="Times New Roman" pitchFamily="18" charset="0"/>
            </a:endParaRPr>
          </a:p>
          <a:p>
            <a:pPr lvl="1">
              <a:buClr>
                <a:srgbClr val="0070C0"/>
              </a:buClr>
              <a:buFont typeface="Wingdings" panose="05000000000000000000" pitchFamily="2" charset="2"/>
              <a:buChar char="Ø"/>
            </a:pPr>
            <a:endParaRPr lang="en-GB" dirty="0">
              <a:solidFill>
                <a:srgbClr val="000000"/>
              </a:solidFill>
            </a:endParaRPr>
          </a:p>
          <a:p>
            <a:pPr marL="0" indent="0">
              <a:buNone/>
            </a:pPr>
            <a:endParaRPr lang="en-US" sz="1000" dirty="0" smtClean="0"/>
          </a:p>
        </p:txBody>
      </p:sp>
      <p:sp>
        <p:nvSpPr>
          <p:cNvPr id="4" name="Content Placeholder 3"/>
          <p:cNvSpPr>
            <a:spLocks noGrp="1"/>
          </p:cNvSpPr>
          <p:nvPr>
            <p:ph sz="half" idx="4294967295"/>
          </p:nvPr>
        </p:nvSpPr>
        <p:spPr>
          <a:xfrm>
            <a:off x="5000626" y="974365"/>
            <a:ext cx="3924300" cy="5373687"/>
          </a:xfrm>
          <a:prstGeom prst="rect">
            <a:avLst/>
          </a:prstGeom>
        </p:spPr>
        <p:txBody>
          <a:bodyPr/>
          <a:lstStyle/>
          <a:p>
            <a:pPr marL="180975" lvl="0" indent="0">
              <a:buClr>
                <a:srgbClr val="0070C0"/>
              </a:buClr>
              <a:buSzPct val="125000"/>
              <a:buNone/>
            </a:pPr>
            <a:endParaRPr lang="en-GB" sz="1600" dirty="0">
              <a:solidFill>
                <a:srgbClr val="000000"/>
              </a:solidFill>
            </a:endParaRPr>
          </a:p>
          <a:p>
            <a:pPr marL="85725" lvl="1" indent="-85725" algn="ctr">
              <a:buClr>
                <a:srgbClr val="0070C0"/>
              </a:buClr>
              <a:buNone/>
            </a:pPr>
            <a:r>
              <a:rPr lang="en-US" sz="1350" b="1" dirty="0">
                <a:solidFill>
                  <a:srgbClr val="6BAD2B">
                    <a:lumMod val="50000"/>
                  </a:srgbClr>
                </a:solidFill>
                <a:latin typeface="Arial"/>
                <a:ea typeface="MS PGothic"/>
                <a:cs typeface="Times New Roman" pitchFamily="18" charset="0"/>
              </a:rPr>
              <a:t>EIB Climate Action Plan</a:t>
            </a:r>
            <a:endParaRPr lang="en-GB" sz="1350" b="1" dirty="0">
              <a:solidFill>
                <a:srgbClr val="6BAD2B">
                  <a:lumMod val="50000"/>
                </a:srgbClr>
              </a:solidFill>
              <a:latin typeface="Arial"/>
              <a:ea typeface="MS PGothic"/>
              <a:cs typeface="Times New Roman" pitchFamily="18" charset="0"/>
            </a:endParaRPr>
          </a:p>
        </p:txBody>
      </p:sp>
      <p:pic>
        <p:nvPicPr>
          <p:cNvPr id="7" name="Picture 6"/>
          <p:cNvPicPr>
            <a:picLocks noChangeAspect="1"/>
          </p:cNvPicPr>
          <p:nvPr/>
        </p:nvPicPr>
        <p:blipFill>
          <a:blip r:embed="rId3"/>
          <a:stretch>
            <a:fillRect/>
          </a:stretch>
        </p:blipFill>
        <p:spPr>
          <a:xfrm>
            <a:off x="342800" y="1778459"/>
            <a:ext cx="4307908" cy="3482713"/>
          </a:xfrm>
          <a:prstGeom prst="rect">
            <a:avLst/>
          </a:prstGeom>
        </p:spPr>
      </p:pic>
      <p:pic>
        <p:nvPicPr>
          <p:cNvPr id="8" name="Picture 7"/>
          <p:cNvPicPr>
            <a:picLocks noChangeAspect="1"/>
          </p:cNvPicPr>
          <p:nvPr/>
        </p:nvPicPr>
        <p:blipFill>
          <a:blip r:embed="rId4"/>
          <a:stretch>
            <a:fillRect/>
          </a:stretch>
        </p:blipFill>
        <p:spPr>
          <a:xfrm>
            <a:off x="4676775" y="1778459"/>
            <a:ext cx="4248152" cy="3482714"/>
          </a:xfrm>
          <a:prstGeom prst="rect">
            <a:avLst/>
          </a:prstGeom>
        </p:spPr>
      </p:pic>
    </p:spTree>
    <p:extLst>
      <p:ext uri="{BB962C8B-B14F-4D97-AF65-F5344CB8AC3E}">
        <p14:creationId xmlns:p14="http://schemas.microsoft.com/office/powerpoint/2010/main" val="389099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70" y="273687"/>
            <a:ext cx="8238162" cy="1058560"/>
          </a:xfrm>
        </p:spPr>
        <p:txBody>
          <a:bodyPr>
            <a:normAutofit/>
          </a:bodyPr>
          <a:lstStyle/>
          <a:p>
            <a:pPr algn="ctr"/>
            <a:r>
              <a:rPr lang="en-US" b="1" dirty="0">
                <a:solidFill>
                  <a:srgbClr val="0070C0"/>
                </a:solidFill>
              </a:rPr>
              <a:t>EIB Climate Action Lending in Western Balkans (2018)</a:t>
            </a:r>
            <a:endParaRPr lang="en-GB" b="1" dirty="0">
              <a:solidFill>
                <a:srgbClr val="0070C0"/>
              </a:solidFil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European Investment Bank Group</a:t>
            </a:r>
            <a:endParaRPr kumimoji="0" lang="fr-FR"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59C87-4400-0E45-97C7-BDEE4D66133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1" name="Content Placeholder 10"/>
          <p:cNvPicPr>
            <a:picLocks noGrp="1" noChangeAspect="1"/>
          </p:cNvPicPr>
          <p:nvPr>
            <p:ph idx="1"/>
          </p:nvPr>
        </p:nvPicPr>
        <p:blipFill>
          <a:blip r:embed="rId2"/>
          <a:stretch>
            <a:fillRect/>
          </a:stretch>
        </p:blipFill>
        <p:spPr>
          <a:xfrm>
            <a:off x="1152525" y="2771775"/>
            <a:ext cx="7277407" cy="2278987"/>
          </a:xfrm>
          <a:prstGeom prst="rect">
            <a:avLst/>
          </a:prstGeom>
        </p:spPr>
      </p:pic>
    </p:spTree>
    <p:extLst>
      <p:ext uri="{BB962C8B-B14F-4D97-AF65-F5344CB8AC3E}">
        <p14:creationId xmlns:p14="http://schemas.microsoft.com/office/powerpoint/2010/main" val="215247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3999" cy="576000"/>
          </a:xfrm>
        </p:spPr>
        <p:txBody>
          <a:bodyPr>
            <a:noAutofit/>
          </a:bodyPr>
          <a:lstStyle/>
          <a:p>
            <a:pPr algn="ctr"/>
            <a:r>
              <a:rPr lang="en-GB" sz="2400" b="1" dirty="0" smtClean="0">
                <a:solidFill>
                  <a:srgbClr val="0070C0"/>
                </a:solidFill>
              </a:rPr>
              <a:t>Climate Action  Policy cooperation with </a:t>
            </a:r>
            <a:r>
              <a:rPr lang="en-GB" sz="2800" b="1" dirty="0" smtClean="0">
                <a:solidFill>
                  <a:srgbClr val="0070C0"/>
                </a:solidFill>
              </a:rPr>
              <a:t>WBG/MDBs/DFIs</a:t>
            </a:r>
            <a:endParaRPr lang="en-GB" sz="2800" dirty="0">
              <a:solidFill>
                <a:srgbClr val="0070C0"/>
              </a:solidFil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white"/>
                </a:solidFill>
                <a:effectLst/>
                <a:uLnTx/>
                <a:uFillTx/>
                <a:latin typeface="Arial"/>
                <a:ea typeface="+mn-ea"/>
                <a:cs typeface="+mn-cs"/>
              </a:rPr>
              <a:t>European Investment Bank Group</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A51CA-4611-42BC-8C78-05A9D4A054C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p:cNvSpPr/>
          <p:nvPr/>
        </p:nvSpPr>
        <p:spPr>
          <a:xfrm>
            <a:off x="683568" y="898262"/>
            <a:ext cx="8244916" cy="375487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1BA77F"/>
              </a:buClr>
              <a:buSzTx/>
              <a:buFont typeface="Wingdings" panose="05000000000000000000" pitchFamily="2" charset="2"/>
              <a:buChar char="§"/>
              <a:tabLst/>
              <a:defRPr/>
            </a:pPr>
            <a:r>
              <a:rPr kumimoji="0" lang="en-US" sz="1600" b="1" i="0" u="none" strike="noStrike" kern="0" cap="none" spc="0" normalizeH="0" baseline="0" noProof="0" dirty="0" smtClean="0">
                <a:ln>
                  <a:noFill/>
                </a:ln>
                <a:solidFill>
                  <a:srgbClr val="00529F"/>
                </a:solidFill>
                <a:effectLst/>
                <a:uLnTx/>
                <a:uFillTx/>
                <a:latin typeface="Arial"/>
                <a:ea typeface="+mn-ea"/>
                <a:cs typeface="+mn-cs"/>
              </a:rPr>
              <a:t>Climate </a:t>
            </a:r>
            <a:r>
              <a:rPr kumimoji="0" lang="en-US" sz="1600" b="1" i="0" u="none" strike="noStrike" kern="0" cap="none" spc="0" normalizeH="0" baseline="0" noProof="0" dirty="0">
                <a:ln>
                  <a:noFill/>
                </a:ln>
                <a:solidFill>
                  <a:srgbClr val="00529F"/>
                </a:solidFill>
                <a:effectLst/>
                <a:uLnTx/>
                <a:uFillTx/>
                <a:latin typeface="Arial"/>
                <a:ea typeface="+mn-ea"/>
                <a:cs typeface="+mn-cs"/>
              </a:rPr>
              <a:t>Action in FIs Initiative</a:t>
            </a:r>
            <a:r>
              <a:rPr kumimoji="0" lang="en-US" sz="1600" b="0" i="0" u="none" strike="noStrike" kern="0" cap="none" spc="0" normalizeH="0" baseline="0" noProof="0" dirty="0">
                <a:ln>
                  <a:noFill/>
                </a:ln>
                <a:solidFill>
                  <a:prstClr val="black"/>
                </a:solidFill>
                <a:effectLst/>
                <a:uLnTx/>
                <a:uFillTx/>
                <a:latin typeface="Arial"/>
                <a:ea typeface="+mn-ea"/>
                <a:cs typeface="+mn-cs"/>
              </a:rPr>
              <a:t> with MDBs, IDFC members, private </a:t>
            </a:r>
            <a:r>
              <a:rPr kumimoji="0" lang="en-US" sz="1600" b="0" i="0" u="none" strike="noStrike" kern="0" cap="none" spc="0" normalizeH="0" baseline="0" noProof="0" dirty="0" smtClean="0">
                <a:ln>
                  <a:noFill/>
                </a:ln>
                <a:solidFill>
                  <a:prstClr val="black"/>
                </a:solidFill>
                <a:effectLst/>
                <a:uLnTx/>
                <a:uFillTx/>
                <a:latin typeface="Arial"/>
                <a:ea typeface="+mn-ea"/>
                <a:cs typeface="+mn-cs"/>
              </a:rPr>
              <a:t>FIs: 4 </a:t>
            </a:r>
            <a:r>
              <a:rPr kumimoji="0" lang="en-US" sz="1600" b="0" i="0" u="none" strike="noStrike" kern="0" cap="none" spc="0" normalizeH="0" baseline="0" noProof="0" dirty="0" err="1">
                <a:ln>
                  <a:noFill/>
                </a:ln>
                <a:solidFill>
                  <a:prstClr val="black"/>
                </a:solidFill>
                <a:effectLst/>
                <a:uLnTx/>
                <a:uFillTx/>
                <a:latin typeface="Arial"/>
                <a:ea typeface="+mn-ea"/>
                <a:cs typeface="+mn-cs"/>
              </a:rPr>
              <a:t>workstreams</a:t>
            </a:r>
            <a:r>
              <a:rPr kumimoji="0" lang="en-US" sz="1600" b="0" i="0" u="none" strike="noStrike" kern="0" cap="none" spc="0" normalizeH="0" baseline="0" noProof="0" dirty="0">
                <a:ln>
                  <a:noFill/>
                </a:ln>
                <a:solidFill>
                  <a:prstClr val="black"/>
                </a:solidFill>
                <a:effectLst/>
                <a:uLnTx/>
                <a:uFillTx/>
                <a:latin typeface="Arial"/>
                <a:ea typeface="+mn-ea"/>
                <a:cs typeface="+mn-cs"/>
              </a:rPr>
              <a:t> (strategies, reporting </a:t>
            </a:r>
            <a:r>
              <a:rPr kumimoji="0" lang="en-US" sz="1600" b="0" i="0" u="none" strike="noStrike" kern="0" cap="none" spc="0" normalizeH="0" baseline="0" noProof="0" dirty="0" smtClean="0">
                <a:ln>
                  <a:noFill/>
                </a:ln>
                <a:solidFill>
                  <a:prstClr val="black"/>
                </a:solidFill>
                <a:effectLst/>
                <a:uLnTx/>
                <a:uFillTx/>
                <a:latin typeface="Arial"/>
                <a:ea typeface="+mn-ea"/>
                <a:cs typeface="+mn-cs"/>
              </a:rPr>
              <a:t>, risk</a:t>
            </a:r>
            <a:r>
              <a:rPr kumimoji="0" lang="en-US" sz="1600" b="0" i="0" u="none" strike="noStrike" kern="0" cap="none" spc="0" normalizeH="0" baseline="0" noProof="0" dirty="0">
                <a:ln>
                  <a:noFill/>
                </a:ln>
                <a:solidFill>
                  <a:prstClr val="black"/>
                </a:solidFill>
                <a:effectLst/>
                <a:uLnTx/>
                <a:uFillTx/>
                <a:latin typeface="Arial"/>
                <a:ea typeface="+mn-ea"/>
                <a:cs typeface="+mn-cs"/>
              </a:rPr>
              <a:t>, </a:t>
            </a:r>
            <a:r>
              <a:rPr kumimoji="0" lang="en-US" sz="1600" b="0" i="0" u="none" strike="noStrike" kern="0" cap="none" spc="0" normalizeH="0" baseline="0" noProof="0" dirty="0" smtClean="0">
                <a:ln>
                  <a:noFill/>
                </a:ln>
                <a:solidFill>
                  <a:prstClr val="black"/>
                </a:solidFill>
                <a:effectLst/>
                <a:uLnTx/>
                <a:uFillTx/>
                <a:latin typeface="Arial"/>
                <a:ea typeface="+mn-ea"/>
                <a:cs typeface="+mn-cs"/>
              </a:rPr>
              <a:t>cities)</a:t>
            </a:r>
            <a:endParaRPr kumimoji="0" lang="en-US"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600"/>
              </a:spcBef>
              <a:spcAft>
                <a:spcPts val="0"/>
              </a:spcAft>
              <a:buClr>
                <a:srgbClr val="1BA77F"/>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Support for </a:t>
            </a:r>
            <a:r>
              <a:rPr kumimoji="0" lang="en-US" sz="1600" b="1" i="0" u="none" strike="noStrike" kern="0" cap="none" spc="0" normalizeH="0" baseline="0" noProof="0" dirty="0">
                <a:ln>
                  <a:noFill/>
                </a:ln>
                <a:solidFill>
                  <a:srgbClr val="00529F"/>
                </a:solidFill>
                <a:effectLst/>
                <a:uLnTx/>
                <a:uFillTx/>
                <a:latin typeface="Arial"/>
                <a:ea typeface="+mn-ea"/>
                <a:cs typeface="+mn-cs"/>
              </a:rPr>
              <a:t>Green Bonds / Sustainable Finance</a:t>
            </a:r>
            <a:r>
              <a:rPr kumimoji="0" lang="en-US" sz="1600" b="0" i="0" u="none" strike="noStrike" kern="0" cap="none" spc="0" normalizeH="0" baseline="0" noProof="0" dirty="0">
                <a:ln>
                  <a:noFill/>
                </a:ln>
                <a:solidFill>
                  <a:prstClr val="black"/>
                </a:solidFill>
                <a:effectLst/>
                <a:uLnTx/>
                <a:uFillTx/>
                <a:latin typeface="Arial"/>
                <a:ea typeface="+mn-ea"/>
                <a:cs typeface="+mn-cs"/>
              </a:rPr>
              <a:t> tracking and </a:t>
            </a:r>
            <a:r>
              <a:rPr kumimoji="0" lang="en-US" sz="1600" b="0" i="0" u="none" strike="noStrike" kern="0" cap="none" spc="0" normalizeH="0" baseline="0" noProof="0" dirty="0" smtClean="0">
                <a:ln>
                  <a:noFill/>
                </a:ln>
                <a:solidFill>
                  <a:prstClr val="black"/>
                </a:solidFill>
                <a:effectLst/>
                <a:uLnTx/>
                <a:uFillTx/>
                <a:latin typeface="Arial"/>
                <a:ea typeface="+mn-ea"/>
                <a:cs typeface="+mn-cs"/>
              </a:rPr>
              <a:t>reporting</a:t>
            </a:r>
            <a:endParaRPr kumimoji="0" lang="en-US"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0"/>
              </a:spcAft>
              <a:buClr>
                <a:srgbClr val="1BA77F"/>
              </a:buClr>
              <a:buSzTx/>
              <a:buFont typeface="Wingdings" panose="05000000000000000000" pitchFamily="2" charset="2"/>
              <a:buChar char="§"/>
              <a:tabLst/>
              <a:defRPr/>
            </a:pPr>
            <a:r>
              <a:rPr kumimoji="0" lang="en-US" sz="1600" b="1" i="0" u="none" strike="noStrike" kern="0" cap="none" spc="0" normalizeH="0" baseline="0" noProof="0" dirty="0" smtClean="0">
                <a:ln>
                  <a:noFill/>
                </a:ln>
                <a:solidFill>
                  <a:srgbClr val="00529F"/>
                </a:solidFill>
                <a:effectLst/>
                <a:uLnTx/>
                <a:uFillTx/>
                <a:latin typeface="Arial"/>
                <a:ea typeface="+mn-ea"/>
                <a:cs typeface="+mn-cs"/>
              </a:rPr>
              <a:t>Climate finance tracking</a:t>
            </a:r>
          </a:p>
          <a:p>
            <a:pPr marL="540000" marR="0" lvl="1" indent="-180000" algn="l" defTabSz="914400" rtl="0" eaLnBrk="1" fontAlgn="auto" latinLnBrk="0" hangingPunct="1">
              <a:lnSpc>
                <a:spcPct val="100000"/>
              </a:lnSpc>
              <a:spcBef>
                <a:spcPts val="300"/>
              </a:spcBef>
              <a:spcAft>
                <a:spcPts val="0"/>
              </a:spcAft>
              <a:buClr>
                <a:srgbClr val="1BA77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prstClr val="black"/>
                </a:solidFill>
                <a:effectLst/>
                <a:uLnTx/>
                <a:uFillTx/>
                <a:latin typeface="Arial"/>
                <a:ea typeface="+mn-ea"/>
                <a:cs typeface="+mn-cs"/>
              </a:rPr>
              <a:t>MDBs’ Joint Methodologies and MDB/IDFC Common Principles (EIB leads work on Mitigation)</a:t>
            </a:r>
          </a:p>
          <a:p>
            <a:pPr marL="285750" marR="0" lvl="0" indent="-285750" algn="l" defTabSz="914400" rtl="0" eaLnBrk="1" fontAlgn="auto" latinLnBrk="0" hangingPunct="1">
              <a:lnSpc>
                <a:spcPct val="100000"/>
              </a:lnSpc>
              <a:spcBef>
                <a:spcPts val="600"/>
              </a:spcBef>
              <a:spcAft>
                <a:spcPts val="0"/>
              </a:spcAft>
              <a:buClr>
                <a:srgbClr val="1BA77F"/>
              </a:buClr>
              <a:buSzTx/>
              <a:buFont typeface="Wingdings" panose="05000000000000000000" pitchFamily="2" charset="2"/>
              <a:buChar char="§"/>
              <a:tabLst/>
              <a:defRPr/>
            </a:pPr>
            <a:r>
              <a:rPr kumimoji="0" lang="en-US" sz="1600" b="1" i="0" u="none" strike="noStrike" kern="0" cap="none" spc="0" normalizeH="0" baseline="0" noProof="0" dirty="0" smtClean="0">
                <a:ln>
                  <a:noFill/>
                </a:ln>
                <a:solidFill>
                  <a:srgbClr val="00529F"/>
                </a:solidFill>
                <a:effectLst/>
                <a:uLnTx/>
                <a:uFillTx/>
                <a:latin typeface="Arial"/>
                <a:ea typeface="+mn-ea"/>
                <a:cs typeface="+mn-cs"/>
              </a:rPr>
              <a:t>GHG accounting</a:t>
            </a:r>
          </a:p>
          <a:p>
            <a:pPr marL="540000" marR="0" lvl="1" indent="-180000" algn="l" defTabSz="914400" rtl="0" eaLnBrk="1" fontAlgn="auto" latinLnBrk="0" hangingPunct="1">
              <a:lnSpc>
                <a:spcPct val="100000"/>
              </a:lnSpc>
              <a:spcBef>
                <a:spcPts val="300"/>
              </a:spcBef>
              <a:spcAft>
                <a:spcPts val="0"/>
              </a:spcAft>
              <a:buClr>
                <a:srgbClr val="1BA77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prstClr val="black"/>
                </a:solidFill>
                <a:effectLst/>
                <a:uLnTx/>
                <a:uFillTx/>
                <a:latin typeface="Arial"/>
                <a:ea typeface="+mn-ea"/>
                <a:cs typeface="+mn-cs"/>
              </a:rPr>
              <a:t>IFI Framework </a:t>
            </a:r>
            <a:r>
              <a:rPr kumimoji="0" lang="en-US" sz="1400" b="0" i="0" u="none" strike="noStrike" kern="0" cap="none" spc="0" normalizeH="0" baseline="0" noProof="0" dirty="0">
                <a:ln>
                  <a:noFill/>
                </a:ln>
                <a:solidFill>
                  <a:prstClr val="black"/>
                </a:solidFill>
                <a:effectLst/>
                <a:uLnTx/>
                <a:uFillTx/>
                <a:latin typeface="Arial"/>
                <a:ea typeface="+mn-ea"/>
                <a:cs typeface="+mn-cs"/>
              </a:rPr>
              <a:t>for a Harmonized Approach to Greenhouse Gas Accounting</a:t>
            </a:r>
          </a:p>
          <a:p>
            <a:pPr marL="285750" marR="0" lvl="0" indent="-285750" algn="l" defTabSz="914400" rtl="0" eaLnBrk="1" fontAlgn="auto" latinLnBrk="0" hangingPunct="1">
              <a:lnSpc>
                <a:spcPct val="100000"/>
              </a:lnSpc>
              <a:spcBef>
                <a:spcPts val="600"/>
              </a:spcBef>
              <a:spcAft>
                <a:spcPts val="0"/>
              </a:spcAft>
              <a:buClr>
                <a:srgbClr val="1BA77F"/>
              </a:buClr>
              <a:buSzTx/>
              <a:buFont typeface="Wingdings" panose="05000000000000000000" pitchFamily="2" charset="2"/>
              <a:buChar char="§"/>
              <a:tabLst/>
              <a:defRPr/>
            </a:pPr>
            <a:r>
              <a:rPr kumimoji="0" lang="en-US" sz="1600" b="1" i="0" u="none" strike="noStrike" kern="0" cap="none" spc="0" normalizeH="0" baseline="0" noProof="0" dirty="0">
                <a:ln>
                  <a:noFill/>
                </a:ln>
                <a:solidFill>
                  <a:srgbClr val="00529F"/>
                </a:solidFill>
                <a:effectLst/>
                <a:uLnTx/>
                <a:uFillTx/>
                <a:latin typeface="Arial"/>
                <a:ea typeface="+mn-ea"/>
                <a:cs typeface="+mn-cs"/>
              </a:rPr>
              <a:t>Climate risk management</a:t>
            </a:r>
          </a:p>
          <a:p>
            <a:pPr marL="540000" marR="0" lvl="1" indent="-180000" algn="l" defTabSz="914400" rtl="0" eaLnBrk="1" fontAlgn="auto" latinLnBrk="0" hangingPunct="1">
              <a:lnSpc>
                <a:spcPct val="100000"/>
              </a:lnSpc>
              <a:spcBef>
                <a:spcPts val="300"/>
              </a:spcBef>
              <a:spcAft>
                <a:spcPts val="0"/>
              </a:spcAft>
              <a:buClr>
                <a:srgbClr val="1BA77F"/>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Development of Climate Resilience Metrics with other MDBs</a:t>
            </a:r>
          </a:p>
          <a:p>
            <a:pPr marL="540000" marR="0" lvl="1" indent="-180000" algn="l" defTabSz="914400" rtl="0" eaLnBrk="1" fontAlgn="auto" latinLnBrk="0" hangingPunct="1">
              <a:lnSpc>
                <a:spcPct val="100000"/>
              </a:lnSpc>
              <a:spcBef>
                <a:spcPts val="300"/>
              </a:spcBef>
              <a:spcAft>
                <a:spcPts val="0"/>
              </a:spcAft>
              <a:buClr>
                <a:srgbClr val="1BA77F"/>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Share approaches on decision-making under deep uncertainty</a:t>
            </a:r>
          </a:p>
          <a:p>
            <a:pPr marL="540000" marR="0" lvl="1" indent="-180000" algn="l" defTabSz="914400" rtl="0" eaLnBrk="1" fontAlgn="auto" latinLnBrk="0" hangingPunct="1">
              <a:lnSpc>
                <a:spcPct val="100000"/>
              </a:lnSpc>
              <a:spcBef>
                <a:spcPts val="300"/>
              </a:spcBef>
              <a:spcAft>
                <a:spcPts val="0"/>
              </a:spcAft>
              <a:buClr>
                <a:srgbClr val="1BA77F"/>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Assessment of </a:t>
            </a:r>
            <a:r>
              <a:rPr kumimoji="0" lang="en-US" sz="1400" b="0" i="0" u="none" strike="noStrike" kern="0" cap="none" spc="0" normalizeH="0" baseline="0" noProof="0" dirty="0" smtClean="0">
                <a:ln>
                  <a:noFill/>
                </a:ln>
                <a:solidFill>
                  <a:prstClr val="black"/>
                </a:solidFill>
                <a:effectLst/>
                <a:uLnTx/>
                <a:uFillTx/>
                <a:latin typeface="Arial"/>
                <a:ea typeface="+mn-ea"/>
                <a:cs typeface="+mn-cs"/>
              </a:rPr>
              <a:t>systemic climate-related </a:t>
            </a:r>
            <a:r>
              <a:rPr kumimoji="0" lang="en-US" sz="1400" b="0" i="0" u="none" strike="noStrike" kern="0" cap="none" spc="0" normalizeH="0" baseline="0" noProof="0" dirty="0">
                <a:ln>
                  <a:noFill/>
                </a:ln>
                <a:solidFill>
                  <a:prstClr val="black"/>
                </a:solidFill>
                <a:effectLst/>
                <a:uLnTx/>
                <a:uFillTx/>
                <a:latin typeface="Arial"/>
                <a:ea typeface="+mn-ea"/>
                <a:cs typeface="+mn-cs"/>
              </a:rPr>
              <a:t>risks </a:t>
            </a:r>
            <a:r>
              <a:rPr kumimoji="0" lang="en-US" sz="1400" b="0" i="0" u="none" strike="noStrike" kern="0" cap="none" spc="0" normalizeH="0" baseline="0" noProof="0" dirty="0" smtClean="0">
                <a:ln>
                  <a:noFill/>
                </a:ln>
                <a:solidFill>
                  <a:prstClr val="black"/>
                </a:solidFill>
                <a:effectLst/>
                <a:uLnTx/>
                <a:uFillTx/>
                <a:latin typeface="Arial"/>
                <a:ea typeface="+mn-ea"/>
                <a:cs typeface="+mn-cs"/>
              </a:rPr>
              <a:t>at portfolio level (TCFD </a:t>
            </a:r>
            <a:r>
              <a:rPr kumimoji="0" lang="en-US" sz="1400" b="0" i="0" u="none" strike="noStrike" kern="0" cap="none" spc="0" normalizeH="0" baseline="0" noProof="0" dirty="0">
                <a:ln>
                  <a:noFill/>
                </a:ln>
                <a:solidFill>
                  <a:prstClr val="black"/>
                </a:solidFill>
                <a:effectLst/>
                <a:uLnTx/>
                <a:uFillTx/>
                <a:latin typeface="Arial"/>
                <a:ea typeface="+mn-ea"/>
                <a:cs typeface="+mn-cs"/>
              </a:rPr>
              <a:t>recommendations)</a:t>
            </a:r>
          </a:p>
          <a:p>
            <a:pPr marL="285750" marR="0" lvl="0" indent="-285750" algn="l" defTabSz="914400" rtl="0" eaLnBrk="1" fontAlgn="auto" latinLnBrk="0" hangingPunct="1">
              <a:lnSpc>
                <a:spcPct val="100000"/>
              </a:lnSpc>
              <a:spcBef>
                <a:spcPts val="600"/>
              </a:spcBef>
              <a:spcAft>
                <a:spcPts val="0"/>
              </a:spcAft>
              <a:buClr>
                <a:srgbClr val="1BA77F"/>
              </a:buClr>
              <a:buSzTx/>
              <a:buFont typeface="Wingdings" panose="05000000000000000000" pitchFamily="2" charset="2"/>
              <a:buChar char="§"/>
              <a:tabLst/>
              <a:defRPr/>
            </a:pPr>
            <a:r>
              <a:rPr kumimoji="0" lang="en-US" sz="1600" b="1" i="0" u="none" strike="noStrike" kern="0" cap="none" spc="0" normalizeH="0" baseline="0" noProof="0" dirty="0" smtClean="0">
                <a:ln>
                  <a:noFill/>
                </a:ln>
                <a:solidFill>
                  <a:srgbClr val="00529F"/>
                </a:solidFill>
                <a:effectLst/>
                <a:uLnTx/>
                <a:uFillTx/>
                <a:latin typeface="Arial"/>
                <a:ea typeface="+mn-ea"/>
                <a:cs typeface="+mn-cs"/>
              </a:rPr>
              <a:t>Best </a:t>
            </a:r>
            <a:r>
              <a:rPr kumimoji="0" lang="en-US" sz="1600" b="1" i="0" u="none" strike="noStrike" kern="0" cap="none" spc="0" normalizeH="0" baseline="0" noProof="0" dirty="0">
                <a:ln>
                  <a:noFill/>
                </a:ln>
                <a:solidFill>
                  <a:srgbClr val="00529F"/>
                </a:solidFill>
                <a:effectLst/>
                <a:uLnTx/>
                <a:uFillTx/>
                <a:latin typeface="Arial"/>
                <a:ea typeface="+mn-ea"/>
                <a:cs typeface="+mn-cs"/>
              </a:rPr>
              <a:t>practice in </a:t>
            </a:r>
            <a:r>
              <a:rPr kumimoji="0" lang="en-US" sz="1600" b="1" i="0" u="none" strike="noStrike" kern="0" cap="none" spc="0" normalizeH="0" baseline="0" noProof="0" dirty="0" smtClean="0">
                <a:ln>
                  <a:noFill/>
                </a:ln>
                <a:solidFill>
                  <a:srgbClr val="00529F"/>
                </a:solidFill>
                <a:effectLst/>
                <a:uLnTx/>
                <a:uFillTx/>
                <a:latin typeface="Arial"/>
                <a:ea typeface="+mn-ea"/>
                <a:cs typeface="+mn-cs"/>
              </a:rPr>
              <a:t>adaptation </a:t>
            </a:r>
            <a:r>
              <a:rPr kumimoji="0" lang="en-US" sz="1600" b="0" i="0" u="none" strike="noStrike" kern="0" cap="none" spc="0" normalizeH="0" baseline="0" noProof="0" dirty="0" smtClean="0">
                <a:ln>
                  <a:noFill/>
                </a:ln>
                <a:solidFill>
                  <a:prstClr val="black"/>
                </a:solidFill>
                <a:effectLst/>
                <a:uLnTx/>
                <a:uFillTx/>
                <a:latin typeface="Arial"/>
                <a:ea typeface="+mn-ea"/>
                <a:cs typeface="+mn-cs"/>
              </a:rPr>
              <a:t>and reinforced </a:t>
            </a:r>
            <a:r>
              <a:rPr kumimoji="0" lang="en-US" sz="1600" b="0" i="0" u="none" strike="noStrike" kern="0" cap="none" spc="0" normalizeH="0" baseline="0" noProof="0" dirty="0">
                <a:ln>
                  <a:noFill/>
                </a:ln>
                <a:solidFill>
                  <a:prstClr val="black"/>
                </a:solidFill>
                <a:effectLst/>
                <a:uLnTx/>
                <a:uFillTx/>
                <a:latin typeface="Arial"/>
                <a:ea typeface="+mn-ea"/>
                <a:cs typeface="+mn-cs"/>
              </a:rPr>
              <a:t>support to adaptation </a:t>
            </a:r>
            <a:r>
              <a:rPr kumimoji="0" lang="en-US" sz="1600" b="0" i="0" u="none" strike="noStrike" kern="0" cap="none" spc="0" normalizeH="0" baseline="0" noProof="0" dirty="0" smtClean="0">
                <a:ln>
                  <a:noFill/>
                </a:ln>
                <a:solidFill>
                  <a:prstClr val="black"/>
                </a:solidFill>
                <a:effectLst/>
                <a:uLnTx/>
                <a:uFillTx/>
                <a:latin typeface="Arial"/>
                <a:ea typeface="+mn-ea"/>
                <a:cs typeface="+mn-cs"/>
              </a:rPr>
              <a:t>investments</a:t>
            </a:r>
          </a:p>
          <a:p>
            <a:pPr marL="285750" marR="0" lvl="0" indent="-285750" algn="l" defTabSz="914400" rtl="0" eaLnBrk="1" fontAlgn="auto" latinLnBrk="0" hangingPunct="1">
              <a:lnSpc>
                <a:spcPct val="100000"/>
              </a:lnSpc>
              <a:spcBef>
                <a:spcPts val="600"/>
              </a:spcBef>
              <a:spcAft>
                <a:spcPts val="0"/>
              </a:spcAft>
              <a:buClr>
                <a:srgbClr val="1BA77F"/>
              </a:buClr>
              <a:buSzTx/>
              <a:buFont typeface="Wingdings" panose="05000000000000000000" pitchFamily="2" charset="2"/>
              <a:buChar char="§"/>
              <a:tabLst/>
              <a:defRPr/>
            </a:pPr>
            <a:r>
              <a:rPr kumimoji="0" lang="en-US" sz="1600" b="1" i="0" u="none" strike="noStrike" kern="0" cap="none" spc="0" normalizeH="0" baseline="0" noProof="0" dirty="0" smtClean="0">
                <a:ln>
                  <a:noFill/>
                </a:ln>
                <a:solidFill>
                  <a:srgbClr val="00529F"/>
                </a:solidFill>
                <a:effectLst/>
                <a:uLnTx/>
                <a:uFillTx/>
                <a:latin typeface="Arial"/>
                <a:ea typeface="+mn-ea"/>
                <a:cs typeface="+mn-cs"/>
              </a:rPr>
              <a:t>Art. 6 </a:t>
            </a:r>
            <a:r>
              <a:rPr kumimoji="0" lang="en-US" sz="1600" b="1" i="0" u="none" strike="noStrike" kern="0" cap="none" spc="0" normalizeH="0" baseline="0" noProof="0" dirty="0">
                <a:ln>
                  <a:noFill/>
                </a:ln>
                <a:solidFill>
                  <a:srgbClr val="00529F"/>
                </a:solidFill>
                <a:effectLst/>
                <a:uLnTx/>
                <a:uFillTx/>
                <a:latin typeface="Arial"/>
                <a:ea typeface="+mn-ea"/>
                <a:cs typeface="+mn-cs"/>
              </a:rPr>
              <a:t>of Paris Agreement</a:t>
            </a:r>
            <a:r>
              <a:rPr kumimoji="0" lang="en-US" sz="1600" b="0" i="0" u="none" strike="noStrike" kern="0" cap="none" spc="0" normalizeH="0" baseline="0" noProof="0" dirty="0">
                <a:ln>
                  <a:noFill/>
                </a:ln>
                <a:solidFill>
                  <a:prstClr val="black"/>
                </a:solidFill>
                <a:effectLst/>
                <a:uLnTx/>
                <a:uFillTx/>
                <a:latin typeface="Arial"/>
                <a:ea typeface="+mn-ea"/>
                <a:cs typeface="+mn-cs"/>
              </a:rPr>
              <a:t>: Carbon markets </a:t>
            </a:r>
            <a:r>
              <a:rPr kumimoji="0" lang="en-US" sz="1600" b="0" i="0" u="none" strike="noStrike" kern="0" cap="none" spc="0" normalizeH="0" baseline="0" noProof="0" dirty="0" smtClean="0">
                <a:ln>
                  <a:noFill/>
                </a:ln>
                <a:solidFill>
                  <a:prstClr val="black"/>
                </a:solidFill>
                <a:effectLst/>
                <a:uLnTx/>
                <a:uFillTx/>
                <a:latin typeface="Arial"/>
                <a:ea typeface="+mn-ea"/>
                <a:cs typeface="+mn-cs"/>
              </a:rPr>
              <a:t>&amp; monetization </a:t>
            </a:r>
            <a:r>
              <a:rPr kumimoji="0" lang="en-US" sz="1600" b="0" i="0" u="none" strike="noStrike" kern="0" cap="none" spc="0" normalizeH="0" baseline="0" noProof="0" dirty="0">
                <a:ln>
                  <a:noFill/>
                </a:ln>
                <a:solidFill>
                  <a:prstClr val="black"/>
                </a:solidFill>
                <a:effectLst/>
                <a:uLnTx/>
                <a:uFillTx/>
                <a:latin typeface="Arial"/>
                <a:ea typeface="+mn-ea"/>
                <a:cs typeface="+mn-cs"/>
              </a:rPr>
              <a:t>of climate </a:t>
            </a:r>
            <a:r>
              <a:rPr kumimoji="0" lang="en-US" sz="1600" b="0" i="0" u="none" strike="noStrike" kern="0" cap="none" spc="0" normalizeH="0" baseline="0" noProof="0" dirty="0" smtClean="0">
                <a:ln>
                  <a:noFill/>
                </a:ln>
                <a:solidFill>
                  <a:prstClr val="black"/>
                </a:solidFill>
                <a:effectLst/>
                <a:uLnTx/>
                <a:uFillTx/>
                <a:latin typeface="Arial"/>
                <a:ea typeface="+mn-ea"/>
                <a:cs typeface="+mn-cs"/>
              </a:rPr>
              <a:t>co-benefits</a:t>
            </a:r>
            <a:endParaRPr kumimoji="0" lang="en-US" sz="1600" b="0" i="0" u="none" strike="noStrike" kern="0" cap="none" spc="0" normalizeH="0" baseline="0" noProof="0" dirty="0">
              <a:ln>
                <a:noFill/>
              </a:ln>
              <a:solidFill>
                <a:prstClr val="black"/>
              </a:solidFill>
              <a:effectLst/>
              <a:uLnTx/>
              <a:uFillTx/>
              <a:latin typeface="Arial"/>
              <a:ea typeface="+mn-ea"/>
              <a:cs typeface="+mn-cs"/>
            </a:endParaRPr>
          </a:p>
        </p:txBody>
      </p:sp>
      <p:sp>
        <p:nvSpPr>
          <p:cNvPr id="11" name="Round Diagonal Corner Rectangle 10"/>
          <p:cNvSpPr/>
          <p:nvPr/>
        </p:nvSpPr>
        <p:spPr>
          <a:xfrm>
            <a:off x="668306" y="4977172"/>
            <a:ext cx="7936142" cy="1152128"/>
          </a:xfrm>
          <a:prstGeom prst="round2Diag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
                <a:srgbClr val="1BA77F"/>
              </a:buClr>
              <a:buSzTx/>
              <a:buFontTx/>
              <a:buNone/>
              <a:tabLst/>
              <a:defRPr/>
            </a:pPr>
            <a:r>
              <a:rPr kumimoji="0" lang="en-US" sz="1600" b="1" i="0" u="none" strike="noStrike" kern="1200" cap="none" spc="0" normalizeH="0" baseline="0" noProof="0" dirty="0" smtClean="0">
                <a:ln>
                  <a:noFill/>
                </a:ln>
                <a:solidFill>
                  <a:prstClr val="white"/>
                </a:solidFill>
                <a:effectLst/>
                <a:uLnTx/>
                <a:uFillTx/>
                <a:latin typeface="Arial"/>
                <a:ea typeface="+mn-ea"/>
                <a:cs typeface="+mn-cs"/>
                <a:sym typeface="Wingdings" panose="05000000000000000000" pitchFamily="2" charset="2"/>
              </a:rPr>
              <a:t> </a:t>
            </a:r>
            <a:r>
              <a:rPr kumimoji="0" lang="en-US" sz="1600" b="1" i="0" u="none" strike="noStrike" kern="0" cap="none" spc="0" normalizeH="0" baseline="0" noProof="0" dirty="0">
                <a:ln>
                  <a:noFill/>
                </a:ln>
                <a:solidFill>
                  <a:prstClr val="white"/>
                </a:solidFill>
                <a:effectLst/>
                <a:uLnTx/>
                <a:uFillTx/>
                <a:latin typeface="Arial"/>
                <a:ea typeface="+mn-ea"/>
                <a:cs typeface="+mn-cs"/>
              </a:rPr>
              <a:t>2018 priorities: </a:t>
            </a:r>
            <a:r>
              <a:rPr kumimoji="0" lang="en-US" sz="1600" b="0" i="0" u="none" strike="noStrike" kern="0" cap="none" spc="0" normalizeH="0" baseline="0" noProof="0" dirty="0">
                <a:ln>
                  <a:noFill/>
                </a:ln>
                <a:solidFill>
                  <a:prstClr val="white"/>
                </a:solidFill>
                <a:effectLst/>
                <a:uLnTx/>
                <a:uFillTx/>
                <a:latin typeface="Arial"/>
                <a:ea typeface="+mn-ea"/>
                <a:cs typeface="+mn-cs"/>
              </a:rPr>
              <a:t>Sustainable finance agenda, just </a:t>
            </a:r>
            <a:r>
              <a:rPr kumimoji="0" lang="en-US" sz="1600" b="0" i="0" u="none" strike="noStrike" kern="0" cap="none" spc="0" normalizeH="0" baseline="0" noProof="0" dirty="0" smtClean="0">
                <a:ln>
                  <a:noFill/>
                </a:ln>
                <a:solidFill>
                  <a:prstClr val="white"/>
                </a:solidFill>
                <a:effectLst/>
                <a:uLnTx/>
                <a:uFillTx/>
                <a:latin typeface="Arial"/>
                <a:ea typeface="+mn-ea"/>
                <a:cs typeface="+mn-cs"/>
              </a:rPr>
              <a:t>transition </a:t>
            </a:r>
            <a:r>
              <a:rPr kumimoji="0" lang="en-US" sz="1600" b="0" i="0" u="none" strike="noStrike" kern="0" cap="none" spc="0" normalizeH="0" baseline="0" noProof="0" dirty="0">
                <a:ln>
                  <a:noFill/>
                </a:ln>
                <a:solidFill>
                  <a:prstClr val="white"/>
                </a:solidFill>
                <a:effectLst/>
                <a:uLnTx/>
                <a:uFillTx/>
                <a:latin typeface="Arial"/>
                <a:ea typeface="+mn-ea"/>
                <a:cs typeface="+mn-cs"/>
              </a:rPr>
              <a:t>to </a:t>
            </a:r>
            <a:r>
              <a:rPr kumimoji="0" lang="en-US" sz="1600" b="0" i="0" u="none" strike="noStrike" kern="0" cap="none" spc="0" normalizeH="0" baseline="0" noProof="0" dirty="0" smtClean="0">
                <a:ln>
                  <a:noFill/>
                </a:ln>
                <a:solidFill>
                  <a:prstClr val="white"/>
                </a:solidFill>
                <a:effectLst/>
                <a:uLnTx/>
                <a:uFillTx/>
                <a:latin typeface="Arial"/>
                <a:ea typeface="+mn-ea"/>
                <a:cs typeface="+mn-cs"/>
              </a:rPr>
              <a:t>low-C development pathways, </a:t>
            </a:r>
            <a:r>
              <a:rPr kumimoji="0" lang="en-US" sz="1600" b="0" i="0" u="none" strike="noStrike" kern="0" cap="none" spc="0" normalizeH="0" baseline="0" noProof="0" dirty="0">
                <a:ln>
                  <a:noFill/>
                </a:ln>
                <a:solidFill>
                  <a:prstClr val="white"/>
                </a:solidFill>
                <a:effectLst/>
                <a:uLnTx/>
                <a:uFillTx/>
                <a:latin typeface="Arial"/>
                <a:ea typeface="+mn-ea"/>
                <a:cs typeface="+mn-cs"/>
              </a:rPr>
              <a:t>climate risk management, resilience impact metrics</a:t>
            </a:r>
            <a:r>
              <a:rPr kumimoji="0" lang="en-US" sz="1600" b="0" i="0" u="none" strike="noStrike" kern="0" cap="none" spc="0" normalizeH="0" baseline="0" noProof="0" dirty="0" smtClean="0">
                <a:ln>
                  <a:noFill/>
                </a:ln>
                <a:solidFill>
                  <a:prstClr val="white"/>
                </a:solidFill>
                <a:effectLst/>
                <a:uLnTx/>
                <a:uFillTx/>
                <a:latin typeface="Arial"/>
                <a:ea typeface="+mn-ea"/>
                <a:cs typeface="+mn-cs"/>
              </a:rPr>
              <a:t>, etc.</a:t>
            </a:r>
          </a:p>
          <a:p>
            <a:pPr marL="0" marR="0" lvl="0" indent="0" algn="l" defTabSz="914400" rtl="0" eaLnBrk="1" fontAlgn="auto" latinLnBrk="0" hangingPunct="1">
              <a:lnSpc>
                <a:spcPct val="100000"/>
              </a:lnSpc>
              <a:spcBef>
                <a:spcPts val="600"/>
              </a:spcBef>
              <a:spcAft>
                <a:spcPts val="0"/>
              </a:spcAft>
              <a:buClr>
                <a:srgbClr val="1BA77F"/>
              </a:buClr>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sym typeface="Wingdings" panose="05000000000000000000" pitchFamily="2" charset="2"/>
              </a:rPr>
              <a:t> </a:t>
            </a:r>
            <a:r>
              <a:rPr kumimoji="0" lang="en-US" sz="1600" b="0" i="0" u="none" strike="noStrike" kern="0" cap="none" spc="0" normalizeH="0" baseline="0" noProof="0" dirty="0" smtClean="0">
                <a:ln>
                  <a:noFill/>
                </a:ln>
                <a:solidFill>
                  <a:prstClr val="white"/>
                </a:solidFill>
                <a:effectLst/>
                <a:uLnTx/>
                <a:uFillTx/>
                <a:latin typeface="Arial"/>
                <a:ea typeface="+mn-ea"/>
                <a:cs typeface="+mn-cs"/>
              </a:rPr>
              <a:t>EIB brings to the table its </a:t>
            </a:r>
            <a:r>
              <a:rPr kumimoji="0" lang="en-US" sz="1600" b="1" i="0" u="none" strike="noStrike" kern="0" cap="none" spc="0" normalizeH="0" baseline="0" noProof="0" dirty="0" smtClean="0">
                <a:ln>
                  <a:noFill/>
                </a:ln>
                <a:solidFill>
                  <a:prstClr val="white"/>
                </a:solidFill>
                <a:effectLst/>
                <a:uLnTx/>
                <a:uFillTx/>
                <a:latin typeface="Arial"/>
                <a:ea typeface="+mn-ea"/>
                <a:cs typeface="+mn-cs"/>
              </a:rPr>
              <a:t>technical knowledge and its long experience </a:t>
            </a:r>
            <a:r>
              <a:rPr kumimoji="0" lang="en-US" sz="1600" b="0" i="0" u="none" strike="noStrike" kern="0" cap="none" spc="0" normalizeH="0" baseline="0" noProof="0" dirty="0" smtClean="0">
                <a:ln>
                  <a:noFill/>
                </a:ln>
                <a:solidFill>
                  <a:prstClr val="white"/>
                </a:solidFill>
                <a:effectLst/>
                <a:uLnTx/>
                <a:uFillTx/>
                <a:latin typeface="Arial"/>
                <a:ea typeface="+mn-ea"/>
                <a:cs typeface="+mn-cs"/>
              </a:rPr>
              <a:t>as a partner of other MDBs/DFIs and other FIs in this area</a:t>
            </a: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88521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539282" y="201817"/>
            <a:ext cx="7455837" cy="506584"/>
          </a:xfrm>
        </p:spPr>
        <p:txBody>
          <a:bodyPr>
            <a:noAutofit/>
          </a:bodyPr>
          <a:lstStyle/>
          <a:p>
            <a:pPr marL="0" lvl="0" indent="0" algn="ctr">
              <a:spcBef>
                <a:spcPct val="0"/>
              </a:spcBef>
              <a:buNone/>
              <a:defRPr/>
            </a:pPr>
            <a:r>
              <a:rPr lang="en-US" sz="2400" b="1" dirty="0" smtClean="0">
                <a:solidFill>
                  <a:srgbClr val="0070C0"/>
                </a:solidFill>
                <a:latin typeface="Calibri" panose="020F0502020204030204" pitchFamily="34" charset="0"/>
                <a:ea typeface="LF_Kai" pitchFamily="2" charset="-122"/>
                <a:cs typeface="Calibri" panose="020F0502020204030204" pitchFamily="34" charset="0"/>
              </a:rPr>
              <a:t>The </a:t>
            </a:r>
            <a:r>
              <a:rPr lang="en-US" sz="2400" b="1" dirty="0">
                <a:solidFill>
                  <a:srgbClr val="0070C0"/>
                </a:solidFill>
                <a:latin typeface="Calibri" panose="020F0502020204030204" pitchFamily="34" charset="0"/>
                <a:ea typeface="LF_Kai" pitchFamily="2" charset="-122"/>
                <a:cs typeface="Calibri" panose="020F0502020204030204" pitchFamily="34" charset="0"/>
              </a:rPr>
              <a:t>role of </a:t>
            </a:r>
            <a:r>
              <a:rPr lang="en-US" sz="2400" b="1" dirty="0" smtClean="0">
                <a:solidFill>
                  <a:srgbClr val="0070C0"/>
                </a:solidFill>
                <a:latin typeface="Calibri" panose="020F0502020204030204" pitchFamily="34" charset="0"/>
                <a:ea typeface="LF_Kai" pitchFamily="2" charset="-122"/>
                <a:cs typeface="Calibri" panose="020F0502020204030204" pitchFamily="34" charset="0"/>
              </a:rPr>
              <a:t>the EIB </a:t>
            </a:r>
            <a:r>
              <a:rPr lang="en-US" sz="2400" b="1" dirty="0">
                <a:solidFill>
                  <a:srgbClr val="0070C0"/>
                </a:solidFill>
                <a:latin typeface="Calibri" panose="020F0502020204030204" pitchFamily="34" charset="0"/>
                <a:ea typeface="LF_Kai" pitchFamily="2" charset="-122"/>
                <a:cs typeface="Calibri" panose="020F0502020204030204" pitchFamily="34" charset="0"/>
              </a:rPr>
              <a:t>in </a:t>
            </a:r>
            <a:r>
              <a:rPr lang="en-US" sz="2400" b="1" dirty="0" smtClean="0">
                <a:solidFill>
                  <a:srgbClr val="0070C0"/>
                </a:solidFill>
                <a:latin typeface="Calibri" panose="020F0502020204030204" pitchFamily="34" charset="0"/>
                <a:ea typeface="LF_Kai" pitchFamily="2" charset="-122"/>
                <a:cs typeface="Calibri" panose="020F0502020204030204" pitchFamily="34" charset="0"/>
              </a:rPr>
              <a:t>Energy Efficiency </a:t>
            </a:r>
            <a:endParaRPr lang="en-US" sz="2900" dirty="0" smtClean="0">
              <a:solidFill>
                <a:schemeClr val="tx1"/>
              </a:solidFill>
            </a:endParaRPr>
          </a:p>
          <a:p>
            <a:endParaRPr lang="en-US" sz="2900" dirty="0">
              <a:solidFill>
                <a:schemeClr val="tx1"/>
              </a:solidFill>
            </a:endParaRPr>
          </a:p>
          <a:p>
            <a:endParaRPr lang="en-US" sz="2900" dirty="0" smtClean="0">
              <a:solidFill>
                <a:schemeClr val="tx1"/>
              </a:solidFill>
            </a:endParaRPr>
          </a:p>
          <a:p>
            <a:endParaRPr lang="en-US" sz="2900" dirty="0" smtClean="0">
              <a:solidFill>
                <a:schemeClr val="tx1"/>
              </a:solidFill>
            </a:endParaRPr>
          </a:p>
          <a:p>
            <a:pPr marL="0" lvl="0" indent="0" algn="ctr">
              <a:spcBef>
                <a:spcPct val="0"/>
              </a:spcBef>
              <a:buNone/>
              <a:defRPr/>
            </a:pPr>
            <a:endParaRPr lang="en-US" sz="1800" i="1" dirty="0" smtClean="0">
              <a:solidFill>
                <a:srgbClr val="000000"/>
              </a:solidFill>
              <a:latin typeface="Calibri" panose="020F0502020204030204" pitchFamily="34" charset="0"/>
              <a:cs typeface="Calibri" panose="020F0502020204030204" pitchFamily="34" charset="0"/>
            </a:endParaRPr>
          </a:p>
          <a:p>
            <a:pPr marL="0" lvl="0" indent="0" algn="ctr">
              <a:spcBef>
                <a:spcPct val="0"/>
              </a:spcBef>
              <a:buNone/>
              <a:defRPr/>
            </a:pPr>
            <a:endParaRPr lang="en-US" sz="1800" i="1" dirty="0">
              <a:solidFill>
                <a:srgbClr val="000000"/>
              </a:solidFill>
              <a:latin typeface="Calibri" panose="020F0502020204030204" pitchFamily="34" charset="0"/>
              <a:cs typeface="Calibri" panose="020F0502020204030204" pitchFamily="34" charset="0"/>
            </a:endParaRPr>
          </a:p>
          <a:p>
            <a:pPr marL="0" lvl="0" indent="0" algn="ctr">
              <a:spcBef>
                <a:spcPct val="0"/>
              </a:spcBef>
              <a:buNone/>
              <a:defRPr/>
            </a:pPr>
            <a:r>
              <a:rPr lang="en-US" sz="2200" b="1" i="1" dirty="0" smtClean="0">
                <a:solidFill>
                  <a:srgbClr val="0070C0"/>
                </a:solidFill>
                <a:latin typeface="Calibri" panose="020F0502020204030204" pitchFamily="34" charset="0"/>
                <a:cs typeface="Calibri" panose="020F0502020204030204" pitchFamily="34" charset="0"/>
              </a:rPr>
              <a:t>Initiatives </a:t>
            </a:r>
            <a:r>
              <a:rPr lang="en-US" sz="2200" b="1" i="1" dirty="0">
                <a:solidFill>
                  <a:srgbClr val="0070C0"/>
                </a:solidFill>
                <a:latin typeface="Calibri" panose="020F0502020204030204" pitchFamily="34" charset="0"/>
                <a:cs typeface="Calibri" panose="020F0502020204030204" pitchFamily="34" charset="0"/>
              </a:rPr>
              <a:t>managed  and/or initiated by EIB in the EE sector</a:t>
            </a:r>
            <a:r>
              <a:rPr lang="en-US" sz="1800" i="1" dirty="0">
                <a:solidFill>
                  <a:srgbClr val="000000"/>
                </a:solidFill>
                <a:latin typeface="Calibri" panose="020F0502020204030204" pitchFamily="34" charset="0"/>
                <a:cs typeface="Calibri" panose="020F0502020204030204" pitchFamily="34" charset="0"/>
              </a:rPr>
              <a:t>:</a:t>
            </a:r>
            <a:endParaRPr lang="en-US" sz="1800" b="1" dirty="0">
              <a:solidFill>
                <a:srgbClr val="0051A5">
                  <a:lumMod val="75000"/>
                </a:srgbClr>
              </a:solidFill>
              <a:latin typeface="Calibri" panose="020F0502020204030204" pitchFamily="34" charset="0"/>
              <a:ea typeface="LF_Kai" pitchFamily="2" charset="-122"/>
              <a:cs typeface="Calibri" panose="020F0502020204030204" pitchFamily="34" charset="0"/>
            </a:endParaRPr>
          </a:p>
          <a:p>
            <a:pPr marL="0" indent="0">
              <a:buNone/>
            </a:pPr>
            <a:endParaRPr lang="en-GB" sz="2900" dirty="0" smtClean="0"/>
          </a:p>
          <a:p>
            <a:endParaRPr lang="en-GB" dirty="0"/>
          </a:p>
        </p:txBody>
      </p:sp>
      <p:sp>
        <p:nvSpPr>
          <p:cNvPr id="14" name="Content Placeholder 13"/>
          <p:cNvSpPr>
            <a:spLocks noGrp="1"/>
          </p:cNvSpPr>
          <p:nvPr>
            <p:ph sz="half" idx="2"/>
          </p:nvPr>
        </p:nvSpPr>
        <p:spPr>
          <a:xfrm>
            <a:off x="4591048" y="2981919"/>
            <a:ext cx="4162566" cy="3374431"/>
          </a:xfrm>
        </p:spPr>
        <p:txBody>
          <a:bodyPr/>
          <a:lstStyle/>
          <a:p>
            <a:pPr algn="ctr">
              <a:spcBef>
                <a:spcPct val="0"/>
              </a:spcBef>
              <a:buFont typeface="Wingdings" panose="05000000000000000000" pitchFamily="2" charset="2"/>
              <a:buChar char="Ø"/>
              <a:tabLst>
                <a:tab pos="982663" algn="l"/>
              </a:tabLst>
              <a:defRPr/>
            </a:pPr>
            <a:r>
              <a:rPr lang="en-US" sz="2000" b="1" dirty="0" smtClean="0">
                <a:solidFill>
                  <a:srgbClr val="0051A5">
                    <a:lumMod val="75000"/>
                  </a:srgbClr>
                </a:solidFill>
                <a:latin typeface="Calibri" panose="020F0502020204030204" pitchFamily="34" charset="0"/>
                <a:ea typeface="LF_Kai" pitchFamily="2" charset="-122"/>
                <a:cs typeface="Calibri" panose="020F0502020204030204" pitchFamily="34" charset="0"/>
              </a:rPr>
              <a:t> Outside </a:t>
            </a:r>
            <a:r>
              <a:rPr lang="en-US" sz="2000" b="1" dirty="0">
                <a:solidFill>
                  <a:srgbClr val="0051A5">
                    <a:lumMod val="75000"/>
                  </a:srgbClr>
                </a:solidFill>
                <a:latin typeface="Calibri" panose="020F0502020204030204" pitchFamily="34" charset="0"/>
                <a:ea typeface="LF_Kai" pitchFamily="2" charset="-122"/>
                <a:cs typeface="Calibri" panose="020F0502020204030204" pitchFamily="34" charset="0"/>
              </a:rPr>
              <a:t>the EU</a:t>
            </a:r>
            <a:endParaRPr lang="en-GB" sz="2000" b="1" dirty="0">
              <a:solidFill>
                <a:srgbClr val="0051A5">
                  <a:lumMod val="75000"/>
                </a:srgbClr>
              </a:solidFill>
              <a:latin typeface="Calibri" panose="020F0502020204030204" pitchFamily="34" charset="0"/>
              <a:ea typeface="LF_Kai" pitchFamily="2" charset="-122"/>
              <a:cs typeface="Calibri" panose="020F0502020204030204" pitchFamily="34" charset="0"/>
            </a:endParaRPr>
          </a:p>
          <a:p>
            <a:pPr marL="342900" lvl="0" indent="-342900">
              <a:buClr>
                <a:srgbClr val="0051A5"/>
              </a:buClr>
              <a:buSzPct val="80000"/>
            </a:pPr>
            <a:r>
              <a:rPr lang="en-US" sz="1800" b="1" i="1" dirty="0">
                <a:solidFill>
                  <a:srgbClr val="0070C0"/>
                </a:solidFill>
                <a:latin typeface="Calibri" panose="020F0502020204030204" pitchFamily="34" charset="0"/>
                <a:cs typeface="Calibri" panose="020F0502020204030204" pitchFamily="34" charset="0"/>
              </a:rPr>
              <a:t>GGF</a:t>
            </a:r>
            <a:r>
              <a:rPr lang="en-US" sz="2000" dirty="0">
                <a:solidFill>
                  <a:srgbClr val="000000"/>
                </a:solidFill>
              </a:rPr>
              <a:t> – Green for Growth Fund</a:t>
            </a:r>
          </a:p>
          <a:p>
            <a:pPr marL="342900" lvl="0" indent="-342900">
              <a:buClr>
                <a:srgbClr val="0051A5"/>
              </a:buClr>
              <a:buSzPct val="80000"/>
              <a:tabLst>
                <a:tab pos="3949700" algn="l"/>
              </a:tabLst>
            </a:pPr>
            <a:r>
              <a:rPr lang="en-US" sz="1800" b="1" i="1" dirty="0" smtClean="0">
                <a:solidFill>
                  <a:srgbClr val="0070C0"/>
                </a:solidFill>
                <a:latin typeface="Calibri" panose="020F0502020204030204" pitchFamily="34" charset="0"/>
                <a:cs typeface="Calibri" panose="020F0502020204030204" pitchFamily="34" charset="0"/>
              </a:rPr>
              <a:t>EPTATF</a:t>
            </a:r>
            <a:r>
              <a:rPr lang="en-US" sz="2000" dirty="0" smtClean="0">
                <a:solidFill>
                  <a:srgbClr val="000000"/>
                </a:solidFill>
              </a:rPr>
              <a:t> </a:t>
            </a:r>
            <a:r>
              <a:rPr lang="en-US" sz="2000" dirty="0">
                <a:solidFill>
                  <a:srgbClr val="000000"/>
                </a:solidFill>
              </a:rPr>
              <a:t>– Eastern Partnership Technical Assistance Trust Fund</a:t>
            </a:r>
          </a:p>
          <a:p>
            <a:pPr marL="342900" lvl="0" indent="-342900">
              <a:buClr>
                <a:srgbClr val="0051A5"/>
              </a:buClr>
              <a:buSzPct val="80000"/>
            </a:pPr>
            <a:r>
              <a:rPr lang="en-US" sz="1800" b="1" i="1" dirty="0">
                <a:solidFill>
                  <a:srgbClr val="0070C0"/>
                </a:solidFill>
                <a:latin typeface="Calibri" panose="020F0502020204030204" pitchFamily="34" charset="0"/>
                <a:cs typeface="Calibri" panose="020F0502020204030204" pitchFamily="34" charset="0"/>
              </a:rPr>
              <a:t>MPSF </a:t>
            </a:r>
            <a:r>
              <a:rPr lang="en-US" sz="2000" dirty="0">
                <a:solidFill>
                  <a:srgbClr val="000000"/>
                </a:solidFill>
              </a:rPr>
              <a:t>- </a:t>
            </a:r>
            <a:r>
              <a:rPr lang="en-GB" sz="2000" dirty="0">
                <a:solidFill>
                  <a:srgbClr val="000000"/>
                </a:solidFill>
              </a:rPr>
              <a:t>Municipal Project Support Facility</a:t>
            </a:r>
            <a:endParaRPr lang="en-US" sz="2000" dirty="0">
              <a:solidFill>
                <a:srgbClr val="000000"/>
              </a:solidFill>
            </a:endParaRPr>
          </a:p>
          <a:p>
            <a:pPr marL="342900" lvl="0" indent="-342900">
              <a:buClr>
                <a:srgbClr val="0051A5"/>
              </a:buClr>
              <a:buSzPct val="80000"/>
            </a:pPr>
            <a:r>
              <a:rPr lang="en-US" sz="1800" b="1" i="1" dirty="0" smtClean="0">
                <a:solidFill>
                  <a:srgbClr val="0070C0"/>
                </a:solidFill>
                <a:latin typeface="Calibri" panose="020F0502020204030204" pitchFamily="34" charset="0"/>
                <a:cs typeface="Calibri" panose="020F0502020204030204" pitchFamily="34" charset="0"/>
              </a:rPr>
              <a:t>ERI</a:t>
            </a:r>
            <a:r>
              <a:rPr lang="en-US" sz="2000" dirty="0" smtClean="0">
                <a:solidFill>
                  <a:srgbClr val="000000"/>
                </a:solidFill>
              </a:rPr>
              <a:t> </a:t>
            </a:r>
            <a:r>
              <a:rPr lang="en-US" sz="2000" dirty="0">
                <a:solidFill>
                  <a:srgbClr val="000000"/>
                </a:solidFill>
              </a:rPr>
              <a:t>– Economic Resilience </a:t>
            </a:r>
            <a:r>
              <a:rPr lang="en-US" sz="2000" dirty="0" smtClean="0">
                <a:solidFill>
                  <a:srgbClr val="000000"/>
                </a:solidFill>
              </a:rPr>
              <a:t>Initiative</a:t>
            </a:r>
          </a:p>
          <a:p>
            <a:pPr marL="342900" lvl="0" indent="-342900">
              <a:buClr>
                <a:srgbClr val="0051A5"/>
              </a:buClr>
              <a:buSzPct val="80000"/>
            </a:pPr>
            <a:r>
              <a:rPr lang="en-US" sz="1800" b="1" i="1" dirty="0">
                <a:solidFill>
                  <a:srgbClr val="0070C0"/>
                </a:solidFill>
                <a:latin typeface="Calibri" panose="020F0502020204030204" pitchFamily="34" charset="0"/>
                <a:cs typeface="Calibri" panose="020F0502020204030204" pitchFamily="34" charset="0"/>
              </a:rPr>
              <a:t>NIF TF </a:t>
            </a:r>
            <a:r>
              <a:rPr lang="en-US" sz="2000" dirty="0">
                <a:solidFill>
                  <a:srgbClr val="000000"/>
                </a:solidFill>
              </a:rPr>
              <a:t>– </a:t>
            </a:r>
            <a:r>
              <a:rPr lang="en-US" sz="2000" dirty="0" smtClean="0">
                <a:solidFill>
                  <a:srgbClr val="000000"/>
                </a:solidFill>
              </a:rPr>
              <a:t>Neighborhood </a:t>
            </a:r>
            <a:r>
              <a:rPr lang="en-US" sz="2000" dirty="0">
                <a:solidFill>
                  <a:srgbClr val="000000"/>
                </a:solidFill>
              </a:rPr>
              <a:t>Investment Facility Trust </a:t>
            </a:r>
            <a:r>
              <a:rPr lang="en-US" sz="2000" dirty="0" smtClean="0">
                <a:solidFill>
                  <a:srgbClr val="000000"/>
                </a:solidFill>
              </a:rPr>
              <a:t>Fund</a:t>
            </a:r>
          </a:p>
          <a:p>
            <a:pPr marL="342900" lvl="0" indent="-342900">
              <a:buClr>
                <a:srgbClr val="0051A5"/>
              </a:buClr>
              <a:buSzPct val="80000"/>
            </a:pPr>
            <a:endParaRPr lang="en-US" sz="2000" dirty="0">
              <a:solidFill>
                <a:srgbClr val="000000"/>
              </a:solidFill>
            </a:endParaRPr>
          </a:p>
          <a:p>
            <a:endParaRPr lang="en-GB" dirty="0"/>
          </a:p>
        </p:txBody>
      </p:sp>
      <p:sp>
        <p:nvSpPr>
          <p:cNvPr id="4" name="Date Placeholder 3"/>
          <p:cNvSpPr>
            <a:spLocks noGrp="1"/>
          </p:cNvSpPr>
          <p:nvPr>
            <p:ph type="dt" sz="half" idx="10"/>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0266A-1577-41E9-8D24-5CCE020706D9}" type="datetime1">
              <a:rPr kumimoji="0" lang="fr-LU"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13/05/2019</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46D8CE-DF9A-4FC9-98C1-36228A9B7D78}"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 name="Text Placeholder 9"/>
          <p:cNvSpPr>
            <a:spLocks noGrp="1"/>
          </p:cNvSpPr>
          <p:nvPr>
            <p:ph type="body" sz="quarter" idx="4294967295"/>
          </p:nvPr>
        </p:nvSpPr>
        <p:spPr>
          <a:xfrm>
            <a:off x="1" y="2645923"/>
            <a:ext cx="4267200" cy="3612002"/>
          </a:xfrm>
          <a:prstGeom prst="rect">
            <a:avLst/>
          </a:prstGeom>
        </p:spPr>
        <p:txBody>
          <a:bodyPr/>
          <a:lstStyle/>
          <a:p>
            <a:pPr marL="0" indent="0">
              <a:buNone/>
            </a:pPr>
            <a:endParaRPr lang="en-US" dirty="0" smtClean="0"/>
          </a:p>
          <a:p>
            <a:endParaRPr lang="en-GB" dirty="0"/>
          </a:p>
        </p:txBody>
      </p:sp>
      <p:pic>
        <p:nvPicPr>
          <p:cNvPr id="7" name="Picture 6"/>
          <p:cNvPicPr>
            <a:picLocks noChangeAspect="1"/>
          </p:cNvPicPr>
          <p:nvPr/>
        </p:nvPicPr>
        <p:blipFill>
          <a:blip r:embed="rId3"/>
          <a:stretch>
            <a:fillRect/>
          </a:stretch>
        </p:blipFill>
        <p:spPr>
          <a:xfrm>
            <a:off x="706471" y="708401"/>
            <a:ext cx="8197681" cy="1598430"/>
          </a:xfrm>
          <a:prstGeom prst="rect">
            <a:avLst/>
          </a:prstGeom>
        </p:spPr>
      </p:pic>
      <p:sp>
        <p:nvSpPr>
          <p:cNvPr id="15" name="Rectangle 14"/>
          <p:cNvSpPr/>
          <p:nvPr/>
        </p:nvSpPr>
        <p:spPr>
          <a:xfrm>
            <a:off x="200024" y="2981919"/>
            <a:ext cx="4191001" cy="3125984"/>
          </a:xfrm>
          <a:prstGeom prst="rect">
            <a:avLst/>
          </a:prstGeom>
        </p:spPr>
        <p:txBody>
          <a:bodyPr wrap="square">
            <a:spAutoFit/>
          </a:bodyPr>
          <a:lstStyle/>
          <a:p>
            <a:pPr marL="342900" lvl="0" indent="-342900" algn="ctr">
              <a:lnSpc>
                <a:spcPct val="90000"/>
              </a:lnSpc>
              <a:spcBef>
                <a:spcPct val="0"/>
              </a:spcBef>
              <a:buFont typeface="Wingdings" panose="05000000000000000000" pitchFamily="2" charset="2"/>
              <a:buChar char="Ø"/>
              <a:defRPr/>
            </a:pPr>
            <a:r>
              <a:rPr lang="en-US" sz="2000" b="1" dirty="0">
                <a:solidFill>
                  <a:srgbClr val="0051A5">
                    <a:lumMod val="75000"/>
                  </a:srgbClr>
                </a:solidFill>
                <a:latin typeface="Calibri" panose="020F0502020204030204" pitchFamily="34" charset="0"/>
                <a:ea typeface="LF_Kai" pitchFamily="2" charset="-122"/>
                <a:cs typeface="Calibri" panose="020F0502020204030204" pitchFamily="34" charset="0"/>
              </a:rPr>
              <a:t>W</a:t>
            </a:r>
            <a:r>
              <a:rPr lang="en-US" sz="2000" b="1" dirty="0" smtClean="0">
                <a:solidFill>
                  <a:srgbClr val="0051A5">
                    <a:lumMod val="75000"/>
                  </a:srgbClr>
                </a:solidFill>
                <a:latin typeface="Calibri" panose="020F0502020204030204" pitchFamily="34" charset="0"/>
                <a:ea typeface="LF_Kai" pitchFamily="2" charset="-122"/>
                <a:cs typeface="Calibri" panose="020F0502020204030204" pitchFamily="34" charset="0"/>
              </a:rPr>
              <a:t>ithin </a:t>
            </a:r>
            <a:r>
              <a:rPr lang="en-US" sz="2000" b="1" dirty="0">
                <a:solidFill>
                  <a:srgbClr val="0051A5">
                    <a:lumMod val="75000"/>
                  </a:srgbClr>
                </a:solidFill>
                <a:latin typeface="Calibri" panose="020F0502020204030204" pitchFamily="34" charset="0"/>
                <a:ea typeface="LF_Kai" pitchFamily="2" charset="-122"/>
                <a:cs typeface="Calibri" panose="020F0502020204030204" pitchFamily="34" charset="0"/>
              </a:rPr>
              <a:t>the </a:t>
            </a:r>
            <a:r>
              <a:rPr lang="en-US" sz="2000" b="1" dirty="0" smtClean="0">
                <a:solidFill>
                  <a:srgbClr val="0051A5">
                    <a:lumMod val="75000"/>
                  </a:srgbClr>
                </a:solidFill>
                <a:latin typeface="Calibri" panose="020F0502020204030204" pitchFamily="34" charset="0"/>
                <a:ea typeface="LF_Kai" pitchFamily="2" charset="-122"/>
                <a:cs typeface="Calibri" panose="020F0502020204030204" pitchFamily="34" charset="0"/>
              </a:rPr>
              <a:t>EU</a:t>
            </a:r>
          </a:p>
          <a:p>
            <a:pPr marL="342900" lvl="0" indent="-342900">
              <a:lnSpc>
                <a:spcPct val="90000"/>
              </a:lnSpc>
              <a:spcBef>
                <a:spcPts val="1000"/>
              </a:spcBef>
              <a:buClr>
                <a:srgbClr val="0051A5"/>
              </a:buClr>
              <a:buSzPct val="80000"/>
              <a:buFont typeface="Arial" panose="020B0604020202020204" pitchFamily="34" charset="0"/>
              <a:buChar char="•"/>
            </a:pPr>
            <a:r>
              <a:rPr lang="en-US" b="1" i="1" dirty="0" smtClean="0">
                <a:solidFill>
                  <a:srgbClr val="0070C0"/>
                </a:solidFill>
                <a:latin typeface="Calibri" panose="020F0502020204030204" pitchFamily="34" charset="0"/>
                <a:cs typeface="Calibri" panose="020F0502020204030204" pitchFamily="34" charset="0"/>
              </a:rPr>
              <a:t>JESSICA</a:t>
            </a:r>
            <a:r>
              <a:rPr lang="en-US" dirty="0" smtClean="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 </a:t>
            </a:r>
            <a:r>
              <a:rPr lang="en-GB" dirty="0">
                <a:solidFill>
                  <a:srgbClr val="000000"/>
                </a:solidFill>
                <a:latin typeface="Calibri" panose="020F0502020204030204" pitchFamily="34" charset="0"/>
                <a:cs typeface="Calibri" panose="020F0502020204030204" pitchFamily="34" charset="0"/>
              </a:rPr>
              <a:t>Joint European Support for Sustainable Investment in City Areas</a:t>
            </a:r>
          </a:p>
          <a:p>
            <a:pPr marL="342900" lvl="0" indent="-342900">
              <a:lnSpc>
                <a:spcPct val="90000"/>
              </a:lnSpc>
              <a:spcBef>
                <a:spcPts val="1000"/>
              </a:spcBef>
              <a:buClr>
                <a:srgbClr val="0051A5"/>
              </a:buClr>
              <a:buSzPct val="80000"/>
              <a:buFont typeface="Arial" panose="020B0604020202020204" pitchFamily="34" charset="0"/>
              <a:buChar char="•"/>
            </a:pPr>
            <a:r>
              <a:rPr lang="en-US" b="1" i="1" dirty="0">
                <a:solidFill>
                  <a:srgbClr val="0070C0"/>
                </a:solidFill>
                <a:latin typeface="Calibri" panose="020F0502020204030204" pitchFamily="34" charset="0"/>
                <a:cs typeface="Calibri" panose="020F0502020204030204" pitchFamily="34" charset="0"/>
              </a:rPr>
              <a:t>ELENA</a:t>
            </a:r>
            <a:r>
              <a:rPr lang="en-US" i="1" dirty="0">
                <a:solidFill>
                  <a:srgbClr val="0070C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 European Local Energy Assistance</a:t>
            </a:r>
          </a:p>
          <a:p>
            <a:pPr marL="342900" lvl="0" indent="-342900">
              <a:lnSpc>
                <a:spcPct val="90000"/>
              </a:lnSpc>
              <a:spcBef>
                <a:spcPts val="1000"/>
              </a:spcBef>
              <a:buClr>
                <a:srgbClr val="0051A5"/>
              </a:buClr>
              <a:buSzPct val="80000"/>
              <a:buFont typeface="Arial" panose="020B0604020202020204" pitchFamily="34" charset="0"/>
              <a:buChar char="•"/>
            </a:pPr>
            <a:r>
              <a:rPr lang="en-US" b="1" i="1" dirty="0">
                <a:solidFill>
                  <a:srgbClr val="0070C0"/>
                </a:solidFill>
                <a:latin typeface="Calibri" panose="020F0502020204030204" pitchFamily="34" charset="0"/>
                <a:cs typeface="Calibri" panose="020F0502020204030204" pitchFamily="34" charset="0"/>
              </a:rPr>
              <a:t>PF4EE</a:t>
            </a:r>
            <a:r>
              <a:rPr lang="en-US" dirty="0">
                <a:solidFill>
                  <a:srgbClr val="000000"/>
                </a:solidFill>
                <a:latin typeface="Calibri" panose="020F0502020204030204" pitchFamily="34" charset="0"/>
                <a:cs typeface="Calibri" panose="020F0502020204030204" pitchFamily="34" charset="0"/>
              </a:rPr>
              <a:t> – Private Finance for Energy Efficiency  </a:t>
            </a:r>
            <a:r>
              <a:rPr lang="en-US" dirty="0" smtClean="0">
                <a:solidFill>
                  <a:srgbClr val="000000"/>
                </a:solidFill>
                <a:latin typeface="Calibri" panose="020F0502020204030204" pitchFamily="34" charset="0"/>
                <a:cs typeface="Calibri" panose="020F0502020204030204" pitchFamily="34" charset="0"/>
              </a:rPr>
              <a:t>(</a:t>
            </a:r>
            <a:r>
              <a:rPr lang="en-US" dirty="0">
                <a:solidFill>
                  <a:srgbClr val="000000"/>
                </a:solidFill>
                <a:latin typeface="Calibri" panose="020F0502020204030204" pitchFamily="34" charset="0"/>
                <a:cs typeface="Calibri" panose="020F0502020204030204" pitchFamily="34" charset="0"/>
              </a:rPr>
              <a:t>under the program for environment and climate action (“LIFE”))</a:t>
            </a:r>
          </a:p>
          <a:p>
            <a:pPr marL="360363" lvl="0" indent="-360363">
              <a:lnSpc>
                <a:spcPct val="90000"/>
              </a:lnSpc>
              <a:spcBef>
                <a:spcPts val="1000"/>
              </a:spcBef>
              <a:buClr>
                <a:srgbClr val="0051A5"/>
              </a:buClr>
              <a:buSzPct val="80000"/>
              <a:buFont typeface="Arial" panose="020B0604020202020204" pitchFamily="34" charset="0"/>
              <a:buChar char="•"/>
            </a:pPr>
            <a:r>
              <a:rPr lang="en-US" b="1" i="1" dirty="0">
                <a:solidFill>
                  <a:srgbClr val="0070C0"/>
                </a:solidFill>
                <a:latin typeface="Calibri" panose="020F0502020204030204" pitchFamily="34" charset="0"/>
                <a:cs typeface="Calibri" panose="020F0502020204030204" pitchFamily="34" charset="0"/>
              </a:rPr>
              <a:t>EEEF</a:t>
            </a:r>
            <a:r>
              <a:rPr lang="en-US" i="1" dirty="0">
                <a:solidFill>
                  <a:srgbClr val="0070C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 European Energy Efficiency </a:t>
            </a:r>
            <a:r>
              <a:rPr lang="en-US" dirty="0" smtClean="0">
                <a:solidFill>
                  <a:srgbClr val="000000"/>
                </a:solidFill>
                <a:latin typeface="Calibri" panose="020F0502020204030204" pitchFamily="34" charset="0"/>
                <a:cs typeface="Calibri" panose="020F0502020204030204" pitchFamily="34" charset="0"/>
              </a:rPr>
              <a:t>Fund</a:t>
            </a: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2040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338526" y="1111250"/>
            <a:ext cx="3886200" cy="3256469"/>
          </a:xfrm>
        </p:spPr>
        <p:txBody>
          <a:bodyPr>
            <a:noAutofit/>
          </a:bodyPr>
          <a:lstStyle/>
          <a:p>
            <a:pPr marL="342900" indent="-342900">
              <a:buFont typeface="Arial" panose="020B0604020202020204" pitchFamily="34" charset="0"/>
              <a:buChar char="•"/>
            </a:pPr>
            <a:endParaRPr lang="en-US" sz="2000" i="1" dirty="0" smtClean="0">
              <a:solidFill>
                <a:schemeClr val="tx1"/>
              </a:solidFill>
            </a:endParaRPr>
          </a:p>
          <a:p>
            <a:pPr marL="342900" indent="-342900">
              <a:buFont typeface="Arial" panose="020B0604020202020204" pitchFamily="34" charset="0"/>
              <a:buChar char="•"/>
            </a:pPr>
            <a:r>
              <a:rPr lang="en-US" sz="2000" i="1" dirty="0" smtClean="0">
                <a:solidFill>
                  <a:schemeClr val="tx1"/>
                </a:solidFill>
              </a:rPr>
              <a:t>Created </a:t>
            </a:r>
            <a:r>
              <a:rPr lang="en-US" sz="2000" i="1" dirty="0">
                <a:solidFill>
                  <a:schemeClr val="tx1"/>
                </a:solidFill>
              </a:rPr>
              <a:t>by the EIB and </a:t>
            </a:r>
            <a:r>
              <a:rPr lang="en-US" sz="2000" i="1" dirty="0" err="1">
                <a:solidFill>
                  <a:schemeClr val="tx1"/>
                </a:solidFill>
              </a:rPr>
              <a:t>KfW</a:t>
            </a:r>
            <a:r>
              <a:rPr lang="en-US" sz="2000" i="1" dirty="0">
                <a:solidFill>
                  <a:schemeClr val="tx1"/>
                </a:solidFill>
              </a:rPr>
              <a:t> Development Bank.</a:t>
            </a:r>
          </a:p>
          <a:p>
            <a:pPr marL="342900" indent="-342900">
              <a:buFont typeface="Arial" panose="020B0604020202020204" pitchFamily="34" charset="0"/>
              <a:buChar char="•"/>
            </a:pPr>
            <a:r>
              <a:rPr lang="en-US" sz="2000" i="1" dirty="0" smtClean="0">
                <a:solidFill>
                  <a:schemeClr val="tx1"/>
                </a:solidFill>
              </a:rPr>
              <a:t>Public </a:t>
            </a:r>
            <a:r>
              <a:rPr lang="en-US" sz="2000" i="1" dirty="0">
                <a:solidFill>
                  <a:schemeClr val="tx1"/>
                </a:solidFill>
              </a:rPr>
              <a:t>Private </a:t>
            </a:r>
            <a:r>
              <a:rPr lang="en-US" sz="2000" i="1" dirty="0" smtClean="0">
                <a:solidFill>
                  <a:schemeClr val="tx1"/>
                </a:solidFill>
              </a:rPr>
              <a:t>Partnership</a:t>
            </a:r>
          </a:p>
          <a:p>
            <a:pPr marL="342900" indent="-342900">
              <a:buFont typeface="Arial" panose="020B0604020202020204" pitchFamily="34" charset="0"/>
              <a:buChar char="•"/>
            </a:pPr>
            <a:r>
              <a:rPr lang="en-US" sz="2000" i="1" dirty="0" smtClean="0">
                <a:solidFill>
                  <a:schemeClr val="tx1"/>
                </a:solidFill>
              </a:rPr>
              <a:t>Promote </a:t>
            </a:r>
            <a:r>
              <a:rPr lang="en-US" sz="2000" i="1" dirty="0">
                <a:solidFill>
                  <a:schemeClr val="tx1"/>
                </a:solidFill>
              </a:rPr>
              <a:t>the development of </a:t>
            </a:r>
            <a:r>
              <a:rPr lang="en-US" sz="2000" i="1" dirty="0" smtClean="0">
                <a:solidFill>
                  <a:schemeClr val="tx1"/>
                </a:solidFill>
              </a:rPr>
              <a:t>EE and RE markets </a:t>
            </a:r>
          </a:p>
          <a:p>
            <a:pPr marL="342900" indent="-342900">
              <a:buFont typeface="Arial" panose="020B0604020202020204" pitchFamily="34" charset="0"/>
              <a:buChar char="•"/>
            </a:pPr>
            <a:r>
              <a:rPr lang="en-US" sz="2000" i="1" dirty="0" smtClean="0">
                <a:solidFill>
                  <a:schemeClr val="tx1"/>
                </a:solidFill>
              </a:rPr>
              <a:t>Technical </a:t>
            </a:r>
            <a:r>
              <a:rPr lang="en-US" sz="2000" i="1" dirty="0">
                <a:solidFill>
                  <a:schemeClr val="tx1"/>
                </a:solidFill>
              </a:rPr>
              <a:t>assistance for capacity building in partner </a:t>
            </a:r>
            <a:r>
              <a:rPr lang="en-US" sz="2000" i="1" dirty="0" smtClean="0">
                <a:solidFill>
                  <a:schemeClr val="tx1"/>
                </a:solidFill>
              </a:rPr>
              <a:t>institutions</a:t>
            </a:r>
            <a:endParaRPr lang="en-US" sz="2000"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smtClean="0">
              <a:solidFill>
                <a:schemeClr val="tx1"/>
              </a:solidFill>
            </a:endParaRPr>
          </a:p>
        </p:txBody>
      </p:sp>
      <p:sp>
        <p:nvSpPr>
          <p:cNvPr id="10" name="Content Placeholder 9"/>
          <p:cNvSpPr>
            <a:spLocks noGrp="1"/>
          </p:cNvSpPr>
          <p:nvPr>
            <p:ph sz="half" idx="2"/>
          </p:nvPr>
        </p:nvSpPr>
        <p:spPr>
          <a:xfrm>
            <a:off x="4705349" y="1146174"/>
            <a:ext cx="4114391" cy="5210175"/>
          </a:xfrm>
        </p:spPr>
        <p:txBody>
          <a:bodyPr/>
          <a:lstStyle/>
          <a:p>
            <a:pPr marL="0" indent="0" algn="just">
              <a:buNone/>
            </a:pPr>
            <a:r>
              <a:rPr lang="en-US" sz="2100" b="1" dirty="0" smtClean="0">
                <a:solidFill>
                  <a:srgbClr val="00B050"/>
                </a:solidFill>
                <a:latin typeface="Trebuchet MS" panose="020B0603020202020204" pitchFamily="34" charset="0"/>
              </a:rPr>
              <a:t>GGF</a:t>
            </a:r>
            <a:r>
              <a:rPr lang="en-US" sz="2100" b="1" dirty="0" smtClean="0">
                <a:solidFill>
                  <a:srgbClr val="000000"/>
                </a:solidFill>
                <a:latin typeface="Trebuchet MS" panose="020B0603020202020204" pitchFamily="34" charset="0"/>
              </a:rPr>
              <a:t> </a:t>
            </a:r>
            <a:r>
              <a:rPr lang="en-US" sz="2100" b="1" dirty="0">
                <a:solidFill>
                  <a:srgbClr val="000000"/>
                </a:solidFill>
                <a:latin typeface="Trebuchet MS" panose="020B0603020202020204" pitchFamily="34" charset="0"/>
              </a:rPr>
              <a:t>– Most recent GGF operations linked </a:t>
            </a:r>
            <a:r>
              <a:rPr lang="en-US" sz="2100" b="1" dirty="0" smtClean="0">
                <a:solidFill>
                  <a:srgbClr val="000000"/>
                </a:solidFill>
                <a:latin typeface="Trebuchet MS" panose="020B0603020202020204" pitchFamily="34" charset="0"/>
              </a:rPr>
              <a:t>to EE</a:t>
            </a:r>
          </a:p>
          <a:p>
            <a:pPr lvl="0">
              <a:buClr>
                <a:srgbClr val="0051A5"/>
              </a:buClr>
              <a:buSzPct val="80000"/>
              <a:buFont typeface="Wingdings" panose="05000000000000000000" pitchFamily="2" charset="2"/>
              <a:buChar char="Ø"/>
              <a:defRPr/>
            </a:pPr>
            <a:r>
              <a:rPr lang="en-US" sz="1600" dirty="0" smtClean="0">
                <a:solidFill>
                  <a:srgbClr val="000000"/>
                </a:solidFill>
              </a:rPr>
              <a:t>EE </a:t>
            </a:r>
            <a:r>
              <a:rPr lang="en-US" sz="1600" dirty="0">
                <a:solidFill>
                  <a:srgbClr val="000000"/>
                </a:solidFill>
              </a:rPr>
              <a:t>and CO2 emissions reduction in</a:t>
            </a:r>
            <a:r>
              <a:rPr lang="en-US" sz="1600" b="1" dirty="0">
                <a:solidFill>
                  <a:srgbClr val="000000"/>
                </a:solidFill>
              </a:rPr>
              <a:t> </a:t>
            </a:r>
            <a:r>
              <a:rPr lang="en-US" sz="1600" b="1" dirty="0">
                <a:solidFill>
                  <a:srgbClr val="0070C0"/>
                </a:solidFill>
              </a:rPr>
              <a:t>Bosnia and Herzegovina</a:t>
            </a:r>
            <a:r>
              <a:rPr lang="en-US" sz="1600" dirty="0">
                <a:solidFill>
                  <a:srgbClr val="000000"/>
                </a:solidFill>
              </a:rPr>
              <a:t>  </a:t>
            </a:r>
          </a:p>
          <a:p>
            <a:pPr lvl="0" defTabSz="965200">
              <a:buClr>
                <a:srgbClr val="0051A5"/>
              </a:buClr>
              <a:buSzPct val="80000"/>
              <a:buFont typeface="Wingdings" panose="05000000000000000000" pitchFamily="2" charset="2"/>
              <a:buChar char="Ø"/>
              <a:defRPr/>
            </a:pPr>
            <a:r>
              <a:rPr lang="en-US" sz="1600" dirty="0">
                <a:solidFill>
                  <a:srgbClr val="000000"/>
                </a:solidFill>
              </a:rPr>
              <a:t>EUR 10m to </a:t>
            </a:r>
            <a:r>
              <a:rPr lang="en-US" sz="1600" dirty="0" err="1">
                <a:solidFill>
                  <a:srgbClr val="000000"/>
                </a:solidFill>
              </a:rPr>
              <a:t>Ohridska</a:t>
            </a:r>
            <a:r>
              <a:rPr lang="en-US" sz="1600" dirty="0">
                <a:solidFill>
                  <a:srgbClr val="000000"/>
                </a:solidFill>
              </a:rPr>
              <a:t> Banka (</a:t>
            </a:r>
            <a:r>
              <a:rPr lang="en-US" sz="1600" b="1" dirty="0">
                <a:solidFill>
                  <a:srgbClr val="0070C0"/>
                </a:solidFill>
              </a:rPr>
              <a:t>North </a:t>
            </a:r>
            <a:r>
              <a:rPr lang="en-US" sz="1600" b="1" dirty="0" smtClean="0">
                <a:solidFill>
                  <a:srgbClr val="0070C0"/>
                </a:solidFill>
              </a:rPr>
              <a:t>Macedonia</a:t>
            </a:r>
            <a:r>
              <a:rPr lang="en-US" sz="1600" dirty="0">
                <a:solidFill>
                  <a:srgbClr val="000000"/>
                </a:solidFill>
              </a:rPr>
              <a:t>) for </a:t>
            </a:r>
            <a:r>
              <a:rPr lang="en-US" sz="1600" b="1" dirty="0">
                <a:solidFill>
                  <a:srgbClr val="000000"/>
                </a:solidFill>
              </a:rPr>
              <a:t>RE </a:t>
            </a:r>
            <a:r>
              <a:rPr lang="en-US" sz="1600" b="1" dirty="0" smtClean="0">
                <a:solidFill>
                  <a:srgbClr val="000000"/>
                </a:solidFill>
              </a:rPr>
              <a:t>lending</a:t>
            </a:r>
          </a:p>
          <a:p>
            <a:pPr lvl="0">
              <a:buClr>
                <a:srgbClr val="0051A5"/>
              </a:buClr>
              <a:buSzPct val="80000"/>
              <a:buFont typeface="Wingdings" panose="05000000000000000000" pitchFamily="2" charset="2"/>
              <a:buChar char="Ø"/>
              <a:defRPr/>
            </a:pPr>
            <a:r>
              <a:rPr lang="en-US" sz="1600" dirty="0">
                <a:solidFill>
                  <a:srgbClr val="000000"/>
                </a:solidFill>
              </a:rPr>
              <a:t>Support to Bank of Georgia Group </a:t>
            </a:r>
            <a:r>
              <a:rPr lang="en-US" sz="1600" b="1" dirty="0">
                <a:solidFill>
                  <a:srgbClr val="000000"/>
                </a:solidFill>
              </a:rPr>
              <a:t>for EE and RE </a:t>
            </a:r>
            <a:r>
              <a:rPr lang="en-US" sz="1600" b="1" dirty="0" smtClean="0">
                <a:solidFill>
                  <a:srgbClr val="000000"/>
                </a:solidFill>
              </a:rPr>
              <a:t>lending</a:t>
            </a:r>
            <a:endParaRPr lang="en-US" sz="1600" dirty="0">
              <a:solidFill>
                <a:srgbClr val="000000"/>
              </a:solidFill>
            </a:endParaRPr>
          </a:p>
          <a:p>
            <a:pPr lvl="0">
              <a:buClr>
                <a:srgbClr val="0051A5"/>
              </a:buClr>
              <a:buSzPct val="80000"/>
              <a:buFont typeface="Wingdings" panose="05000000000000000000" pitchFamily="2" charset="2"/>
              <a:buChar char="Ø"/>
              <a:defRPr/>
            </a:pPr>
            <a:r>
              <a:rPr lang="en-US" sz="1600" b="1" dirty="0">
                <a:solidFill>
                  <a:srgbClr val="000000"/>
                </a:solidFill>
              </a:rPr>
              <a:t>Promoting EE </a:t>
            </a:r>
            <a:r>
              <a:rPr lang="en-US" sz="1600" dirty="0" smtClean="0">
                <a:solidFill>
                  <a:srgbClr val="000000"/>
                </a:solidFill>
              </a:rPr>
              <a:t>in Georgia in partnership </a:t>
            </a:r>
            <a:r>
              <a:rPr lang="en-US" sz="1600" dirty="0">
                <a:solidFill>
                  <a:srgbClr val="000000"/>
                </a:solidFill>
              </a:rPr>
              <a:t>with JSC </a:t>
            </a:r>
            <a:r>
              <a:rPr lang="en-US" sz="1600" dirty="0" err="1">
                <a:solidFill>
                  <a:srgbClr val="000000"/>
                </a:solidFill>
              </a:rPr>
              <a:t>Basisbank</a:t>
            </a:r>
            <a:r>
              <a:rPr lang="en-US" sz="1600" dirty="0">
                <a:solidFill>
                  <a:srgbClr val="000000"/>
                </a:solidFill>
              </a:rPr>
              <a:t> through a local currency loan equivalent to USD 10m</a:t>
            </a:r>
            <a:endParaRPr lang="en-US" sz="1600" b="1" dirty="0" smtClean="0">
              <a:solidFill>
                <a:srgbClr val="000000"/>
              </a:solidFill>
            </a:endParaRPr>
          </a:p>
          <a:p>
            <a:pPr lvl="0">
              <a:buClr>
                <a:srgbClr val="0051A5"/>
              </a:buClr>
              <a:buSzPct val="80000"/>
              <a:buFont typeface="Wingdings" panose="05000000000000000000" pitchFamily="2" charset="2"/>
              <a:buChar char="Ø"/>
              <a:defRPr/>
            </a:pPr>
            <a:endParaRPr lang="en-GB"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0266A-1577-41E9-8D24-5CCE020706D9}" type="datetime1">
              <a:rPr kumimoji="0" lang="fr-LU"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13/05/2019</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46D8CE-DF9A-4FC9-98C1-36228A9B7D78}"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 name="Line 5"/>
          <p:cNvSpPr>
            <a:spLocks noChangeShapeType="1"/>
          </p:cNvSpPr>
          <p:nvPr/>
        </p:nvSpPr>
        <p:spPr bwMode="auto">
          <a:xfrm>
            <a:off x="338526" y="982133"/>
            <a:ext cx="8424863"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p:cNvPicPr>
            <a:picLocks noChangeAspect="1"/>
          </p:cNvPicPr>
          <p:nvPr/>
        </p:nvPicPr>
        <p:blipFill>
          <a:blip r:embed="rId3"/>
          <a:stretch>
            <a:fillRect/>
          </a:stretch>
        </p:blipFill>
        <p:spPr>
          <a:xfrm>
            <a:off x="369212" y="4496836"/>
            <a:ext cx="3855514" cy="1336726"/>
          </a:xfrm>
          <a:prstGeom prst="rect">
            <a:avLst/>
          </a:prstGeom>
        </p:spPr>
      </p:pic>
      <p:sp>
        <p:nvSpPr>
          <p:cNvPr id="12" name="Title 6"/>
          <p:cNvSpPr>
            <a:spLocks noGrp="1"/>
          </p:cNvSpPr>
          <p:nvPr>
            <p:ph type="title"/>
          </p:nvPr>
        </p:nvSpPr>
        <p:spPr>
          <a:xfrm>
            <a:off x="628650" y="365126"/>
            <a:ext cx="7886700" cy="617008"/>
          </a:xfrm>
        </p:spPr>
        <p:txBody>
          <a:bodyPr/>
          <a:lstStyle/>
          <a:p>
            <a:pPr lvl="0">
              <a:lnSpc>
                <a:spcPct val="100000"/>
              </a:lnSpc>
              <a:spcBef>
                <a:spcPts val="0"/>
              </a:spcBef>
              <a:defRPr/>
            </a:pPr>
            <a:r>
              <a:rPr lang="en-US" sz="2800" b="1" dirty="0">
                <a:solidFill>
                  <a:srgbClr val="0070C0"/>
                </a:solidFill>
                <a:latin typeface="+mn-lt"/>
                <a:ea typeface="+mn-ea"/>
                <a:cs typeface="+mn-cs"/>
              </a:rPr>
              <a:t>GGF - Green for Growth Fund</a:t>
            </a:r>
            <a:r>
              <a:rPr lang="en-GB" sz="2800" b="1" dirty="0">
                <a:solidFill>
                  <a:srgbClr val="0070C0"/>
                </a:solidFill>
                <a:latin typeface="+mn-lt"/>
                <a:ea typeface="+mn-ea"/>
                <a:cs typeface="+mn-cs"/>
              </a:rPr>
              <a:t/>
            </a:r>
            <a:br>
              <a:rPr lang="en-GB" sz="2800" b="1" dirty="0">
                <a:solidFill>
                  <a:srgbClr val="0070C0"/>
                </a:solidFill>
                <a:latin typeface="+mn-lt"/>
                <a:ea typeface="+mn-ea"/>
                <a:cs typeface="+mn-cs"/>
              </a:rPr>
            </a:br>
            <a:endParaRPr lang="en-GB" sz="2800" b="1" dirty="0">
              <a:solidFill>
                <a:srgbClr val="0070C0"/>
              </a:solidFill>
              <a:latin typeface="+mn-lt"/>
              <a:ea typeface="+mn-ea"/>
              <a:cs typeface="+mn-cs"/>
            </a:endParaRPr>
          </a:p>
        </p:txBody>
      </p:sp>
      <p:pic>
        <p:nvPicPr>
          <p:cNvPr id="13" name="Picture 12"/>
          <p:cNvPicPr>
            <a:picLocks noChangeAspect="1"/>
          </p:cNvPicPr>
          <p:nvPr/>
        </p:nvPicPr>
        <p:blipFill>
          <a:blip r:embed="rId4"/>
          <a:stretch>
            <a:fillRect/>
          </a:stretch>
        </p:blipFill>
        <p:spPr>
          <a:xfrm>
            <a:off x="4597267" y="4367720"/>
            <a:ext cx="4364244" cy="2152670"/>
          </a:xfrm>
          <a:prstGeom prst="rect">
            <a:avLst/>
          </a:prstGeom>
        </p:spPr>
      </p:pic>
    </p:spTree>
    <p:extLst>
      <p:ext uri="{BB962C8B-B14F-4D97-AF65-F5344CB8AC3E}">
        <p14:creationId xmlns:p14="http://schemas.microsoft.com/office/powerpoint/2010/main" val="1782852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1610" y="273687"/>
            <a:ext cx="8105140" cy="897157"/>
          </a:xfrm>
        </p:spPr>
        <p:txBody>
          <a:bodyPr/>
          <a:lstStyle/>
          <a:p>
            <a:pPr lvl="0" algn="ctr">
              <a:lnSpc>
                <a:spcPct val="100000"/>
              </a:lnSpc>
              <a:spcBef>
                <a:spcPts val="0"/>
              </a:spcBef>
              <a:defRPr/>
            </a:pPr>
            <a:r>
              <a:rPr lang="en-US" sz="2800" b="1" dirty="0">
                <a:solidFill>
                  <a:srgbClr val="0070C0"/>
                </a:solidFill>
                <a:latin typeface="+mn-lt"/>
                <a:ea typeface="+mn-ea"/>
                <a:cs typeface="+mn-cs"/>
              </a:rPr>
              <a:t>Potential participation of EIB in the First </a:t>
            </a:r>
            <a:r>
              <a:rPr lang="en-US" sz="2800" b="1" dirty="0" smtClean="0">
                <a:solidFill>
                  <a:srgbClr val="0070C0"/>
                </a:solidFill>
                <a:latin typeface="+mn-lt"/>
                <a:ea typeface="+mn-ea"/>
                <a:cs typeface="+mn-cs"/>
              </a:rPr>
              <a:t/>
            </a:r>
            <a:br>
              <a:rPr lang="en-US" sz="2800" b="1" dirty="0" smtClean="0">
                <a:solidFill>
                  <a:srgbClr val="0070C0"/>
                </a:solidFill>
                <a:latin typeface="+mn-lt"/>
                <a:ea typeface="+mn-ea"/>
                <a:cs typeface="+mn-cs"/>
              </a:rPr>
            </a:br>
            <a:r>
              <a:rPr lang="en-US" sz="2800" b="1" dirty="0" smtClean="0">
                <a:solidFill>
                  <a:srgbClr val="0070C0"/>
                </a:solidFill>
                <a:latin typeface="+mn-lt"/>
                <a:ea typeface="+mn-ea"/>
                <a:cs typeface="+mn-cs"/>
              </a:rPr>
              <a:t>Kosovo </a:t>
            </a:r>
            <a:r>
              <a:rPr lang="en-US" sz="2800" b="1" dirty="0">
                <a:solidFill>
                  <a:srgbClr val="0070C0"/>
                </a:solidFill>
                <a:latin typeface="+mn-lt"/>
                <a:ea typeface="+mn-ea"/>
                <a:cs typeface="+mn-cs"/>
              </a:rPr>
              <a:t>Energy Efficiency Fund</a:t>
            </a:r>
            <a:r>
              <a:rPr lang="en-GB" sz="2800" b="1" dirty="0">
                <a:solidFill>
                  <a:srgbClr val="0070C0"/>
                </a:solidFill>
                <a:latin typeface="+mn-lt"/>
                <a:ea typeface="+mn-ea"/>
                <a:cs typeface="+mn-cs"/>
              </a:rPr>
              <a:t/>
            </a:r>
            <a:br>
              <a:rPr lang="en-GB" sz="2800" b="1" dirty="0">
                <a:solidFill>
                  <a:srgbClr val="0070C0"/>
                </a:solidFill>
                <a:latin typeface="+mn-lt"/>
                <a:ea typeface="+mn-ea"/>
                <a:cs typeface="+mn-cs"/>
              </a:rPr>
            </a:br>
            <a:endParaRPr lang="en-GB" sz="2800" dirty="0">
              <a:solidFill>
                <a:srgbClr val="0070C0"/>
              </a:solidFill>
              <a:latin typeface="+mn-lt"/>
            </a:endParaRPr>
          </a:p>
        </p:txBody>
      </p:sp>
      <p:sp>
        <p:nvSpPr>
          <p:cNvPr id="3" name="Content Placeholder 2"/>
          <p:cNvSpPr>
            <a:spLocks noGrp="1"/>
          </p:cNvSpPr>
          <p:nvPr>
            <p:ph idx="1"/>
          </p:nvPr>
        </p:nvSpPr>
        <p:spPr>
          <a:xfrm>
            <a:off x="561975" y="1365063"/>
            <a:ext cx="8095642" cy="4351338"/>
          </a:xfrm>
        </p:spPr>
        <p:txBody>
          <a:bodyPr>
            <a:normAutofit/>
          </a:bodyPr>
          <a:lstStyle/>
          <a:p>
            <a:r>
              <a:rPr lang="en-US" sz="2000" dirty="0" smtClean="0"/>
              <a:t>The Fund will provide incentives for energy saving and cleaner energy in Kosovo</a:t>
            </a:r>
          </a:p>
          <a:p>
            <a:r>
              <a:rPr lang="en-US" sz="2000" dirty="0" smtClean="0"/>
              <a:t>Concrete step in implementing Kosovo European Reform Agenda</a:t>
            </a:r>
          </a:p>
          <a:p>
            <a:r>
              <a:rPr lang="en-US" sz="2000" dirty="0" smtClean="0"/>
              <a:t>EU pledge of EUR 10 million </a:t>
            </a:r>
            <a:r>
              <a:rPr lang="en-US" sz="2000" dirty="0"/>
              <a:t>with co-funding by the Government and the World </a:t>
            </a:r>
            <a:r>
              <a:rPr lang="en-US" sz="2000" dirty="0" smtClean="0"/>
              <a:t>Bank </a:t>
            </a:r>
          </a:p>
          <a:p>
            <a:r>
              <a:rPr lang="en-GB" sz="2000" dirty="0" smtClean="0"/>
              <a:t>EIB may participate in the Fund with investment and technical assistance</a:t>
            </a:r>
          </a:p>
          <a:p>
            <a:pPr marL="0" indent="0">
              <a:buNone/>
            </a:pPr>
            <a:r>
              <a:rPr lang="en-GB" sz="2000" dirty="0" smtClean="0"/>
              <a:t> </a:t>
            </a:r>
            <a:endParaRPr lang="en-GB" sz="20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559C87-4400-0E45-97C7-BDEE4D66133D}" type="slidenum">
              <a:rPr kumimoji="0" lang="fr-FR"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F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 name="Date Placeholder 3"/>
          <p:cNvSpPr>
            <a:spLocks noGrp="1"/>
          </p:cNvSpPr>
          <p:nvPr>
            <p:ph type="dt" sz="half" idx="4294967295"/>
          </p:nvPr>
        </p:nvSpPr>
        <p:spPr>
          <a:xfrm>
            <a:off x="8172450" y="6480175"/>
            <a:ext cx="971550" cy="14446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ECD06-5822-4F5B-A49E-CE3980F47A5B}" type="datetime1">
              <a:rPr kumimoji="0" lang="fr-LU"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13/05/2019</a:t>
            </a:fld>
            <a:endParaRPr kumimoji="0" lang="fr-F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Line 5"/>
          <p:cNvSpPr>
            <a:spLocks noChangeShapeType="1"/>
          </p:cNvSpPr>
          <p:nvPr/>
        </p:nvSpPr>
        <p:spPr bwMode="auto">
          <a:xfrm>
            <a:off x="361244" y="1170844"/>
            <a:ext cx="8424863"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2832700" y="3643397"/>
            <a:ext cx="3960495" cy="2486025"/>
          </a:xfrm>
          <a:prstGeom prst="rect">
            <a:avLst/>
          </a:prstGeom>
        </p:spPr>
      </p:pic>
    </p:spTree>
    <p:extLst>
      <p:ext uri="{BB962C8B-B14F-4D97-AF65-F5344CB8AC3E}">
        <p14:creationId xmlns:p14="http://schemas.microsoft.com/office/powerpoint/2010/main" val="383303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0770" y="6334264"/>
            <a:ext cx="1263545" cy="523736"/>
          </a:xfrm>
          <a:prstGeom prst="rect">
            <a:avLst/>
          </a:prstGeom>
        </p:spPr>
      </p:pic>
      <p:sp>
        <p:nvSpPr>
          <p:cNvPr id="11" name="Text Box 287"/>
          <p:cNvSpPr txBox="1">
            <a:spLocks noChangeArrowheads="1"/>
          </p:cNvSpPr>
          <p:nvPr>
            <p:custDataLst>
              <p:tags r:id="rId1"/>
            </p:custDataLst>
          </p:nvPr>
        </p:nvSpPr>
        <p:spPr bwMode="auto">
          <a:xfrm>
            <a:off x="194377" y="169042"/>
            <a:ext cx="2724151" cy="7202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lvl="0" algn="ctr" eaLnBrk="0" fontAlgn="base" hangingPunct="0">
              <a:lnSpc>
                <a:spcPts val="2500"/>
              </a:lnSpc>
              <a:spcBef>
                <a:spcPct val="0"/>
              </a:spcBef>
              <a:spcAft>
                <a:spcPct val="0"/>
              </a:spcAft>
            </a:pPr>
            <a:r>
              <a:rPr lang="en-US" altLang="en-US" sz="2100" b="1" dirty="0" smtClean="0">
                <a:solidFill>
                  <a:srgbClr val="000000"/>
                </a:solidFill>
                <a:latin typeface="Trebuchet MS" panose="020B0603020202020204" pitchFamily="34" charset="0"/>
                <a:ea typeface="LF_Kai" pitchFamily="2" charset="-122"/>
              </a:rPr>
              <a:t>Supporting our </a:t>
            </a:r>
          </a:p>
          <a:p>
            <a:pPr lvl="0" algn="ctr" eaLnBrk="0" fontAlgn="base" hangingPunct="0">
              <a:lnSpc>
                <a:spcPts val="2500"/>
              </a:lnSpc>
              <a:spcBef>
                <a:spcPct val="0"/>
              </a:spcBef>
              <a:spcAft>
                <a:spcPct val="0"/>
              </a:spcAft>
            </a:pPr>
            <a:r>
              <a:rPr lang="en-US" altLang="en-US" sz="2100" b="1" dirty="0" smtClean="0">
                <a:solidFill>
                  <a:srgbClr val="000000"/>
                </a:solidFill>
                <a:latin typeface="Trebuchet MS" panose="020B0603020202020204" pitchFamily="34" charset="0"/>
                <a:ea typeface="LF_Kai" pitchFamily="2" charset="-122"/>
              </a:rPr>
              <a:t>priorities…. </a:t>
            </a:r>
            <a:endParaRPr lang="en-US" altLang="en-US" sz="2100" b="1" dirty="0">
              <a:solidFill>
                <a:srgbClr val="002060"/>
              </a:solidFill>
              <a:latin typeface="Trebuchet MS" panose="020B0603020202020204" pitchFamily="34" charset="0"/>
              <a:ea typeface="LF_Kai" pitchFamily="2" charset="-122"/>
            </a:endParaRPr>
          </a:p>
        </p:txBody>
      </p:sp>
      <p:pic>
        <p:nvPicPr>
          <p:cNvPr id="8" name="Espace réservé pour une image  1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76270" y="2457621"/>
            <a:ext cx="956420" cy="956420"/>
          </a:xfrm>
          <a:prstGeom prst="ellipse">
            <a:avLst/>
          </a:prstGeom>
        </p:spPr>
      </p:pic>
      <p:pic>
        <p:nvPicPr>
          <p:cNvPr id="10" name="Espace réservé pour une image  1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41182" y="3642603"/>
            <a:ext cx="946553" cy="946553"/>
          </a:xfrm>
          <a:prstGeom prst="ellipse">
            <a:avLst/>
          </a:prstGeom>
        </p:spPr>
      </p:pic>
      <p:pic>
        <p:nvPicPr>
          <p:cNvPr id="12" name="Espace réservé pour une image  1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01807" y="1318391"/>
            <a:ext cx="946135" cy="946135"/>
          </a:xfrm>
          <a:prstGeom prst="ellipse">
            <a:avLst/>
          </a:prstGeom>
        </p:spPr>
      </p:pic>
      <p:pic>
        <p:nvPicPr>
          <p:cNvPr id="14" name="Espace réservé pour une image  2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21030" y="4847492"/>
            <a:ext cx="956420" cy="968329"/>
          </a:xfrm>
          <a:prstGeom prst="ellipse">
            <a:avLst/>
          </a:prstGeom>
        </p:spPr>
      </p:pic>
      <p:sp>
        <p:nvSpPr>
          <p:cNvPr id="15" name="Espace réservé du texte 11"/>
          <p:cNvSpPr txBox="1">
            <a:spLocks/>
          </p:cNvSpPr>
          <p:nvPr/>
        </p:nvSpPr>
        <p:spPr>
          <a:xfrm>
            <a:off x="1370434" y="2721975"/>
            <a:ext cx="2194559" cy="54927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000" b="1" dirty="0" smtClean="0">
                <a:solidFill>
                  <a:schemeClr val="accent5">
                    <a:lumMod val="75000"/>
                  </a:schemeClr>
                </a:solidFill>
                <a:latin typeface="Trebuchet MS" panose="020B0603020202020204" pitchFamily="34" charset="0"/>
              </a:rPr>
              <a:t>Environment</a:t>
            </a:r>
            <a:endParaRPr lang="it-IT" sz="2000" b="1" dirty="0">
              <a:solidFill>
                <a:schemeClr val="accent5">
                  <a:lumMod val="75000"/>
                </a:schemeClr>
              </a:solidFill>
              <a:latin typeface="Trebuchet MS" panose="020B0603020202020204" pitchFamily="34" charset="0"/>
            </a:endParaRPr>
          </a:p>
        </p:txBody>
      </p:sp>
      <p:sp>
        <p:nvSpPr>
          <p:cNvPr id="17" name="Espace réservé du texte 10"/>
          <p:cNvSpPr txBox="1">
            <a:spLocks/>
          </p:cNvSpPr>
          <p:nvPr/>
        </p:nvSpPr>
        <p:spPr>
          <a:xfrm>
            <a:off x="874875" y="3940133"/>
            <a:ext cx="2724151" cy="549275"/>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Clr>
                <a:schemeClr val="tx2"/>
              </a:buClr>
              <a:buSzPct val="80000"/>
              <a:buFont typeface=".AppleSystemUIFont" charset="-120"/>
              <a:buNone/>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endParaRPr kumimoji="0" lang="fr-CH" sz="3200" b="0" i="0" u="none" strike="noStrike" kern="1200" cap="none" spc="0" normalizeH="0" baseline="0" noProof="0" dirty="0" smtClean="0">
              <a:ln>
                <a:noFill/>
              </a:ln>
              <a:solidFill>
                <a:srgbClr val="0051A5"/>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r>
              <a:rPr kumimoji="0" lang="fr-CH" sz="8000" b="1" i="0" u="none" strike="noStrike" kern="1200" cap="none" spc="0" normalizeH="0" baseline="0" noProof="0" dirty="0" smtClean="0">
                <a:ln>
                  <a:noFill/>
                </a:ln>
                <a:solidFill>
                  <a:schemeClr val="accent5">
                    <a:lumMod val="75000"/>
                  </a:schemeClr>
                </a:solidFill>
                <a:uLnTx/>
                <a:uFillTx/>
                <a:latin typeface="Trebuchet MS" panose="020B0603020202020204" pitchFamily="34" charset="0"/>
              </a:rPr>
              <a:t>Infrastructure</a:t>
            </a:r>
            <a:endParaRPr kumimoji="0" lang="en-GB" sz="8000" b="1" i="0" u="none" strike="noStrike" kern="1200" cap="none" spc="0" normalizeH="0" baseline="0" noProof="0" dirty="0" smtClean="0">
              <a:ln>
                <a:noFill/>
              </a:ln>
              <a:solidFill>
                <a:schemeClr val="accent5">
                  <a:lumMod val="75000"/>
                </a:schemeClr>
              </a:solidFill>
              <a:uLnTx/>
              <a:uFillTx/>
              <a:latin typeface="Trebuchet MS" panose="020B0603020202020204" pitchFamily="34" charset="0"/>
            </a:endParaRPr>
          </a:p>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endParaRPr kumimoji="0" lang="en-GB" sz="3200" b="0" i="0" u="none" strike="noStrike" kern="1200" cap="none" spc="0" normalizeH="0" baseline="0" noProof="0" dirty="0">
              <a:ln>
                <a:noFill/>
              </a:ln>
              <a:solidFill>
                <a:srgbClr val="0051A5"/>
              </a:solidFill>
              <a:effectLst/>
              <a:uLnTx/>
              <a:uFillTx/>
              <a:latin typeface="Calibri" panose="020F0502020204030204"/>
              <a:ea typeface="+mn-ea"/>
              <a:cs typeface="+mn-cs"/>
            </a:endParaRPr>
          </a:p>
        </p:txBody>
      </p:sp>
      <p:sp>
        <p:nvSpPr>
          <p:cNvPr id="22" name="Espace réservé du texte 10"/>
          <p:cNvSpPr txBox="1">
            <a:spLocks/>
          </p:cNvSpPr>
          <p:nvPr/>
        </p:nvSpPr>
        <p:spPr>
          <a:xfrm>
            <a:off x="752542" y="1454194"/>
            <a:ext cx="2724151" cy="549275"/>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Clr>
                <a:schemeClr val="tx2"/>
              </a:buClr>
              <a:buSzPct val="80000"/>
              <a:buFont typeface=".AppleSystemUIFont" charset="-120"/>
              <a:buNone/>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endParaRPr kumimoji="0" lang="fr-CH" sz="3200" b="0" i="0" u="none" strike="noStrike" kern="1200" cap="none" spc="0" normalizeH="0" baseline="0" noProof="0" dirty="0" smtClean="0">
              <a:ln>
                <a:noFill/>
              </a:ln>
              <a:solidFill>
                <a:srgbClr val="0051A5"/>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r>
              <a:rPr kumimoji="0" lang="fr-CH" sz="8000" b="1" i="0" u="none" strike="noStrike" kern="1200" cap="none" spc="0" normalizeH="0" baseline="0" noProof="0" dirty="0" smtClean="0">
                <a:ln>
                  <a:noFill/>
                </a:ln>
                <a:solidFill>
                  <a:schemeClr val="accent5">
                    <a:lumMod val="75000"/>
                  </a:schemeClr>
                </a:solidFill>
                <a:uLnTx/>
                <a:uFillTx/>
                <a:latin typeface="Trebuchet MS" panose="020B0603020202020204" pitchFamily="34" charset="0"/>
              </a:rPr>
              <a:t>Innovation</a:t>
            </a:r>
            <a:endParaRPr kumimoji="0" lang="en-GB" sz="8000" b="1" i="0" u="none" strike="noStrike" kern="1200" cap="none" spc="0" normalizeH="0" baseline="0" noProof="0" dirty="0" smtClean="0">
              <a:ln>
                <a:noFill/>
              </a:ln>
              <a:solidFill>
                <a:schemeClr val="accent5">
                  <a:lumMod val="75000"/>
                </a:schemeClr>
              </a:solidFill>
              <a:uLnTx/>
              <a:uFillTx/>
              <a:latin typeface="Trebuchet MS" panose="020B0603020202020204" pitchFamily="34" charset="0"/>
            </a:endParaRPr>
          </a:p>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endParaRPr kumimoji="0" lang="en-GB" sz="3200" b="0" i="0" u="none" strike="noStrike" kern="1200" cap="none" spc="0" normalizeH="0" baseline="0" noProof="0" dirty="0">
              <a:ln>
                <a:noFill/>
              </a:ln>
              <a:solidFill>
                <a:srgbClr val="0051A5"/>
              </a:solidFill>
              <a:effectLst/>
              <a:uLnTx/>
              <a:uFillTx/>
              <a:latin typeface="Calibri" panose="020F0502020204030204"/>
              <a:ea typeface="+mn-ea"/>
              <a:cs typeface="+mn-cs"/>
            </a:endParaRPr>
          </a:p>
        </p:txBody>
      </p:sp>
      <p:sp>
        <p:nvSpPr>
          <p:cNvPr id="23" name="Espace réservé du texte 10"/>
          <p:cNvSpPr txBox="1">
            <a:spLocks/>
          </p:cNvSpPr>
          <p:nvPr/>
        </p:nvSpPr>
        <p:spPr>
          <a:xfrm>
            <a:off x="376270" y="5078217"/>
            <a:ext cx="2724151" cy="549275"/>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Clr>
                <a:schemeClr val="tx2"/>
              </a:buClr>
              <a:buSzPct val="80000"/>
              <a:buFont typeface=".AppleSystemUIFont" charset="-120"/>
              <a:buNone/>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endParaRPr kumimoji="0" lang="fr-CH" sz="3200" b="0" i="0" u="none" strike="noStrike" kern="1200" cap="none" spc="0" normalizeH="0" baseline="0" noProof="0" dirty="0" smtClean="0">
              <a:ln>
                <a:noFill/>
              </a:ln>
              <a:solidFill>
                <a:srgbClr val="0051A5"/>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r>
              <a:rPr lang="fr-CH" sz="8000" b="1" dirty="0" err="1" smtClean="0">
                <a:solidFill>
                  <a:schemeClr val="accent5">
                    <a:lumMod val="75000"/>
                  </a:schemeClr>
                </a:solidFill>
                <a:latin typeface="Trebuchet MS" panose="020B0603020202020204" pitchFamily="34" charset="0"/>
              </a:rPr>
              <a:t>SMEs</a:t>
            </a:r>
            <a:endParaRPr kumimoji="0" lang="en-GB" sz="8000" b="1" i="0" u="none" strike="noStrike" kern="1200" cap="none" spc="0" normalizeH="0" baseline="0" noProof="0" dirty="0" smtClean="0">
              <a:ln>
                <a:noFill/>
              </a:ln>
              <a:solidFill>
                <a:schemeClr val="accent5">
                  <a:lumMod val="75000"/>
                </a:schemeClr>
              </a:solidFill>
              <a:uLnTx/>
              <a:uFillTx/>
              <a:latin typeface="Trebuchet MS" panose="020B0603020202020204" pitchFamily="34" charset="0"/>
            </a:endParaRPr>
          </a:p>
          <a:p>
            <a:pPr marL="0" marR="0" lvl="0" indent="0" algn="ctr"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endParaRPr kumimoji="0" lang="en-GB" sz="3200" b="0" i="0" u="none" strike="noStrike" kern="1200" cap="none" spc="0" normalizeH="0" baseline="0" noProof="0" dirty="0">
              <a:ln>
                <a:noFill/>
              </a:ln>
              <a:solidFill>
                <a:srgbClr val="0051A5"/>
              </a:solidFill>
              <a:effectLst/>
              <a:uLnTx/>
              <a:uFillTx/>
              <a:latin typeface="Calibri" panose="020F0502020204030204"/>
              <a:ea typeface="+mn-ea"/>
              <a:cs typeface="+mn-cs"/>
            </a:endParaRPr>
          </a:p>
        </p:txBody>
      </p:sp>
      <p:sp>
        <p:nvSpPr>
          <p:cNvPr id="31" name="Text Box 287"/>
          <p:cNvSpPr txBox="1">
            <a:spLocks noChangeArrowheads="1"/>
          </p:cNvSpPr>
          <p:nvPr>
            <p:custDataLst>
              <p:tags r:id="rId2"/>
            </p:custDataLst>
          </p:nvPr>
        </p:nvSpPr>
        <p:spPr bwMode="auto">
          <a:xfrm>
            <a:off x="4101378" y="761799"/>
            <a:ext cx="4070362" cy="43514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lvl="0" eaLnBrk="0" fontAlgn="base" hangingPunct="0">
              <a:lnSpc>
                <a:spcPts val="2500"/>
              </a:lnSpc>
              <a:spcBef>
                <a:spcPct val="0"/>
              </a:spcBef>
              <a:spcAft>
                <a:spcPct val="0"/>
              </a:spcAft>
            </a:pPr>
            <a:r>
              <a:rPr lang="en-GB" altLang="en-US" sz="2100" b="1" kern="0" dirty="0" smtClean="0">
                <a:solidFill>
                  <a:schemeClr val="accent5">
                    <a:lumMod val="75000"/>
                  </a:schemeClr>
                </a:solidFill>
                <a:latin typeface="Trebuchet MS" panose="020B0603020202020204" pitchFamily="34" charset="0"/>
              </a:rPr>
              <a:t>…. with investments that matter</a:t>
            </a:r>
          </a:p>
          <a:p>
            <a:pPr lvl="0" eaLnBrk="0" fontAlgn="base" hangingPunct="0">
              <a:lnSpc>
                <a:spcPts val="2500"/>
              </a:lnSpc>
              <a:spcBef>
                <a:spcPct val="0"/>
              </a:spcBef>
              <a:spcAft>
                <a:spcPct val="0"/>
              </a:spcAft>
            </a:pPr>
            <a:endParaRPr lang="en-US" altLang="en-US" sz="2100" b="1" dirty="0">
              <a:solidFill>
                <a:schemeClr val="accent5">
                  <a:lumMod val="75000"/>
                </a:schemeClr>
              </a:solidFill>
              <a:latin typeface="Trebuchet MS" panose="020B0603020202020204" pitchFamily="34" charset="0"/>
              <a:ea typeface="LF_Kai" pitchFamily="2" charset="-122"/>
            </a:endParaRPr>
          </a:p>
        </p:txBody>
      </p:sp>
      <p:cxnSp>
        <p:nvCxnSpPr>
          <p:cNvPr id="42" name="Straight Connector 41"/>
          <p:cNvCxnSpPr/>
          <p:nvPr/>
        </p:nvCxnSpPr>
        <p:spPr>
          <a:xfrm>
            <a:off x="3364138" y="974713"/>
            <a:ext cx="0" cy="522914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Text Box 287"/>
          <p:cNvSpPr txBox="1">
            <a:spLocks noChangeArrowheads="1"/>
          </p:cNvSpPr>
          <p:nvPr>
            <p:custDataLst>
              <p:tags r:id="rId3"/>
            </p:custDataLst>
          </p:nvPr>
        </p:nvSpPr>
        <p:spPr bwMode="auto">
          <a:xfrm>
            <a:off x="3224981" y="5169468"/>
            <a:ext cx="6037006" cy="15274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lvl="0" algn="ctr" eaLnBrk="0" fontAlgn="base" hangingPunct="0">
              <a:lnSpc>
                <a:spcPts val="2500"/>
              </a:lnSpc>
              <a:spcBef>
                <a:spcPts val="900"/>
              </a:spcBef>
              <a:spcAft>
                <a:spcPts val="900"/>
              </a:spcAft>
            </a:pPr>
            <a:r>
              <a:rPr lang="en-GB" altLang="en-US" b="1" kern="0" dirty="0" smtClean="0">
                <a:solidFill>
                  <a:srgbClr val="C00000"/>
                </a:solidFill>
                <a:latin typeface="Trebuchet MS" panose="020B0603020202020204" pitchFamily="34" charset="0"/>
              </a:rPr>
              <a:t>Total EIB Group financing signed in 2018: </a:t>
            </a:r>
            <a:endParaRPr lang="en-GB" altLang="en-US" sz="1000" b="1" kern="0" dirty="0">
              <a:solidFill>
                <a:srgbClr val="C00000"/>
              </a:solidFill>
              <a:latin typeface="Trebuchet MS" panose="020B0603020202020204" pitchFamily="34" charset="0"/>
            </a:endParaRPr>
          </a:p>
          <a:p>
            <a:pPr lvl="0" algn="ctr" eaLnBrk="0" fontAlgn="base" hangingPunct="0">
              <a:lnSpc>
                <a:spcPts val="2500"/>
              </a:lnSpc>
              <a:spcBef>
                <a:spcPts val="900"/>
              </a:spcBef>
              <a:spcAft>
                <a:spcPts val="900"/>
              </a:spcAft>
            </a:pPr>
            <a:r>
              <a:rPr lang="en-GB" altLang="en-US" sz="2800" b="1" kern="0" dirty="0" smtClean="0">
                <a:solidFill>
                  <a:schemeClr val="accent5">
                    <a:lumMod val="75000"/>
                  </a:schemeClr>
                </a:solidFill>
                <a:latin typeface="Trebuchet MS" panose="020B0603020202020204" pitchFamily="34" charset="0"/>
              </a:rPr>
              <a:t>EUR 64.2bn</a:t>
            </a:r>
          </a:p>
          <a:p>
            <a:pPr lvl="0" algn="ctr" eaLnBrk="0" fontAlgn="base" hangingPunct="0">
              <a:lnSpc>
                <a:spcPts val="2500"/>
              </a:lnSpc>
              <a:spcBef>
                <a:spcPts val="900"/>
              </a:spcBef>
              <a:spcAft>
                <a:spcPts val="900"/>
              </a:spcAft>
            </a:pPr>
            <a:r>
              <a:rPr lang="en-US" altLang="en-US" sz="2200" b="1" dirty="0">
                <a:solidFill>
                  <a:schemeClr val="accent5">
                    <a:lumMod val="75000"/>
                  </a:schemeClr>
                </a:solidFill>
                <a:latin typeface="Trebuchet MS" panose="020B0603020202020204" pitchFamily="34" charset="0"/>
                <a:ea typeface="LF_Kai" pitchFamily="2" charset="-122"/>
              </a:rPr>
              <a:t>Supporting </a:t>
            </a:r>
            <a:r>
              <a:rPr lang="en-US" altLang="en-US" sz="2200" b="1" dirty="0" smtClean="0">
                <a:solidFill>
                  <a:schemeClr val="accent5">
                    <a:lumMod val="75000"/>
                  </a:schemeClr>
                </a:solidFill>
                <a:latin typeface="Trebuchet MS" panose="020B0603020202020204" pitchFamily="34" charset="0"/>
                <a:ea typeface="LF_Kai" pitchFamily="2" charset="-122"/>
              </a:rPr>
              <a:t>EUR 230bn </a:t>
            </a:r>
            <a:r>
              <a:rPr lang="en-US" altLang="en-US" sz="2200" b="1" dirty="0">
                <a:solidFill>
                  <a:schemeClr val="accent5">
                    <a:lumMod val="75000"/>
                  </a:schemeClr>
                </a:solidFill>
                <a:latin typeface="Trebuchet MS" panose="020B0603020202020204" pitchFamily="34" charset="0"/>
                <a:ea typeface="LF_Kai" pitchFamily="2" charset="-122"/>
              </a:rPr>
              <a:t>of total </a:t>
            </a:r>
            <a:r>
              <a:rPr lang="en-US" altLang="en-US" sz="2200" b="1" dirty="0" smtClean="0">
                <a:solidFill>
                  <a:schemeClr val="accent5">
                    <a:lumMod val="75000"/>
                  </a:schemeClr>
                </a:solidFill>
                <a:latin typeface="Trebuchet MS" panose="020B0603020202020204" pitchFamily="34" charset="0"/>
                <a:ea typeface="LF_Kai" pitchFamily="2" charset="-122"/>
              </a:rPr>
              <a:t>investment</a:t>
            </a:r>
            <a:endParaRPr lang="en-US" altLang="en-US" sz="2200" b="1" dirty="0">
              <a:solidFill>
                <a:schemeClr val="accent5">
                  <a:lumMod val="75000"/>
                </a:schemeClr>
              </a:solidFill>
              <a:latin typeface="Trebuchet MS" panose="020B0603020202020204" pitchFamily="34" charset="0"/>
              <a:ea typeface="LF_Kai" pitchFamily="2" charset="-122"/>
            </a:endParaRPr>
          </a:p>
        </p:txBody>
      </p:sp>
      <p:sp>
        <p:nvSpPr>
          <p:cNvPr id="20" name="Rectangle 19"/>
          <p:cNvSpPr/>
          <p:nvPr/>
        </p:nvSpPr>
        <p:spPr>
          <a:xfrm>
            <a:off x="3377522" y="2975896"/>
            <a:ext cx="1637675" cy="1092607"/>
          </a:xfrm>
          <a:prstGeom prst="rect">
            <a:avLst/>
          </a:prstGeom>
        </p:spPr>
        <p:txBody>
          <a:bodyPr wrap="square">
            <a:spAutoFit/>
          </a:bodyPr>
          <a:lstStyle/>
          <a:p>
            <a:pPr lvl="1"/>
            <a:r>
              <a:rPr lang="fr-FR" sz="2800" kern="0" dirty="0" smtClean="0">
                <a:solidFill>
                  <a:srgbClr val="FFFFFF"/>
                </a:solidFill>
                <a:latin typeface="Trebuchet MS" panose="020B0603020202020204" pitchFamily="34" charset="0"/>
              </a:rPr>
              <a:t>EU</a:t>
            </a:r>
          </a:p>
          <a:p>
            <a:pPr lvl="1"/>
            <a:endParaRPr kumimoji="0" lang="fr-FR" sz="1600" b="0" i="0" u="none" strike="noStrike" kern="0" cap="none" spc="0" normalizeH="0" baseline="0" noProof="0" dirty="0" smtClean="0">
              <a:ln>
                <a:noFill/>
              </a:ln>
              <a:solidFill>
                <a:srgbClr val="FFFFFF"/>
              </a:solidFill>
              <a:effectLst/>
              <a:uLnTx/>
              <a:uFillTx/>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2100" kern="0" dirty="0" smtClean="0">
                <a:solidFill>
                  <a:srgbClr val="FFFFFF"/>
                </a:solidFill>
                <a:latin typeface="Trebuchet MS" panose="020B0603020202020204" pitchFamily="34" charset="0"/>
              </a:rPr>
              <a:t>EUR </a:t>
            </a:r>
            <a:r>
              <a:rPr kumimoji="0" lang="fr-FR" sz="2100" b="0" i="0" u="none" strike="noStrike" kern="0" cap="none" spc="0" normalizeH="0" baseline="0" noProof="0" dirty="0" smtClean="0">
                <a:ln>
                  <a:noFill/>
                </a:ln>
                <a:solidFill>
                  <a:srgbClr val="FFFFFF"/>
                </a:solidFill>
                <a:effectLst/>
                <a:uLnTx/>
                <a:uFillTx/>
                <a:latin typeface="Trebuchet MS" panose="020B0603020202020204" pitchFamily="34" charset="0"/>
              </a:rPr>
              <a:t>75.4bn</a:t>
            </a:r>
          </a:p>
        </p:txBody>
      </p:sp>
      <p:sp>
        <p:nvSpPr>
          <p:cNvPr id="2" name="TextBox 1"/>
          <p:cNvSpPr txBox="1"/>
          <p:nvPr/>
        </p:nvSpPr>
        <p:spPr>
          <a:xfrm>
            <a:off x="4948531" y="3158965"/>
            <a:ext cx="1073720" cy="738664"/>
          </a:xfrm>
          <a:prstGeom prst="rect">
            <a:avLst/>
          </a:prstGeom>
          <a:noFill/>
        </p:spPr>
        <p:txBody>
          <a:bodyPr wrap="square" rtlCol="0">
            <a:spAutoFit/>
          </a:bodyPr>
          <a:lstStyle/>
          <a:p>
            <a:r>
              <a:rPr lang="en-US" sz="1400" dirty="0" smtClean="0">
                <a:solidFill>
                  <a:schemeClr val="bg1"/>
                </a:solidFill>
                <a:latin typeface="Trebuchet MS" panose="020B0603020202020204" pitchFamily="34" charset="0"/>
              </a:rPr>
              <a:t>Outside EU</a:t>
            </a:r>
          </a:p>
          <a:p>
            <a:endParaRPr lang="en-US" sz="1400" dirty="0" smtClean="0">
              <a:solidFill>
                <a:schemeClr val="bg1"/>
              </a:solidFill>
              <a:latin typeface="Trebuchet MS" panose="020B0603020202020204" pitchFamily="34" charset="0"/>
            </a:endParaRPr>
          </a:p>
          <a:p>
            <a:r>
              <a:rPr lang="en-US" sz="1400" dirty="0" smtClean="0">
                <a:solidFill>
                  <a:schemeClr val="bg1"/>
                </a:solidFill>
                <a:latin typeface="Trebuchet MS" panose="020B0603020202020204" pitchFamily="34" charset="0"/>
              </a:rPr>
              <a:t>EUR 22bn</a:t>
            </a:r>
            <a:endParaRPr lang="en-GB" sz="1400" dirty="0">
              <a:solidFill>
                <a:schemeClr val="bg1"/>
              </a:solidFill>
              <a:latin typeface="Trebuchet MS" panose="020B0603020202020204" pitchFamily="34" charset="0"/>
            </a:endParaRPr>
          </a:p>
        </p:txBody>
      </p:sp>
      <p:graphicFrame>
        <p:nvGraphicFramePr>
          <p:cNvPr id="4" name="Diagram 3"/>
          <p:cNvGraphicFramePr/>
          <p:nvPr>
            <p:extLst>
              <p:ext uri="{D42A27DB-BD31-4B8C-83A1-F6EECF244321}">
                <p14:modId xmlns:p14="http://schemas.microsoft.com/office/powerpoint/2010/main" val="1132566074"/>
              </p:ext>
            </p:extLst>
          </p:nvPr>
        </p:nvGraphicFramePr>
        <p:xfrm>
          <a:off x="2590801" y="1069488"/>
          <a:ext cx="7091516" cy="38567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4" name="Date Placeholder 3"/>
          <p:cNvSpPr txBox="1">
            <a:spLocks/>
          </p:cNvSpPr>
          <p:nvPr/>
        </p:nvSpPr>
        <p:spPr>
          <a:xfrm>
            <a:off x="457200" y="6356350"/>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3CA8B6-DC1C-49C5-B2F8-7F5935D99EFF}" type="datetime1">
              <a:rPr lang="en-US" smtClean="0">
                <a:solidFill>
                  <a:prstClr val="white"/>
                </a:solidFill>
              </a:rPr>
              <a:pPr/>
              <a:t>5/13/2019</a:t>
            </a:fld>
            <a:endParaRPr lang="en-GB" dirty="0">
              <a:solidFill>
                <a:prstClr val="white"/>
              </a:solidFill>
            </a:endParaRPr>
          </a:p>
        </p:txBody>
      </p:sp>
      <p:pic>
        <p:nvPicPr>
          <p:cNvPr id="25" name="Imag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64329" y="2665672"/>
            <a:ext cx="1587478" cy="709776"/>
          </a:xfrm>
          <a:prstGeom prst="rect">
            <a:avLst/>
          </a:prstGeom>
        </p:spPr>
      </p:pic>
    </p:spTree>
    <p:extLst>
      <p:ext uri="{BB962C8B-B14F-4D97-AF65-F5344CB8AC3E}">
        <p14:creationId xmlns:p14="http://schemas.microsoft.com/office/powerpoint/2010/main" val="1103019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D39837-0366-4180-BFC0-E8AB8598E363}" type="datetime1">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13/05/2019</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white"/>
                </a:solidFill>
                <a:effectLst/>
                <a:uLnTx/>
                <a:uFillTx/>
                <a:latin typeface="Arial"/>
                <a:ea typeface="+mn-ea"/>
                <a:cs typeface="+mn-cs"/>
              </a:rPr>
              <a:t>European Investment Bank Group</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A51CA-4611-42BC-8C78-05A9D4A054C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01778" y="672745"/>
            <a:ext cx="8209140" cy="5616624"/>
          </a:xfrm>
          <a:prstGeom prst="rect">
            <a:avLst/>
          </a:prstGeom>
          <a:solidFill>
            <a:schemeClr val="tx2">
              <a:lumMod val="20000"/>
              <a:lumOff val="80000"/>
            </a:schemeClr>
          </a:solidFill>
          <a:ln w="3175">
            <a:solidFill>
              <a:schemeClr val="accent1">
                <a:lumMod val="40000"/>
                <a:lumOff val="6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Rectangle 11"/>
          <p:cNvSpPr/>
          <p:nvPr/>
        </p:nvSpPr>
        <p:spPr>
          <a:xfrm>
            <a:off x="3835639" y="3674692"/>
            <a:ext cx="4944454" cy="2580493"/>
          </a:xfrm>
          <a:prstGeom prst="rect">
            <a:avLst/>
          </a:prstGeom>
          <a:solidFill>
            <a:schemeClr val="bg1">
              <a:lumMod val="95000"/>
              <a:alpha val="8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Funds of funds which provides global risk capital to EE and RE projects in developing and emerging countries, constrained by high risk, lack of upfront capital and high transaction costs.</a:t>
            </a:r>
          </a:p>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Anchor </a:t>
            </a:r>
            <a:r>
              <a:rPr kumimoji="0" lang="en-US" sz="11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specialised</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private equity funds focused on RE and EE projects in emerging markets.</a:t>
            </a:r>
          </a:p>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Harness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ODA (official development aid) to </a:t>
            </a: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catalyse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private investments</a:t>
            </a:r>
          </a:p>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Create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 multiplier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effect: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every €1 ODA  invested, &gt;€ 50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are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deployed in final projects on the ground.</a:t>
            </a:r>
          </a:p>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GEEREF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one of the first instruments that has demonstrated that it is possible to </a:t>
            </a: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mobilise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private financing by using public funds as risk capital in a financing structure</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GEEREF </a:t>
            </a:r>
            <a:r>
              <a:rPr kumimoji="0" lang="en-US" sz="1100" b="1"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NeXt</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will be the successor  vehicle, aiming to replicate GEEREF at scale (target fund size of USD 750m), with the Green Climate Fund (GCF) as the anchor investor.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Rectangle 12"/>
          <p:cNvSpPr/>
          <p:nvPr/>
        </p:nvSpPr>
        <p:spPr>
          <a:xfrm>
            <a:off x="640729" y="3677330"/>
            <a:ext cx="3118709" cy="2577855"/>
          </a:xfrm>
          <a:prstGeom prst="rect">
            <a:avLst/>
          </a:prstGeom>
          <a:solidFill>
            <a:schemeClr val="bg1">
              <a:lumMod val="95000"/>
              <a:alpha val="8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GEEREF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Energy efficiency and renewable </a:t>
            </a:r>
            <a:r>
              <a:rPr kumimoji="0" lang="en-US" sz="11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energy</a:t>
            </a:r>
            <a:br>
              <a:rPr kumimoji="0" lang="en-US" sz="11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b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Fund size:	EUR 222m (launched in 2009)</a:t>
            </a:r>
            <a:b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 EUR 112m from public investors and EUR 112m from private investors)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Countries:	Emerging and developing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Advisor:	EIB Group (EIB also invested EUR 10m)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Investment mobilized: EUR 2.4 </a:t>
            </a: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bn</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r>
            <a:b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1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Triple Bottom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People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100" b="1" i="0" u="none" strike="noStrike" kern="1200" cap="none" spc="0" normalizeH="0" baseline="0" noProof="0" dirty="0">
                <a:ln>
                  <a:noFill/>
                </a:ln>
                <a:solidFill>
                  <a:prstClr val="black"/>
                </a:solidFill>
                <a:effectLst/>
                <a:uLnTx/>
                <a:uFillTx/>
                <a:latin typeface="Futura Lt BT" panose="020B0402020204020303" pitchFamily="34" charset="0"/>
                <a:ea typeface="+mn-ea"/>
                <a:cs typeface="+mn-cs"/>
                <a:sym typeface="Wingdings" panose="05000000000000000000" pitchFamily="2" charset="2"/>
              </a:rPr>
              <a:t></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Social  development and economic growth of local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Planet</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100" b="1" i="0" u="none" strike="noStrike" kern="1200" cap="none" spc="0" normalizeH="0" baseline="0" noProof="0" dirty="0">
                <a:ln>
                  <a:noFill/>
                </a:ln>
                <a:solidFill>
                  <a:prstClr val="black"/>
                </a:solidFill>
                <a:effectLst/>
                <a:uLnTx/>
                <a:uFillTx/>
                <a:latin typeface="Futura Lt BT" panose="020B0402020204020303" pitchFamily="34" charset="0"/>
                <a:ea typeface="+mn-ea"/>
                <a:cs typeface="+mn-cs"/>
                <a:sym typeface="Wingdings" panose="05000000000000000000" pitchFamily="2" charset="2"/>
              </a:rPr>
              <a:t></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Access to sustainable energy and increased energy efficiency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Profit</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100" b="1" i="0" u="none" strike="noStrike" kern="1200" cap="none" spc="0" normalizeH="0" baseline="0" noProof="0" dirty="0">
                <a:ln>
                  <a:noFill/>
                </a:ln>
                <a:solidFill>
                  <a:prstClr val="black"/>
                </a:solidFill>
                <a:effectLst/>
                <a:uLnTx/>
                <a:uFillTx/>
                <a:latin typeface="Futura Lt BT" panose="020B0402020204020303" pitchFamily="34" charset="0"/>
                <a:ea typeface="+mn-ea"/>
                <a:cs typeface="+mn-cs"/>
                <a:sym typeface="Wingdings" panose="05000000000000000000" pitchFamily="2" charset="2"/>
              </a:rPr>
              <a:t></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Achieve robust financial returns.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Title 1"/>
          <p:cNvSpPr txBox="1">
            <a:spLocks/>
          </p:cNvSpPr>
          <p:nvPr/>
        </p:nvSpPr>
        <p:spPr>
          <a:xfrm>
            <a:off x="19177" y="-19334"/>
            <a:ext cx="7541156" cy="540060"/>
          </a:xfrm>
          <a:prstGeom prst="rect">
            <a:avLst/>
          </a:prstGeom>
        </p:spPr>
        <p:txBody>
          <a:bodyP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Arial"/>
                <a:ea typeface="+mj-ea"/>
                <a:cs typeface="+mj-cs"/>
              </a:rPr>
              <a:t>Global Energy Efficiency &amp; Renewable Energy Fund</a:t>
            </a:r>
            <a:endParaRPr kumimoji="0" lang="en-GB" sz="2000" b="1" i="0" u="none" strike="noStrike" kern="1200" cap="none" spc="0" normalizeH="0" baseline="0" noProof="0" dirty="0">
              <a:ln>
                <a:noFill/>
              </a:ln>
              <a:solidFill>
                <a:srgbClr val="0070C0"/>
              </a:solidFill>
              <a:effectLst/>
              <a:uLnTx/>
              <a:uFillTx/>
              <a:latin typeface="Arial"/>
              <a:ea typeface="+mj-ea"/>
              <a:cs typeface="+mj-cs"/>
            </a:endParaRP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609" y="75057"/>
            <a:ext cx="1760391" cy="44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893387" y="1418093"/>
            <a:ext cx="3456203" cy="1320479"/>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p:cNvSpPr/>
          <p:nvPr/>
        </p:nvSpPr>
        <p:spPr>
          <a:xfrm>
            <a:off x="4893387" y="730520"/>
            <a:ext cx="1620180" cy="432049"/>
          </a:xfrm>
          <a:prstGeom prst="rect">
            <a:avLst/>
          </a:prstGeom>
          <a:solidFill>
            <a:schemeClr val="bg1"/>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A Shares </a:t>
            </a: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sym typeface="Wingdings" panose="05000000000000000000" pitchFamily="2" charset="2"/>
              </a:rPr>
              <a:t> Public Sponsors (EU, D, NOR</a:t>
            </a:r>
            <a:r>
              <a:rPr kumimoji="0" lang="en-US" sz="10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p:cNvSpPr/>
          <p:nvPr/>
        </p:nvSpPr>
        <p:spPr>
          <a:xfrm>
            <a:off x="6729590" y="730520"/>
            <a:ext cx="1620000" cy="432049"/>
          </a:xfrm>
          <a:prstGeom prst="rect">
            <a:avLst/>
          </a:prstGeom>
          <a:solidFill>
            <a:schemeClr val="bg1"/>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B Units </a:t>
            </a: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sym typeface="Wingdings" panose="05000000000000000000" pitchFamily="2" charset="2"/>
              </a:rPr>
              <a:t> Private Investors </a:t>
            </a:r>
            <a:endParaRPr kumimoji="0" lang="en-GB" sz="1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19" name="Rectangle 18"/>
          <p:cNvSpPr/>
          <p:nvPr/>
        </p:nvSpPr>
        <p:spPr>
          <a:xfrm>
            <a:off x="5865495" y="1629375"/>
            <a:ext cx="1501270" cy="3259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Board of Directors</a:t>
            </a:r>
            <a:endParaRPr kumimoji="0" lang="en-GB" sz="1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20" name="Rectangle 19"/>
          <p:cNvSpPr/>
          <p:nvPr/>
        </p:nvSpPr>
        <p:spPr>
          <a:xfrm>
            <a:off x="5361439" y="2337068"/>
            <a:ext cx="2433822" cy="3259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IC GEEREF </a:t>
            </a: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sym typeface="Wingdings" panose="05000000000000000000" pitchFamily="2" charset="2"/>
              </a:rPr>
              <a:t> Investment Decision</a:t>
            </a:r>
            <a:endParaRPr kumimoji="0" lang="en-GB" sz="1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cxnSp>
        <p:nvCxnSpPr>
          <p:cNvPr id="21" name="Straight Arrow Connector 20"/>
          <p:cNvCxnSpPr>
            <a:stCxn id="17" idx="2"/>
          </p:cNvCxnSpPr>
          <p:nvPr/>
        </p:nvCxnSpPr>
        <p:spPr>
          <a:xfrm>
            <a:off x="5703477" y="1162569"/>
            <a:ext cx="0" cy="117449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20488" y="2044297"/>
            <a:ext cx="6480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Approval</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3" name="Straight Arrow Connector 22"/>
          <p:cNvCxnSpPr/>
          <p:nvPr/>
        </p:nvCxnSpPr>
        <p:spPr>
          <a:xfrm>
            <a:off x="6909611" y="1955346"/>
            <a:ext cx="0" cy="38172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8269" y="2044297"/>
            <a:ext cx="8569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Appointment</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p:cNvSpPr txBox="1"/>
          <p:nvPr/>
        </p:nvSpPr>
        <p:spPr>
          <a:xfrm>
            <a:off x="6027043" y="1221639"/>
            <a:ext cx="8569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Appointment</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6" name="Straight Arrow Connector 25"/>
          <p:cNvCxnSpPr/>
          <p:nvPr/>
        </p:nvCxnSpPr>
        <p:spPr>
          <a:xfrm>
            <a:off x="6027043" y="1162569"/>
            <a:ext cx="0" cy="46680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67331" y="1162569"/>
            <a:ext cx="0" cy="23340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01699" y="1161569"/>
            <a:ext cx="0" cy="23440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53608" y="1207247"/>
            <a:ext cx="8569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Investment </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p:cNvSpPr txBox="1"/>
          <p:nvPr/>
        </p:nvSpPr>
        <p:spPr>
          <a:xfrm>
            <a:off x="4613658" y="1221639"/>
            <a:ext cx="73968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a:ea typeface="+mn-ea"/>
                <a:cs typeface="+mn-cs"/>
              </a:rPr>
              <a:t>Investment </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1" name="Straight Arrow Connector 30"/>
          <p:cNvCxnSpPr/>
          <p:nvPr/>
        </p:nvCxnSpPr>
        <p:spPr>
          <a:xfrm>
            <a:off x="5264164" y="2738573"/>
            <a:ext cx="0" cy="15702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864190" y="2928356"/>
            <a:ext cx="963362" cy="184583"/>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Fund  1</a:t>
            </a:r>
            <a:endParaRPr kumimoji="0" lang="en-GB" sz="1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33" name="Rectangle 32"/>
          <p:cNvSpPr/>
          <p:nvPr/>
        </p:nvSpPr>
        <p:spPr>
          <a:xfrm>
            <a:off x="5882587" y="2928356"/>
            <a:ext cx="963362" cy="184583"/>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Fund  </a:t>
            </a:r>
            <a:r>
              <a:rPr kumimoji="0" lang="en-US"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2</a:t>
            </a:r>
            <a:endParaRPr kumimoji="0" lang="en-GB" sz="1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34" name="Rectangle 33"/>
          <p:cNvSpPr/>
          <p:nvPr/>
        </p:nvSpPr>
        <p:spPr>
          <a:xfrm>
            <a:off x="6909779" y="2928356"/>
            <a:ext cx="963362" cy="184583"/>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Co-inv./ Direct</a:t>
            </a:r>
            <a:endParaRPr kumimoji="0" lang="en-GB" sz="1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cxnSp>
        <p:nvCxnSpPr>
          <p:cNvPr id="35" name="Straight Arrow Connector 34"/>
          <p:cNvCxnSpPr/>
          <p:nvPr/>
        </p:nvCxnSpPr>
        <p:spPr>
          <a:xfrm flipH="1">
            <a:off x="6282228" y="2738573"/>
            <a:ext cx="6440" cy="15702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290221" y="2738602"/>
            <a:ext cx="0" cy="15699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53727" y="2738602"/>
            <a:ext cx="0" cy="54443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893387" y="3291892"/>
            <a:ext cx="3456204" cy="2795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RE and EE Investee  Projects</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9" name="Straight Arrow Connector 38"/>
          <p:cNvCxnSpPr/>
          <p:nvPr/>
        </p:nvCxnSpPr>
        <p:spPr>
          <a:xfrm>
            <a:off x="5264164" y="3112939"/>
            <a:ext cx="0" cy="17010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288667" y="3117221"/>
            <a:ext cx="0" cy="17010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290221" y="3112939"/>
            <a:ext cx="0" cy="17010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73" t="4795" r="3133"/>
          <a:stretch/>
        </p:blipFill>
        <p:spPr bwMode="auto">
          <a:xfrm>
            <a:off x="615092" y="719271"/>
            <a:ext cx="4038955" cy="285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787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194" y="4800600"/>
            <a:ext cx="6858002" cy="857250"/>
          </a:xfrm>
        </p:spPr>
        <p:txBody>
          <a:bodyPr anchor="ctr"/>
          <a:lstStyle/>
          <a:p>
            <a:r>
              <a:rPr lang="en-US" dirty="0" smtClean="0"/>
              <a:t>Thank you</a:t>
            </a:r>
            <a:endParaRPr lang="en-US" dirty="0"/>
          </a:p>
        </p:txBody>
      </p:sp>
      <p:sp>
        <p:nvSpPr>
          <p:cNvPr id="6" name="Rectangle 5"/>
          <p:cNvSpPr/>
          <p:nvPr/>
        </p:nvSpPr>
        <p:spPr>
          <a:xfrm>
            <a:off x="0" y="857250"/>
            <a:ext cx="83127" cy="360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p:cNvSpPr/>
          <p:nvPr/>
        </p:nvSpPr>
        <p:spPr>
          <a:xfrm>
            <a:off x="9060873" y="857250"/>
            <a:ext cx="88322" cy="360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189" b="28750"/>
          <a:stretch/>
        </p:blipFill>
        <p:spPr>
          <a:xfrm>
            <a:off x="5195" y="857250"/>
            <a:ext cx="9144000" cy="3600450"/>
          </a:xfrm>
          <a:prstGeom prst="rect">
            <a:avLst/>
          </a:prstGeom>
        </p:spPr>
      </p:pic>
    </p:spTree>
    <p:extLst>
      <p:ext uri="{BB962C8B-B14F-4D97-AF65-F5344CB8AC3E}">
        <p14:creationId xmlns:p14="http://schemas.microsoft.com/office/powerpoint/2010/main" val="183154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a:xfrm rot="5400000">
            <a:off x="4288956" y="3422704"/>
            <a:ext cx="2039874" cy="43653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Right Arrow 28"/>
          <p:cNvSpPr/>
          <p:nvPr/>
        </p:nvSpPr>
        <p:spPr>
          <a:xfrm rot="5400000">
            <a:off x="1303467" y="3422704"/>
            <a:ext cx="2039874" cy="43653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ight Arrow 8"/>
          <p:cNvSpPr/>
          <p:nvPr/>
        </p:nvSpPr>
        <p:spPr>
          <a:xfrm rot="5400000">
            <a:off x="-174351" y="3422704"/>
            <a:ext cx="2039874" cy="43653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ight Arrow 33"/>
          <p:cNvSpPr/>
          <p:nvPr/>
        </p:nvSpPr>
        <p:spPr>
          <a:xfrm rot="5400000">
            <a:off x="7215267" y="3412641"/>
            <a:ext cx="2060000" cy="43653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ight Arrow 31"/>
          <p:cNvSpPr/>
          <p:nvPr/>
        </p:nvSpPr>
        <p:spPr>
          <a:xfrm rot="5400000">
            <a:off x="5783085" y="3422704"/>
            <a:ext cx="2039874" cy="43653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ight Arrow 29"/>
          <p:cNvSpPr/>
          <p:nvPr/>
        </p:nvSpPr>
        <p:spPr>
          <a:xfrm rot="5400000">
            <a:off x="2778170" y="3422704"/>
            <a:ext cx="2039874" cy="43653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ound Diagonal Corner Rectangle 12"/>
          <p:cNvSpPr/>
          <p:nvPr/>
        </p:nvSpPr>
        <p:spPr>
          <a:xfrm>
            <a:off x="214977" y="907610"/>
            <a:ext cx="8675784" cy="1945325"/>
          </a:xfrm>
          <a:prstGeom prst="round2DiagRect">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Title 1"/>
          <p:cNvSpPr>
            <a:spLocks noGrp="1"/>
          </p:cNvSpPr>
          <p:nvPr>
            <p:ph type="title"/>
          </p:nvPr>
        </p:nvSpPr>
        <p:spPr/>
        <p:txBody>
          <a:bodyPr>
            <a:noAutofit/>
          </a:bodyPr>
          <a:lstStyle/>
          <a:p>
            <a:pPr algn="ctr"/>
            <a:r>
              <a:rPr lang="en-GB" sz="2800" b="1" dirty="0" smtClean="0"/>
              <a:t>What can the EIB do? – Financing Instruments </a:t>
            </a:r>
            <a:endParaRPr lang="en-GB"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90937" y="3317875"/>
            <a:ext cx="17621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white"/>
                </a:solidFill>
                <a:effectLst/>
                <a:uLnTx/>
                <a:uFillTx/>
                <a:latin typeface="Arial"/>
                <a:ea typeface="+mn-ea"/>
                <a:cs typeface="+mn-cs"/>
              </a:rPr>
              <a:t>European Investment Bank Group</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A51CA-4611-42BC-8C78-05A9D4A054C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8" name="Text Box 22"/>
          <p:cNvSpPr txBox="1">
            <a:spLocks noChangeArrowheads="1"/>
          </p:cNvSpPr>
          <p:nvPr/>
        </p:nvSpPr>
        <p:spPr bwMode="auto">
          <a:xfrm>
            <a:off x="991404" y="1793034"/>
            <a:ext cx="2664000" cy="828000"/>
          </a:xfrm>
          <a:prstGeom prst="round2DiagRect">
            <a:avLst/>
          </a:prstGeom>
          <a:solidFill>
            <a:schemeClr val="tx2"/>
          </a:solidFill>
          <a:ln w="9525">
            <a:noFill/>
            <a:miter lim="800000"/>
            <a:headEnd/>
            <a:tailEnd/>
          </a:ln>
          <a:extLst/>
        </p:spPr>
        <p:txBody>
          <a:bodyPr lIns="72000" tIns="36000" rIns="72000" bIns="3600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marR="0" lvl="0" indent="0" algn="l" defTabSz="914400" rtl="0" eaLnBrk="0" fontAlgn="auto" latinLnBrk="0" hangingPunct="0">
              <a:lnSpc>
                <a:spcPct val="95000"/>
              </a:lnSpc>
              <a:spcBef>
                <a:spcPts val="0"/>
              </a:spcBef>
              <a:spcAft>
                <a:spcPct val="30000"/>
              </a:spcAft>
              <a:buClrTx/>
              <a:buSzTx/>
              <a:buFontTx/>
              <a:buNone/>
              <a:tabLst/>
              <a:defRPr/>
            </a:pPr>
            <a:endParaRPr kumimoji="0" lang="en-US" sz="400" b="1"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ctr" defTabSz="914400" rtl="0" eaLnBrk="0" fontAlgn="auto" latinLnBrk="0" hangingPunct="0">
              <a:lnSpc>
                <a:spcPct val="95000"/>
              </a:lnSpc>
              <a:spcBef>
                <a:spcPts val="0"/>
              </a:spcBef>
              <a:spcAft>
                <a:spcPct val="3000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a:ea typeface="+mn-ea"/>
                <a:cs typeface="+mn-cs"/>
              </a:rPr>
              <a:t>EIB </a:t>
            </a:r>
            <a:r>
              <a:rPr kumimoji="0" lang="en-US" sz="1400" b="1" i="0" u="none" strike="noStrike" kern="1200" cap="none" spc="0" normalizeH="0" baseline="0" noProof="0" dirty="0">
                <a:ln>
                  <a:noFill/>
                </a:ln>
                <a:solidFill>
                  <a:prstClr val="white"/>
                </a:solidFill>
                <a:effectLst/>
                <a:uLnTx/>
                <a:uFillTx/>
                <a:latin typeface="Arial"/>
                <a:ea typeface="+mn-ea"/>
                <a:cs typeface="+mn-cs"/>
              </a:rPr>
              <a:t>lending instrument </a:t>
            </a:r>
            <a:endParaRPr kumimoji="0" lang="en-US" sz="1400" b="1"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ctr" defTabSz="914400" rtl="0" eaLnBrk="0" fontAlgn="auto" latinLnBrk="0" hangingPunct="0">
              <a:lnSpc>
                <a:spcPct val="95000"/>
              </a:lnSpc>
              <a:spcBef>
                <a:spcPts val="0"/>
              </a:spcBef>
              <a:spcAft>
                <a:spcPct val="30000"/>
              </a:spcAft>
              <a:buClrTx/>
              <a:buSzTx/>
              <a:buFontTx/>
              <a:buNone/>
              <a:tabLst/>
              <a:defRPr/>
            </a:pPr>
            <a:endParaRPr kumimoji="0" lang="en-US" sz="200" b="1"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ctr" defTabSz="914400" rtl="0" eaLnBrk="0" fontAlgn="auto" latinLnBrk="0" hangingPunct="0">
              <a:lnSpc>
                <a:spcPct val="95000"/>
              </a:lnSpc>
              <a:spcBef>
                <a:spcPts val="0"/>
              </a:spcBef>
              <a:spcAft>
                <a:spcPct val="3000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a:ea typeface="+mn-ea"/>
                <a:cs typeface="+mn-cs"/>
              </a:rPr>
              <a:t>For </a:t>
            </a:r>
            <a:r>
              <a:rPr kumimoji="0" lang="en-US" sz="1200" b="1" i="0" u="none" strike="noStrike" kern="1200" cap="none" spc="0" normalizeH="0" baseline="0" noProof="0" dirty="0">
                <a:ln>
                  <a:noFill/>
                </a:ln>
                <a:solidFill>
                  <a:prstClr val="white"/>
                </a:solidFill>
                <a:effectLst/>
                <a:uLnTx/>
                <a:uFillTx/>
                <a:latin typeface="Arial"/>
                <a:ea typeface="+mn-ea"/>
                <a:cs typeface="+mn-cs"/>
              </a:rPr>
              <a:t>Investment Grade operations</a:t>
            </a:r>
          </a:p>
          <a:p>
            <a:pPr marL="0" marR="0" lvl="0" indent="0" algn="just" defTabSz="914400" rtl="0" eaLnBrk="0" fontAlgn="auto" latinLnBrk="0" hangingPunct="0">
              <a:lnSpc>
                <a:spcPct val="95000"/>
              </a:lnSpc>
              <a:spcBef>
                <a:spcPts val="0"/>
              </a:spcBef>
              <a:spcAft>
                <a:spcPct val="3000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pitchFamily="34" charset="0"/>
              <a:ea typeface="ＭＳ Ｐゴシック" pitchFamily="34" charset="-128"/>
              <a:cs typeface="+mn-cs"/>
            </a:endParaRPr>
          </a:p>
          <a:p>
            <a:pPr marL="0" marR="0" lvl="0" indent="0" algn="just" defTabSz="914400" rtl="0" eaLnBrk="0" fontAlgn="auto" latinLnBrk="0" hangingPunct="0">
              <a:lnSpc>
                <a:spcPct val="95000"/>
              </a:lnSpc>
              <a:spcBef>
                <a:spcPts val="0"/>
              </a:spcBef>
              <a:spcAft>
                <a:spcPct val="30000"/>
              </a:spcAft>
              <a:buClrTx/>
              <a:buSzTx/>
              <a:buFontTx/>
              <a:buNone/>
              <a:tabLst/>
              <a:defRPr/>
            </a:pPr>
            <a:endParaRPr kumimoji="0" lang="en-GB" sz="1400" b="0" i="0" u="none" strike="noStrike" kern="1200" cap="none" spc="0" normalizeH="0" baseline="0" noProof="0" dirty="0">
              <a:ln>
                <a:noFill/>
              </a:ln>
              <a:solidFill>
                <a:srgbClr val="4D4D4D"/>
              </a:solidFill>
              <a:effectLst/>
              <a:uLnTx/>
              <a:uFillTx/>
              <a:latin typeface="Arial" pitchFamily="34" charset="0"/>
              <a:ea typeface="ＭＳ Ｐゴシック" pitchFamily="34" charset="-128"/>
              <a:cs typeface="+mn-cs"/>
            </a:endParaRPr>
          </a:p>
        </p:txBody>
      </p:sp>
      <p:sp>
        <p:nvSpPr>
          <p:cNvPr id="12" name="Round Diagonal Corner Rectangle 11"/>
          <p:cNvSpPr/>
          <p:nvPr/>
        </p:nvSpPr>
        <p:spPr>
          <a:xfrm>
            <a:off x="3712289" y="5802907"/>
            <a:ext cx="1686493" cy="408040"/>
          </a:xfrm>
          <a:prstGeom prst="round2Diag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a:ea typeface="+mn-ea"/>
                <a:cs typeface="+mn-cs"/>
              </a:rPr>
              <a:t>Projects</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4" name="AutoShape 11"/>
          <p:cNvSpPr>
            <a:spLocks noChangeArrowheads="1"/>
          </p:cNvSpPr>
          <p:nvPr/>
        </p:nvSpPr>
        <p:spPr bwMode="auto">
          <a:xfrm>
            <a:off x="143508" y="4640784"/>
            <a:ext cx="1404156" cy="776137"/>
          </a:xfrm>
          <a:prstGeom prst="round2DiagRect">
            <a:avLst/>
          </a:prstGeom>
          <a:solidFill>
            <a:schemeClr val="accent1"/>
          </a:solidFill>
          <a:ln w="9525">
            <a:noFill/>
            <a:round/>
            <a:headEnd/>
            <a:tailEnd/>
          </a:ln>
          <a:ex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ＭＳ Ｐゴシック" pitchFamily="34" charset="-128"/>
                <a:cs typeface="+mn-cs"/>
              </a:rPr>
              <a:t>Public Sector Financing</a:t>
            </a:r>
            <a:endParaRPr kumimoji="0" lang="en-GB" sz="12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21" name="AutoShape 11"/>
          <p:cNvSpPr>
            <a:spLocks noChangeArrowheads="1"/>
          </p:cNvSpPr>
          <p:nvPr/>
        </p:nvSpPr>
        <p:spPr bwMode="auto">
          <a:xfrm>
            <a:off x="1621326" y="4640784"/>
            <a:ext cx="1404156" cy="776137"/>
          </a:xfrm>
          <a:prstGeom prst="round2DiagRect">
            <a:avLst/>
          </a:prstGeom>
          <a:solidFill>
            <a:schemeClr val="accent1"/>
          </a:solidFill>
          <a:ln w="9525">
            <a:noFill/>
            <a:round/>
            <a:headEnd/>
            <a:tailEnd/>
          </a:ln>
          <a:ex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ＭＳ Ｐゴシック" pitchFamily="34" charset="-128"/>
                <a:cs typeface="+mn-cs"/>
              </a:rPr>
              <a:t>Project Finance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ＭＳ Ｐゴシック" pitchFamily="34" charset="-128"/>
                <a:cs typeface="+mn-cs"/>
              </a:rPr>
              <a:t>Direct Loans</a:t>
            </a:r>
            <a:endParaRPr kumimoji="0" lang="en-GB" sz="12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23" name="AutoShape 11"/>
          <p:cNvSpPr>
            <a:spLocks noChangeArrowheads="1"/>
          </p:cNvSpPr>
          <p:nvPr/>
        </p:nvSpPr>
        <p:spPr bwMode="auto">
          <a:xfrm>
            <a:off x="3096029" y="4640784"/>
            <a:ext cx="1404156" cy="776137"/>
          </a:xfrm>
          <a:prstGeom prst="round2DiagRect">
            <a:avLst/>
          </a:prstGeom>
          <a:solidFill>
            <a:schemeClr val="accent1"/>
          </a:solidFill>
          <a:ln w="9525">
            <a:noFill/>
            <a:round/>
            <a:headEnd/>
            <a:tailEnd/>
          </a:ln>
          <a:ex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white"/>
              </a:solidFill>
              <a:effectLst/>
              <a:uLnTx/>
              <a:uFillTx/>
              <a:latin typeface="Arial"/>
              <a:ea typeface="ＭＳ Ｐゴシック" pitchFamily="34"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a:ea typeface="ＭＳ Ｐゴシック" pitchFamily="34" charset="-128"/>
                <a:cs typeface="+mn-cs"/>
              </a:rPr>
              <a:t>Intermediated </a:t>
            </a:r>
            <a:r>
              <a:rPr kumimoji="0" lang="en-US" sz="1200" b="1" i="0" u="none" strike="noStrike" kern="1200" cap="none" spc="0" normalizeH="0" baseline="0" noProof="0" dirty="0">
                <a:ln>
                  <a:noFill/>
                </a:ln>
                <a:solidFill>
                  <a:prstClr val="white"/>
                </a:solidFill>
                <a:effectLst/>
                <a:uLnTx/>
                <a:uFillTx/>
                <a:latin typeface="Arial"/>
                <a:ea typeface="ＭＳ Ｐゴシック" pitchFamily="34" charset="-128"/>
                <a:cs typeface="+mn-cs"/>
              </a:rPr>
              <a:t>Loans</a:t>
            </a:r>
            <a:endParaRPr kumimoji="0" lang="en-GB" sz="12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26" name="AutoShape 11"/>
          <p:cNvSpPr>
            <a:spLocks noChangeArrowheads="1"/>
          </p:cNvSpPr>
          <p:nvPr/>
        </p:nvSpPr>
        <p:spPr bwMode="auto">
          <a:xfrm>
            <a:off x="4606815" y="4640784"/>
            <a:ext cx="1404156" cy="776137"/>
          </a:xfrm>
          <a:prstGeom prst="round2DiagRect">
            <a:avLst/>
          </a:prstGeom>
          <a:solidFill>
            <a:schemeClr val="accent5">
              <a:lumMod val="75000"/>
            </a:schemeClr>
          </a:solidFill>
          <a:ln w="9525">
            <a:noFill/>
            <a:round/>
            <a:headEnd/>
            <a:tailEnd/>
          </a:ln>
          <a:ex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white"/>
              </a:solidFill>
              <a:effectLst/>
              <a:uLnTx/>
              <a:uFillTx/>
              <a:latin typeface="Arial"/>
              <a:ea typeface="ＭＳ Ｐゴシック" pitchFamily="34"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a:ea typeface="ＭＳ Ｐゴシック" pitchFamily="34" charset="-128"/>
                <a:cs typeface="+mn-cs"/>
              </a:rPr>
              <a:t>Project Finance  with direct </a:t>
            </a:r>
            <a:r>
              <a:rPr kumimoji="0" lang="en-US" sz="1200" b="1" i="0" u="none" strike="noStrike" kern="1200" cap="none" spc="0" normalizeH="0" baseline="0" noProof="0" dirty="0">
                <a:ln>
                  <a:noFill/>
                </a:ln>
                <a:solidFill>
                  <a:prstClr val="white"/>
                </a:solidFill>
                <a:effectLst/>
                <a:uLnTx/>
                <a:uFillTx/>
                <a:latin typeface="Arial"/>
                <a:ea typeface="ＭＳ Ｐゴシック" pitchFamily="34" charset="-128"/>
                <a:cs typeface="+mn-cs"/>
              </a:rPr>
              <a:t>project risk</a:t>
            </a:r>
            <a:endParaRPr kumimoji="0" lang="en-GB" sz="12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27" name="AutoShape 11"/>
          <p:cNvSpPr>
            <a:spLocks noChangeArrowheads="1"/>
          </p:cNvSpPr>
          <p:nvPr/>
        </p:nvSpPr>
        <p:spPr bwMode="auto">
          <a:xfrm>
            <a:off x="6100944" y="4640784"/>
            <a:ext cx="1404156" cy="776137"/>
          </a:xfrm>
          <a:prstGeom prst="round2DiagRect">
            <a:avLst/>
          </a:prstGeom>
          <a:solidFill>
            <a:schemeClr val="accent5">
              <a:lumMod val="75000"/>
            </a:schemeClr>
          </a:solidFill>
          <a:ln w="9525">
            <a:noFill/>
            <a:round/>
            <a:headEnd/>
            <a:tailEnd/>
          </a:ln>
          <a:ex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ＭＳ Ｐゴシック" pitchFamily="34" charset="-128"/>
                <a:cs typeface="+mn-cs"/>
              </a:rPr>
              <a:t>Equity through </a:t>
            </a:r>
            <a:r>
              <a:rPr kumimoji="0" lang="en-US" sz="1200" b="1" i="0" u="none" strike="noStrike" kern="1200" cap="none" spc="0" normalizeH="0" baseline="0" noProof="0" dirty="0" smtClean="0">
                <a:ln>
                  <a:noFill/>
                </a:ln>
                <a:solidFill>
                  <a:prstClr val="white"/>
                </a:solidFill>
                <a:effectLst/>
                <a:uLnTx/>
                <a:uFillTx/>
                <a:latin typeface="Arial"/>
                <a:ea typeface="ＭＳ Ｐゴシック" pitchFamily="34" charset="-128"/>
                <a:cs typeface="+mn-cs"/>
              </a:rPr>
              <a:t>Funds</a:t>
            </a:r>
            <a:endParaRPr kumimoji="0" lang="en-GB" sz="12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28" name="AutoShape 11"/>
          <p:cNvSpPr>
            <a:spLocks noChangeArrowheads="1"/>
          </p:cNvSpPr>
          <p:nvPr/>
        </p:nvSpPr>
        <p:spPr bwMode="auto">
          <a:xfrm>
            <a:off x="7586924" y="4640784"/>
            <a:ext cx="1404156" cy="772631"/>
          </a:xfrm>
          <a:prstGeom prst="round2DiagRect">
            <a:avLst/>
          </a:prstGeom>
          <a:solidFill>
            <a:schemeClr val="accent5">
              <a:lumMod val="75000"/>
            </a:schemeClr>
          </a:solidFill>
          <a:ln w="9525">
            <a:noFill/>
            <a:round/>
            <a:headEnd/>
            <a:tailEnd/>
          </a:ln>
          <a:ex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ＭＳ Ｐゴシック" pitchFamily="34" charset="-128"/>
                <a:cs typeface="+mn-cs"/>
              </a:rPr>
              <a:t>Risk </a:t>
            </a:r>
            <a:r>
              <a:rPr kumimoji="0" lang="en-US" sz="1200" b="1" i="0" u="none" strike="noStrike" kern="1200" cap="none" spc="0" normalizeH="0" baseline="0" noProof="0" dirty="0" smtClean="0">
                <a:ln>
                  <a:noFill/>
                </a:ln>
                <a:solidFill>
                  <a:prstClr val="white"/>
                </a:solidFill>
                <a:effectLst/>
                <a:uLnTx/>
                <a:uFillTx/>
                <a:latin typeface="Arial"/>
                <a:ea typeface="ＭＳ Ｐゴシック" pitchFamily="34" charset="-128"/>
                <a:cs typeface="+mn-cs"/>
              </a:rPr>
              <a:t>Sharing/ Blending</a:t>
            </a:r>
            <a:endParaRPr kumimoji="0" lang="en-GB" sz="12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1024" name="Round Diagonal Corner Rectangle 1023"/>
          <p:cNvSpPr/>
          <p:nvPr/>
        </p:nvSpPr>
        <p:spPr>
          <a:xfrm>
            <a:off x="3384061" y="3538529"/>
            <a:ext cx="828092" cy="504056"/>
          </a:xfrm>
          <a:prstGeom prst="round2Diag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a:ea typeface="+mn-ea"/>
                <a:cs typeface="+mn-cs"/>
              </a:rPr>
              <a:t>Banks</a:t>
            </a:r>
            <a:endParaRPr kumimoji="0" lang="en-GB"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45" name="Text Box 22"/>
          <p:cNvSpPr txBox="1">
            <a:spLocks noChangeArrowheads="1"/>
          </p:cNvSpPr>
          <p:nvPr/>
        </p:nvSpPr>
        <p:spPr bwMode="auto">
          <a:xfrm>
            <a:off x="5470552" y="1793034"/>
            <a:ext cx="2664000" cy="828000"/>
          </a:xfrm>
          <a:prstGeom prst="round2DiagRect">
            <a:avLst/>
          </a:prstGeom>
          <a:solidFill>
            <a:schemeClr val="accent4">
              <a:lumMod val="75000"/>
            </a:schemeClr>
          </a:solidFill>
          <a:ln w="9525">
            <a:noFill/>
            <a:miter lim="800000"/>
            <a:headEnd/>
            <a:tailEnd/>
          </a:ln>
          <a:extLst/>
        </p:spPr>
        <p:txBody>
          <a:bodyPr lIns="72000" tIns="36000" rIns="72000" bIns="3600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marR="0" lvl="0" indent="0" algn="l" defTabSz="914400" rtl="0" eaLnBrk="0" fontAlgn="auto" latinLnBrk="0" hangingPunct="0">
              <a:lnSpc>
                <a:spcPct val="95000"/>
              </a:lnSpc>
              <a:spcBef>
                <a:spcPts val="0"/>
              </a:spcBef>
              <a:spcAft>
                <a:spcPct val="30000"/>
              </a:spcAft>
              <a:buClrTx/>
              <a:buSzTx/>
              <a:buFontTx/>
              <a:buNone/>
              <a:tabLst/>
              <a:defRPr/>
            </a:pPr>
            <a:endParaRPr kumimoji="0" lang="en-US" sz="400" b="1"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ctr" defTabSz="914400" rtl="0" eaLnBrk="0" fontAlgn="auto" latinLnBrk="0" hangingPunct="0">
              <a:lnSpc>
                <a:spcPct val="95000"/>
              </a:lnSpc>
              <a:spcBef>
                <a:spcPts val="0"/>
              </a:spcBef>
              <a:spcAft>
                <a:spcPct val="30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mn-cs"/>
              </a:rPr>
              <a:t>EIB special activities</a:t>
            </a:r>
          </a:p>
          <a:p>
            <a:pPr marL="0" marR="0" lvl="0" indent="0" algn="ctr" defTabSz="914400" rtl="0" eaLnBrk="0" fontAlgn="auto" latinLnBrk="0" hangingPunct="0">
              <a:lnSpc>
                <a:spcPct val="95000"/>
              </a:lnSpc>
              <a:spcBef>
                <a:spcPts val="0"/>
              </a:spcBef>
              <a:spcAft>
                <a:spcPct val="30000"/>
              </a:spcAft>
              <a:buClrTx/>
              <a:buSzTx/>
              <a:buFontTx/>
              <a:buNone/>
              <a:tabLst/>
              <a:defRPr/>
            </a:pPr>
            <a:endParaRPr kumimoji="0" lang="en-US" sz="200" b="1" i="0" u="none" strike="noStrike" kern="1200" cap="none" spc="0" normalizeH="0" baseline="0" noProof="0" dirty="0">
              <a:ln>
                <a:noFill/>
              </a:ln>
              <a:solidFill>
                <a:prstClr val="white"/>
              </a:solidFill>
              <a:effectLst/>
              <a:uLnTx/>
              <a:uFillTx/>
              <a:latin typeface="Arial" pitchFamily="34" charset="0"/>
              <a:ea typeface="+mn-ea"/>
              <a:cs typeface="+mn-cs"/>
            </a:endParaRPr>
          </a:p>
          <a:p>
            <a:pPr marL="0" marR="0" lvl="0" indent="0" algn="ctr" defTabSz="914400" rtl="0" eaLnBrk="0" fontAlgn="auto" latinLnBrk="0" hangingPunct="0">
              <a:lnSpc>
                <a:spcPct val="95000"/>
              </a:lnSpc>
              <a:spcBef>
                <a:spcPts val="0"/>
              </a:spcBef>
              <a:spcAft>
                <a:spcPct val="30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mn-cs"/>
              </a:rPr>
              <a:t>For Low and Sub Investment Grade operations</a:t>
            </a:r>
          </a:p>
          <a:p>
            <a:pPr marL="0" marR="0" lvl="0" indent="0" algn="just" defTabSz="914400" rtl="0" eaLnBrk="0" fontAlgn="auto" latinLnBrk="0" hangingPunct="0">
              <a:lnSpc>
                <a:spcPct val="95000"/>
              </a:lnSpc>
              <a:spcBef>
                <a:spcPts val="0"/>
              </a:spcBef>
              <a:spcAft>
                <a:spcPct val="3000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pitchFamily="34" charset="0"/>
              <a:ea typeface="ＭＳ Ｐゴシック" pitchFamily="34" charset="-128"/>
              <a:cs typeface="+mn-cs"/>
            </a:endParaRPr>
          </a:p>
          <a:p>
            <a:pPr marL="0" marR="0" lvl="0" indent="0" algn="just" defTabSz="914400" rtl="0" eaLnBrk="0" fontAlgn="auto" latinLnBrk="0" hangingPunct="0">
              <a:lnSpc>
                <a:spcPct val="95000"/>
              </a:lnSpc>
              <a:spcBef>
                <a:spcPts val="0"/>
              </a:spcBef>
              <a:spcAft>
                <a:spcPct val="30000"/>
              </a:spcAft>
              <a:buClrTx/>
              <a:buSzTx/>
              <a:buFontTx/>
              <a:buNone/>
              <a:tabLst/>
              <a:defRPr/>
            </a:pPr>
            <a:endParaRPr kumimoji="0" lang="en-GB" sz="1400" b="0" i="0" u="none" strike="noStrike" kern="1200" cap="none" spc="0" normalizeH="0" baseline="0" noProof="0" dirty="0">
              <a:ln>
                <a:noFill/>
              </a:ln>
              <a:solidFill>
                <a:srgbClr val="4D4D4D"/>
              </a:solidFill>
              <a:effectLst/>
              <a:uLnTx/>
              <a:uFillTx/>
              <a:latin typeface="Arial" pitchFamily="34" charset="0"/>
              <a:ea typeface="ＭＳ Ｐゴシック" pitchFamily="34" charset="-128"/>
              <a:cs typeface="+mn-cs"/>
            </a:endParaRPr>
          </a:p>
        </p:txBody>
      </p:sp>
      <p:sp>
        <p:nvSpPr>
          <p:cNvPr id="63" name="Left Brace 62"/>
          <p:cNvSpPr/>
          <p:nvPr/>
        </p:nvSpPr>
        <p:spPr>
          <a:xfrm rot="-5400000">
            <a:off x="4433425" y="1255873"/>
            <a:ext cx="244222" cy="8670450"/>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pic>
        <p:nvPicPr>
          <p:cNvPr id="1052" name="Picture 4" descr="C:\Users\traplett\Desktop\ec-logo-st-rvb-web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00" y="3336773"/>
            <a:ext cx="932478" cy="64807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520361" y="980728"/>
            <a:ext cx="81729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The EIB has an </a:t>
            </a:r>
            <a:r>
              <a:rPr kumimoji="0" lang="en-US" sz="1800" b="1" i="0" u="none" strike="noStrike" kern="1200" cap="none" spc="0" normalizeH="0" baseline="0" noProof="0" dirty="0">
                <a:ln>
                  <a:noFill/>
                </a:ln>
                <a:solidFill>
                  <a:srgbClr val="00529F"/>
                </a:solidFill>
                <a:effectLst/>
                <a:uLnTx/>
                <a:uFillTx/>
                <a:latin typeface="Arial"/>
                <a:ea typeface="+mn-ea"/>
                <a:cs typeface="+mn-cs"/>
              </a:rPr>
              <a:t>extensive range of instruments </a:t>
            </a:r>
            <a:r>
              <a:rPr kumimoji="0" lang="en-US" sz="1800" b="0" i="0" u="none" strike="noStrike" kern="1200" cap="none" spc="0" normalizeH="0" baseline="0" noProof="0" dirty="0">
                <a:ln>
                  <a:noFill/>
                </a:ln>
                <a:solidFill>
                  <a:prstClr val="black"/>
                </a:solidFill>
                <a:effectLst/>
                <a:uLnTx/>
                <a:uFillTx/>
                <a:latin typeface="Arial"/>
                <a:ea typeface="+mn-ea"/>
                <a:cs typeface="+mn-cs"/>
              </a:rPr>
              <a:t>to finance public and private sectors at investment and sub-investment grades of risk to its disposal.</a:t>
            </a:r>
          </a:p>
        </p:txBody>
      </p:sp>
      <p:sp>
        <p:nvSpPr>
          <p:cNvPr id="3" name="Rectangle 2"/>
          <p:cNvSpPr/>
          <p:nvPr/>
        </p:nvSpPr>
        <p:spPr>
          <a:xfrm>
            <a:off x="8196095" y="3336773"/>
            <a:ext cx="93247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7AC2A5">
                    <a:lumMod val="60000"/>
                    <a:lumOff val="40000"/>
                  </a:srgbClr>
                </a:solidFill>
                <a:effectLst/>
                <a:uLnTx/>
                <a:uFillTx/>
                <a:latin typeface="Arial"/>
                <a:ea typeface="+mn-ea"/>
                <a:cs typeface="+mn-cs"/>
              </a:rPr>
              <a:t>Other donors</a:t>
            </a:r>
            <a:endParaRPr kumimoji="0" lang="en-GB" sz="1400" b="0" i="0" u="none" strike="noStrike" kern="1200" cap="none" spc="0" normalizeH="0" baseline="0" noProof="0" dirty="0">
              <a:ln>
                <a:noFill/>
              </a:ln>
              <a:solidFill>
                <a:srgbClr val="7AC2A5">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676586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99" y="332656"/>
            <a:ext cx="8643600" cy="576000"/>
          </a:xfrm>
        </p:spPr>
        <p:txBody>
          <a:bodyPr/>
          <a:lstStyle/>
          <a:p>
            <a:pPr algn="ctr"/>
            <a:r>
              <a:rPr lang="en-GB" b="1" dirty="0" smtClean="0"/>
              <a:t>EIB Products</a:t>
            </a:r>
            <a:endParaRPr lang="en-GB" b="1" dirty="0"/>
          </a:p>
        </p:txBody>
      </p:sp>
      <p:sp>
        <p:nvSpPr>
          <p:cNvPr id="3" name="Content Placeholder 2"/>
          <p:cNvSpPr>
            <a:spLocks noGrp="1"/>
          </p:cNvSpPr>
          <p:nvPr>
            <p:ph idx="1"/>
          </p:nvPr>
        </p:nvSpPr>
        <p:spPr>
          <a:ln>
            <a:noFill/>
          </a:ln>
        </p:spPr>
        <p:txBody>
          <a:bodyPr/>
          <a:lstStyle/>
          <a:p>
            <a:pPr marL="0" indent="0" algn="ctr">
              <a:buNone/>
            </a:pPr>
            <a:r>
              <a:rPr lang="en-GB" sz="2400" dirty="0">
                <a:solidFill>
                  <a:schemeClr val="tx2"/>
                </a:solidFill>
              </a:rPr>
              <a:t>We help catalyse </a:t>
            </a:r>
            <a:r>
              <a:rPr lang="en-GB" sz="2400" dirty="0" smtClean="0">
                <a:solidFill>
                  <a:schemeClr val="tx2"/>
                </a:solidFill>
              </a:rPr>
              <a:t>investments through</a:t>
            </a:r>
            <a:endParaRPr lang="en-GB" sz="2400" dirty="0">
              <a:solidFill>
                <a:schemeClr val="tx2"/>
              </a:solidFill>
            </a:endParaRPr>
          </a:p>
          <a:p>
            <a:pPr marL="0" indent="0">
              <a:buNone/>
            </a:pPr>
            <a:endParaRPr lang="en-GB" dirty="0"/>
          </a:p>
        </p:txBody>
      </p:sp>
      <p:graphicFrame>
        <p:nvGraphicFramePr>
          <p:cNvPr id="7" name="Table 6"/>
          <p:cNvGraphicFramePr>
            <a:graphicFrameLocks noGrp="1"/>
          </p:cNvGraphicFramePr>
          <p:nvPr>
            <p:extLst/>
          </p:nvPr>
        </p:nvGraphicFramePr>
        <p:xfrm>
          <a:off x="251519" y="2276872"/>
          <a:ext cx="8640960" cy="329692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370840">
                <a:tc>
                  <a:txBody>
                    <a:bodyPr/>
                    <a:lstStyle/>
                    <a:p>
                      <a:r>
                        <a:rPr lang="fr-BE" sz="2000" dirty="0" smtClean="0"/>
                        <a:t>LENDING</a:t>
                      </a:r>
                      <a:endParaRPr lang="en-GB" sz="2000" dirty="0"/>
                    </a:p>
                  </a:txBody>
                  <a:tcPr>
                    <a:solidFill>
                      <a:schemeClr val="accent4"/>
                    </a:solidFill>
                  </a:tcPr>
                </a:tc>
                <a:tc>
                  <a:txBody>
                    <a:bodyPr/>
                    <a:lstStyle/>
                    <a:p>
                      <a:r>
                        <a:rPr lang="fr-BE" sz="2000" dirty="0" smtClean="0"/>
                        <a:t>BLENDING</a:t>
                      </a:r>
                      <a:endParaRPr lang="en-GB" sz="2000" dirty="0"/>
                    </a:p>
                  </a:txBody>
                  <a:tcPr>
                    <a:solidFill>
                      <a:schemeClr val="accent4"/>
                    </a:solidFill>
                  </a:tcPr>
                </a:tc>
                <a:tc>
                  <a:txBody>
                    <a:bodyPr/>
                    <a:lstStyle/>
                    <a:p>
                      <a:r>
                        <a:rPr lang="fr-BE" sz="2000" dirty="0" smtClean="0"/>
                        <a:t>ADVISING</a:t>
                      </a:r>
                      <a:endParaRPr lang="en-GB" sz="2000" dirty="0"/>
                    </a:p>
                  </a:txBody>
                  <a:tcPr>
                    <a:solidFill>
                      <a:schemeClr val="accent4"/>
                    </a:solidFill>
                  </a:tcPr>
                </a:tc>
                <a:extLst>
                  <a:ext uri="{0D108BD9-81ED-4DB2-BD59-A6C34878D82A}">
                    <a16:rowId xmlns:a16="http://schemas.microsoft.com/office/drawing/2014/main" val="10000"/>
                  </a:ext>
                </a:extLst>
              </a:tr>
              <a:tr h="370840">
                <a:tc>
                  <a:txBody>
                    <a:bodyPr/>
                    <a:lstStyle/>
                    <a:p>
                      <a:r>
                        <a:rPr lang="en-US" sz="2000" dirty="0" smtClean="0"/>
                        <a:t>Loans</a:t>
                      </a:r>
                    </a:p>
                    <a:p>
                      <a:r>
                        <a:rPr lang="en-US" sz="2000" dirty="0" smtClean="0"/>
                        <a:t>	but also:</a:t>
                      </a:r>
                    </a:p>
                    <a:p>
                      <a:endParaRPr lang="en-US" sz="2000" dirty="0" smtClean="0"/>
                    </a:p>
                    <a:p>
                      <a:r>
                        <a:rPr lang="en-US" sz="2000" dirty="0" smtClean="0"/>
                        <a:t>Guarantees</a:t>
                      </a:r>
                    </a:p>
                    <a:p>
                      <a:r>
                        <a:rPr lang="en-US" sz="2000" dirty="0" smtClean="0"/>
                        <a:t>(trade financing)</a:t>
                      </a:r>
                    </a:p>
                    <a:p>
                      <a:endParaRPr lang="en-US" sz="2000" dirty="0" smtClean="0"/>
                    </a:p>
                    <a:p>
                      <a:r>
                        <a:rPr lang="en-US" sz="2000" dirty="0" smtClean="0"/>
                        <a:t>Equity participation</a:t>
                      </a:r>
                    </a:p>
                    <a:p>
                      <a:endParaRPr lang="en-GB" sz="2000" dirty="0"/>
                    </a:p>
                  </a:txBody>
                  <a:tcPr/>
                </a:tc>
                <a:tc>
                  <a:txBody>
                    <a:bodyPr/>
                    <a:lstStyle/>
                    <a:p>
                      <a:r>
                        <a:rPr lang="en-US" sz="2000" dirty="0" smtClean="0"/>
                        <a:t>Combining EIB finance with EU budget </a:t>
                      </a:r>
                    </a:p>
                    <a:p>
                      <a:r>
                        <a:rPr lang="en-US" sz="2000" dirty="0" smtClean="0"/>
                        <a:t>(WBIF)</a:t>
                      </a:r>
                    </a:p>
                    <a:p>
                      <a:endParaRPr lang="en-US" sz="2000" dirty="0" smtClean="0"/>
                    </a:p>
                    <a:p>
                      <a:r>
                        <a:rPr lang="en-US" sz="2000" dirty="0" smtClean="0"/>
                        <a:t>Higher risk projects for innovation (through EU </a:t>
                      </a:r>
                      <a:r>
                        <a:rPr lang="en-US" sz="2000" dirty="0" err="1" smtClean="0"/>
                        <a:t>InnovFin</a:t>
                      </a:r>
                      <a:r>
                        <a:rPr lang="en-US" sz="2000" dirty="0" smtClean="0"/>
                        <a:t> initiative)</a:t>
                      </a:r>
                    </a:p>
                  </a:txBody>
                  <a:tcPr/>
                </a:tc>
                <a:tc>
                  <a:txBody>
                    <a:bodyPr/>
                    <a:lstStyle/>
                    <a:p>
                      <a:r>
                        <a:rPr lang="en-US" sz="2000" dirty="0" smtClean="0"/>
                        <a:t>Prepare, evaluate and support the implementation of projects (JASPERS)</a:t>
                      </a:r>
                    </a:p>
                    <a:p>
                      <a:endParaRPr lang="en-US" sz="2000" dirty="0" smtClean="0"/>
                    </a:p>
                    <a:p>
                      <a:r>
                        <a:rPr lang="en-US" sz="2000" dirty="0" smtClean="0"/>
                        <a:t>Support for public/private partnerships (EPEC)</a:t>
                      </a:r>
                    </a:p>
                  </a:txBody>
                  <a:tcPr/>
                </a:tc>
                <a:extLst>
                  <a:ext uri="{0D108BD9-81ED-4DB2-BD59-A6C34878D82A}">
                    <a16:rowId xmlns:a16="http://schemas.microsoft.com/office/drawing/2014/main" val="10001"/>
                  </a:ext>
                </a:extLst>
              </a:tr>
              <a:tr h="370840">
                <a:tc gridSpan="3">
                  <a:txBody>
                    <a:bodyPr/>
                    <a:lstStyle/>
                    <a:p>
                      <a:pPr algn="ctr"/>
                      <a:r>
                        <a:rPr lang="en-US" dirty="0" smtClean="0">
                          <a:solidFill>
                            <a:schemeClr val="bg1"/>
                          </a:solidFill>
                        </a:rPr>
                        <a:t>Attracting FUNDING for long-term growth</a:t>
                      </a:r>
                    </a:p>
                  </a:txBody>
                  <a:tcPr>
                    <a:solidFill>
                      <a:schemeClr val="tx2"/>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0929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10" y="116632"/>
            <a:ext cx="8643600" cy="576064"/>
          </a:xfrm>
        </p:spPr>
        <p:txBody>
          <a:bodyPr>
            <a:normAutofit/>
          </a:bodyPr>
          <a:lstStyle/>
          <a:p>
            <a:pPr algn="ctr"/>
            <a:r>
              <a:rPr lang="en-GB" sz="2800" b="1" dirty="0"/>
              <a:t>What can the EIB do? –  Innovative Products</a:t>
            </a:r>
            <a:endParaRPr lang="en-GB" sz="2800" dirty="0"/>
          </a:p>
        </p:txBody>
      </p:sp>
      <p:sp>
        <p:nvSpPr>
          <p:cNvPr id="6" name="Footer Placeholder 5"/>
          <p:cNvSpPr>
            <a:spLocks noGrp="1"/>
          </p:cNvSpPr>
          <p:nvPr>
            <p:ph type="ftr" sz="quarter" idx="11"/>
          </p:nvPr>
        </p:nvSpPr>
        <p:spPr>
          <a:xfrm>
            <a:off x="2951467" y="6489340"/>
            <a:ext cx="3960000" cy="144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white"/>
                </a:solidFill>
                <a:effectLst/>
                <a:uLnTx/>
                <a:uFillTx/>
                <a:latin typeface="Arial"/>
                <a:ea typeface="+mn-ea"/>
                <a:cs typeface="+mn-cs"/>
              </a:rPr>
              <a:t>European Investment Bank Group</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5726B0-BA77-4468-99C9-1D2C1D064D21}"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p:cNvSpPr txBox="1"/>
          <p:nvPr/>
        </p:nvSpPr>
        <p:spPr>
          <a:xfrm>
            <a:off x="3034034" y="2744924"/>
            <a:ext cx="48965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Encouraging private and public sector commitment of investment, project implementation and management experience</a:t>
            </a:r>
            <a:endParaRPr kumimoji="0" lang="en-GB" sz="14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p:cNvSpPr txBox="1"/>
          <p:nvPr/>
        </p:nvSpPr>
        <p:spPr>
          <a:xfrm>
            <a:off x="3029876" y="3933056"/>
            <a:ext cx="4896544" cy="1015663"/>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Enhancing the investment market complements other initiatives and additional sources of funding (including institutional investors)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348546" y="836712"/>
            <a:ext cx="8352928" cy="8771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Arial"/>
                <a:ea typeface="+mn-ea"/>
                <a:cs typeface="+mn-cs"/>
              </a:rPr>
              <a:t>In addition to the more traditional financing products, EIB offers a number of </a:t>
            </a:r>
            <a:r>
              <a:rPr kumimoji="0" lang="en-US" sz="1700" b="1" i="0" u="none" strike="noStrike" kern="0" cap="none" spc="0" normalizeH="0" baseline="0" noProof="0" dirty="0">
                <a:ln>
                  <a:noFill/>
                </a:ln>
                <a:solidFill>
                  <a:srgbClr val="00529F"/>
                </a:solidFill>
                <a:effectLst/>
                <a:uLnTx/>
                <a:uFillTx/>
                <a:latin typeface="Arial"/>
                <a:ea typeface="+mn-ea"/>
                <a:cs typeface="+mn-cs"/>
              </a:rPr>
              <a:t>innovative climate finance products </a:t>
            </a:r>
            <a:r>
              <a:rPr kumimoji="0" lang="en-US" sz="1700" b="0" i="0" u="none" strike="noStrike" kern="0" cap="none" spc="0" normalizeH="0" baseline="0" noProof="0" dirty="0">
                <a:ln>
                  <a:noFill/>
                </a:ln>
                <a:solidFill>
                  <a:prstClr val="black"/>
                </a:solidFill>
                <a:effectLst/>
                <a:uLnTx/>
                <a:uFillTx/>
                <a:latin typeface="Arial"/>
                <a:ea typeface="+mn-ea"/>
                <a:cs typeface="+mn-cs"/>
              </a:rPr>
              <a:t>coupled with technical and financial advice to engage the private sector to achieve: </a:t>
            </a:r>
          </a:p>
        </p:txBody>
      </p:sp>
      <p:graphicFrame>
        <p:nvGraphicFramePr>
          <p:cNvPr id="15" name="Diagram 14"/>
          <p:cNvGraphicFramePr/>
          <p:nvPr>
            <p:extLst/>
          </p:nvPr>
        </p:nvGraphicFramePr>
        <p:xfrm>
          <a:off x="215516" y="1901056"/>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2779070" y="2096852"/>
            <a:ext cx="592240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a:ea typeface="+mn-ea"/>
                <a:cs typeface="+mn-cs"/>
              </a:rPr>
              <a:t>Broader </a:t>
            </a:r>
            <a:r>
              <a:rPr kumimoji="0" lang="en-US" sz="1400" b="1" i="0" u="none" strike="noStrike" kern="0" cap="none" spc="0" normalizeH="0" baseline="0" noProof="0" dirty="0">
                <a:ln>
                  <a:noFill/>
                </a:ln>
                <a:solidFill>
                  <a:prstClr val="black"/>
                </a:solidFill>
                <a:effectLst/>
                <a:uLnTx/>
                <a:uFillTx/>
                <a:latin typeface="Arial"/>
                <a:ea typeface="+mn-ea"/>
                <a:cs typeface="+mn-cs"/>
              </a:rPr>
              <a:t>eligibility of expenditure and in the use of funds for equity, debt and guarantee investment</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7" name="Rectangle 16"/>
          <p:cNvSpPr/>
          <p:nvPr/>
        </p:nvSpPr>
        <p:spPr>
          <a:xfrm>
            <a:off x="2779070" y="3173515"/>
            <a:ext cx="617443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a:ea typeface="+mn-ea"/>
                <a:cs typeface="+mn-cs"/>
              </a:rPr>
              <a:t>Encouraging </a:t>
            </a:r>
            <a:r>
              <a:rPr kumimoji="0" lang="en-US" sz="1400" b="1" i="0" u="none" strike="noStrike" kern="0" cap="none" spc="0" normalizeH="0" baseline="0" noProof="0" dirty="0">
                <a:ln>
                  <a:noFill/>
                </a:ln>
                <a:solidFill>
                  <a:prstClr val="black"/>
                </a:solidFill>
                <a:effectLst/>
                <a:uLnTx/>
                <a:uFillTx/>
                <a:latin typeface="Arial"/>
                <a:ea typeface="+mn-ea"/>
                <a:cs typeface="+mn-cs"/>
              </a:rPr>
              <a:t>private and public sector commitment of investment, project implementation and management experience</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18"/>
          <p:cNvSpPr/>
          <p:nvPr/>
        </p:nvSpPr>
        <p:spPr>
          <a:xfrm>
            <a:off x="2784740" y="4166564"/>
            <a:ext cx="5922404" cy="738664"/>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mn-cs"/>
              </a:rPr>
              <a:t>Enhancing the investment market complements other initiatives and additional sources of funding (including </a:t>
            </a:r>
            <a:r>
              <a:rPr kumimoji="0" lang="en-US" sz="1400" b="1" i="0" u="none" strike="noStrike" kern="0" cap="none" spc="0" normalizeH="0" baseline="0" noProof="0" dirty="0" smtClean="0">
                <a:ln>
                  <a:noFill/>
                </a:ln>
                <a:solidFill>
                  <a:prstClr val="black"/>
                </a:solidFill>
                <a:effectLst/>
                <a:uLnTx/>
                <a:uFillTx/>
                <a:latin typeface="Arial"/>
                <a:ea typeface="+mn-ea"/>
                <a:cs typeface="+mn-cs"/>
              </a:rPr>
              <a:t>private </a:t>
            </a:r>
            <a:r>
              <a:rPr kumimoji="0" lang="en-US" sz="1400" b="1" i="0" u="none" strike="noStrike" kern="0" cap="none" spc="0" normalizeH="0" baseline="0" noProof="0" dirty="0">
                <a:ln>
                  <a:noFill/>
                </a:ln>
                <a:solidFill>
                  <a:prstClr val="black"/>
                </a:solidFill>
                <a:effectLst/>
                <a:uLnTx/>
                <a:uFillTx/>
                <a:latin typeface="Arial"/>
                <a:ea typeface="+mn-ea"/>
                <a:cs typeface="+mn-cs"/>
              </a:rPr>
              <a:t>investors)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20" name="Rectangle 19"/>
          <p:cNvSpPr/>
          <p:nvPr/>
        </p:nvSpPr>
        <p:spPr>
          <a:xfrm>
            <a:off x="2795638" y="5229200"/>
            <a:ext cx="617443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a:ea typeface="+mn-ea"/>
                <a:cs typeface="+mn-cs"/>
              </a:rPr>
              <a:t>EIB </a:t>
            </a:r>
            <a:r>
              <a:rPr kumimoji="0" lang="en-US" sz="1400" b="1" i="0" u="none" strike="noStrike" kern="0" cap="none" spc="0" normalizeH="0" baseline="0" noProof="0" dirty="0">
                <a:ln>
                  <a:noFill/>
                </a:ln>
                <a:solidFill>
                  <a:prstClr val="black"/>
                </a:solidFill>
                <a:effectLst/>
                <a:uLnTx/>
                <a:uFillTx/>
                <a:latin typeface="Arial"/>
                <a:ea typeface="+mn-ea"/>
                <a:cs typeface="+mn-cs"/>
              </a:rPr>
              <a:t>expertise and rigorous due diligence help meet the highest </a:t>
            </a:r>
            <a:r>
              <a:rPr kumimoji="0" lang="en-US" sz="1400" b="1" i="0" u="none" strike="noStrike" kern="0" cap="none" spc="0" normalizeH="0" baseline="0" noProof="0" dirty="0" smtClean="0">
                <a:ln>
                  <a:noFill/>
                </a:ln>
                <a:solidFill>
                  <a:prstClr val="black"/>
                </a:solidFill>
                <a:effectLst/>
                <a:uLnTx/>
                <a:uFillTx/>
                <a:latin typeface="Arial"/>
                <a:ea typeface="+mn-ea"/>
                <a:cs typeface="+mn-cs"/>
              </a:rPr>
              <a:t>standards</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86473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772766" y="3145434"/>
          <a:ext cx="3933084" cy="3275598"/>
        </p:xfrm>
        <a:graphic>
          <a:graphicData uri="http://schemas.openxmlformats.org/drawingml/2006/table">
            <a:tbl>
              <a:tblPr firstRow="1" firstCol="1" lastRow="1" bandRow="1" bandCol="1">
                <a:tableStyleId>{5A111915-BE36-4E01-A7E5-04B1672EAD32}</a:tableStyleId>
              </a:tblPr>
              <a:tblGrid>
                <a:gridCol w="1212191">
                  <a:extLst>
                    <a:ext uri="{9D8B030D-6E8A-4147-A177-3AD203B41FA5}">
                      <a16:colId xmlns:a16="http://schemas.microsoft.com/office/drawing/2014/main" val="20000"/>
                    </a:ext>
                  </a:extLst>
                </a:gridCol>
                <a:gridCol w="1342478">
                  <a:extLst>
                    <a:ext uri="{9D8B030D-6E8A-4147-A177-3AD203B41FA5}">
                      <a16:colId xmlns:a16="http://schemas.microsoft.com/office/drawing/2014/main" val="2250576159"/>
                    </a:ext>
                  </a:extLst>
                </a:gridCol>
                <a:gridCol w="1378415">
                  <a:extLst>
                    <a:ext uri="{9D8B030D-6E8A-4147-A177-3AD203B41FA5}">
                      <a16:colId xmlns:a16="http://schemas.microsoft.com/office/drawing/2014/main" val="20001"/>
                    </a:ext>
                  </a:extLst>
                </a:gridCol>
              </a:tblGrid>
              <a:tr h="494187">
                <a:tc>
                  <a:txBody>
                    <a:bodyPr/>
                    <a:lstStyle/>
                    <a:p>
                      <a:pPr algn="ctr">
                        <a:spcAft>
                          <a:spcPts val="0"/>
                        </a:spcAft>
                      </a:pPr>
                      <a:r>
                        <a:rPr lang="fr-CH" sz="1050" dirty="0" smtClean="0">
                          <a:effectLst/>
                          <a:latin typeface="Trebuchet MS" panose="020B0603020202020204" pitchFamily="34" charset="0"/>
                        </a:rPr>
                        <a:t>Country</a:t>
                      </a:r>
                      <a:endParaRPr lang="en-GB" sz="105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dirty="0" smtClean="0">
                          <a:effectLst/>
                          <a:latin typeface="Trebuchet MS" panose="020B0603020202020204" pitchFamily="34" charset="0"/>
                          <a:ea typeface="Calibri"/>
                          <a:cs typeface="Times New Roman"/>
                        </a:rPr>
                        <a:t>EIB Signatures</a:t>
                      </a:r>
                      <a:endParaRPr lang="en-GB" sz="1050" dirty="0" smtClean="0">
                        <a:effectLst/>
                        <a:latin typeface="Trebuchet MS" panose="020B0603020202020204" pitchFamily="34" charset="0"/>
                        <a:ea typeface="Calibri"/>
                        <a:cs typeface="Times New Roman"/>
                      </a:endParaRPr>
                    </a:p>
                    <a:p>
                      <a:pPr algn="ctr">
                        <a:spcAft>
                          <a:spcPts val="0"/>
                        </a:spcAft>
                      </a:pPr>
                      <a:r>
                        <a:rPr lang="en-US" sz="1050" dirty="0" smtClean="0">
                          <a:effectLst/>
                          <a:latin typeface="Trebuchet MS" panose="020B0603020202020204" pitchFamily="34" charset="0"/>
                          <a:ea typeface="Calibri"/>
                          <a:cs typeface="Times New Roman"/>
                        </a:rPr>
                        <a:t>2018</a:t>
                      </a:r>
                      <a:endParaRPr lang="en-GB" sz="105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fr-CH" sz="1050" dirty="0" smtClean="0">
                          <a:effectLst/>
                          <a:latin typeface="Trebuchet MS" panose="020B0603020202020204" pitchFamily="34" charset="0"/>
                        </a:rPr>
                        <a:t>EIB Signatures </a:t>
                      </a:r>
                    </a:p>
                    <a:p>
                      <a:pPr algn="ctr">
                        <a:spcAft>
                          <a:spcPts val="0"/>
                        </a:spcAft>
                      </a:pPr>
                      <a:r>
                        <a:rPr lang="fr-CH" sz="1050" dirty="0" smtClean="0">
                          <a:effectLst/>
                          <a:latin typeface="Trebuchet MS" panose="020B0603020202020204" pitchFamily="34" charset="0"/>
                        </a:rPr>
                        <a:t>2008 - 2018</a:t>
                      </a:r>
                      <a:endParaRPr lang="en-GB" sz="1050" b="0" dirty="0">
                        <a:effectLst/>
                        <a:latin typeface="Trebuchet MS" panose="020B0603020202020204" pitchFamily="34" charset="0"/>
                        <a:ea typeface="Calibri"/>
                        <a:cs typeface="Times New Roman"/>
                      </a:endParaRPr>
                    </a:p>
                  </a:txBody>
                  <a:tcPr marL="91422" marR="91422" marT="45731" marB="45731"/>
                </a:tc>
                <a:extLst>
                  <a:ext uri="{0D108BD9-81ED-4DB2-BD59-A6C34878D82A}">
                    <a16:rowId xmlns:a16="http://schemas.microsoft.com/office/drawing/2014/main" val="10000"/>
                  </a:ext>
                </a:extLst>
              </a:tr>
              <a:tr h="370980">
                <a:tc>
                  <a:txBody>
                    <a:bodyPr/>
                    <a:lstStyle/>
                    <a:p>
                      <a:pPr algn="ctr">
                        <a:spcAft>
                          <a:spcPts val="0"/>
                        </a:spcAft>
                      </a:pPr>
                      <a:r>
                        <a:rPr lang="fr-CH" sz="1050" dirty="0" smtClean="0">
                          <a:effectLst/>
                          <a:latin typeface="Trebuchet MS" panose="020B0603020202020204" pitchFamily="34" charset="0"/>
                        </a:rPr>
                        <a:t>Albania</a:t>
                      </a:r>
                      <a:endParaRPr lang="en-GB" sz="105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b="1" dirty="0" smtClean="0">
                          <a:effectLst/>
                          <a:latin typeface="Trebuchet MS" panose="020B0603020202020204" pitchFamily="34" charset="0"/>
                          <a:ea typeface="Calibri"/>
                          <a:cs typeface="Times New Roman"/>
                        </a:rPr>
                        <a:t>EUR</a:t>
                      </a:r>
                      <a:r>
                        <a:rPr lang="en-US" sz="1050" b="1" baseline="0" dirty="0" smtClean="0">
                          <a:effectLst/>
                          <a:latin typeface="Trebuchet MS" panose="020B0603020202020204" pitchFamily="34" charset="0"/>
                          <a:ea typeface="Calibri"/>
                          <a:cs typeface="Times New Roman"/>
                        </a:rPr>
                        <a:t> 105m</a:t>
                      </a:r>
                      <a:endParaRPr lang="en-GB" sz="1050" b="1" dirty="0">
                        <a:effectLst/>
                        <a:latin typeface="Trebuchet MS" panose="020B0603020202020204" pitchFamily="34" charset="0"/>
                        <a:ea typeface="Calibri"/>
                        <a:cs typeface="Times New Roman"/>
                      </a:endParaRPr>
                    </a:p>
                  </a:txBody>
                  <a:tcPr marL="91422" marR="91422" marT="45731" marB="45731"/>
                </a:tc>
                <a:tc>
                  <a:txBody>
                    <a:bodyPr/>
                    <a:lstStyle/>
                    <a:p>
                      <a:pPr algn="ctr"/>
                      <a:r>
                        <a:rPr lang="en-US" sz="1050" b="1" dirty="0" smtClean="0">
                          <a:latin typeface="Trebuchet MS" panose="020B0603020202020204" pitchFamily="34" charset="0"/>
                        </a:rPr>
                        <a:t>EUR 224m</a:t>
                      </a:r>
                      <a:endParaRPr lang="en-GB" sz="1050" b="1" dirty="0">
                        <a:latin typeface="Trebuchet MS" panose="020B0603020202020204" pitchFamily="34" charset="0"/>
                      </a:endParaRPr>
                    </a:p>
                  </a:txBody>
                  <a:tcPr marL="91422" marR="91422" marT="45731" marB="45731"/>
                </a:tc>
                <a:extLst>
                  <a:ext uri="{0D108BD9-81ED-4DB2-BD59-A6C34878D82A}">
                    <a16:rowId xmlns:a16="http://schemas.microsoft.com/office/drawing/2014/main" val="10001"/>
                  </a:ext>
                </a:extLst>
              </a:tr>
              <a:tr h="487042">
                <a:tc>
                  <a:txBody>
                    <a:bodyPr/>
                    <a:lstStyle/>
                    <a:p>
                      <a:pPr algn="ctr">
                        <a:spcAft>
                          <a:spcPts val="0"/>
                        </a:spcAft>
                      </a:pPr>
                      <a:r>
                        <a:rPr lang="en-US" sz="1050" dirty="0" smtClean="0">
                          <a:effectLst/>
                          <a:latin typeface="Trebuchet MS" panose="020B0603020202020204" pitchFamily="34" charset="0"/>
                          <a:ea typeface="Calibri"/>
                          <a:cs typeface="Times New Roman"/>
                        </a:rPr>
                        <a:t>Bosnia and Herzegovina</a:t>
                      </a:r>
                      <a:endParaRPr lang="en-GB" sz="105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b="1" dirty="0" smtClean="0">
                          <a:effectLst/>
                          <a:latin typeface="Trebuchet MS" panose="020B0603020202020204" pitchFamily="34" charset="0"/>
                          <a:ea typeface="Calibri"/>
                          <a:cs typeface="Times New Roman"/>
                        </a:rPr>
                        <a:t>EUR 242m</a:t>
                      </a:r>
                      <a:endParaRPr lang="en-GB" sz="1050" b="1" dirty="0">
                        <a:effectLst/>
                        <a:latin typeface="Trebuchet MS" panose="020B0603020202020204" pitchFamily="34" charset="0"/>
                        <a:ea typeface="Calibri"/>
                        <a:cs typeface="Times New Roman"/>
                      </a:endParaRPr>
                    </a:p>
                  </a:txBody>
                  <a:tcPr marL="91422" marR="91422" marT="45731" marB="45731"/>
                </a:tc>
                <a:tc>
                  <a:txBody>
                    <a:bodyPr/>
                    <a:lstStyle/>
                    <a:p>
                      <a:pPr algn="ctr"/>
                      <a:r>
                        <a:rPr lang="en-US" sz="1050" b="1" dirty="0" smtClean="0">
                          <a:latin typeface="Trebuchet MS" panose="020B0603020202020204" pitchFamily="34" charset="0"/>
                        </a:rPr>
                        <a:t>EUR 1.65bn</a:t>
                      </a:r>
                      <a:endParaRPr lang="en-GB" sz="1050" b="1" dirty="0">
                        <a:latin typeface="Trebuchet MS" panose="020B0603020202020204" pitchFamily="34" charset="0"/>
                      </a:endParaRPr>
                    </a:p>
                  </a:txBody>
                  <a:tcPr marL="91422" marR="91422" marT="45731" marB="45731"/>
                </a:tc>
                <a:extLst>
                  <a:ext uri="{0D108BD9-81ED-4DB2-BD59-A6C34878D82A}">
                    <a16:rowId xmlns:a16="http://schemas.microsoft.com/office/drawing/2014/main" val="3454691512"/>
                  </a:ext>
                </a:extLst>
              </a:tr>
              <a:tr h="370980">
                <a:tc>
                  <a:txBody>
                    <a:bodyPr/>
                    <a:lstStyle/>
                    <a:p>
                      <a:pPr algn="ctr">
                        <a:spcAft>
                          <a:spcPts val="0"/>
                        </a:spcAft>
                      </a:pPr>
                      <a:r>
                        <a:rPr lang="en-US" sz="1050" dirty="0" smtClean="0">
                          <a:effectLst/>
                          <a:latin typeface="Trebuchet MS" panose="020B0603020202020204" pitchFamily="34" charset="0"/>
                          <a:ea typeface="Calibri"/>
                          <a:cs typeface="Times New Roman"/>
                        </a:rPr>
                        <a:t>Kosovo*</a:t>
                      </a:r>
                      <a:endParaRPr lang="en-GB" sz="105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b="1" dirty="0" smtClean="0">
                          <a:effectLst/>
                          <a:latin typeface="Trebuchet MS" panose="020B0603020202020204" pitchFamily="34" charset="0"/>
                          <a:ea typeface="Calibri"/>
                          <a:cs typeface="Times New Roman"/>
                        </a:rPr>
                        <a:t>EUR 80m</a:t>
                      </a:r>
                      <a:endParaRPr lang="en-GB" sz="1050" b="1" dirty="0">
                        <a:effectLst/>
                        <a:latin typeface="Trebuchet MS" panose="020B0603020202020204" pitchFamily="34" charset="0"/>
                        <a:ea typeface="Calibri"/>
                        <a:cs typeface="Times New Roman"/>
                      </a:endParaRPr>
                    </a:p>
                  </a:txBody>
                  <a:tcPr marL="91422" marR="91422" marT="45731" marB="45731"/>
                </a:tc>
                <a:tc>
                  <a:txBody>
                    <a:bodyPr/>
                    <a:lstStyle/>
                    <a:p>
                      <a:pPr algn="ctr"/>
                      <a:r>
                        <a:rPr lang="en-US" sz="1050" b="1" dirty="0" smtClean="0">
                          <a:latin typeface="Trebuchet MS" panose="020B0603020202020204" pitchFamily="34" charset="0"/>
                        </a:rPr>
                        <a:t>EUR</a:t>
                      </a:r>
                      <a:r>
                        <a:rPr lang="en-US" sz="1050" b="1" baseline="0" dirty="0" smtClean="0">
                          <a:latin typeface="Trebuchet MS" panose="020B0603020202020204" pitchFamily="34" charset="0"/>
                        </a:rPr>
                        <a:t> 219m</a:t>
                      </a:r>
                      <a:endParaRPr lang="en-GB" sz="1050" b="1" dirty="0">
                        <a:latin typeface="Trebuchet MS" panose="020B0603020202020204" pitchFamily="34" charset="0"/>
                      </a:endParaRPr>
                    </a:p>
                  </a:txBody>
                  <a:tcPr marL="91422" marR="91422" marT="45731" marB="45731"/>
                </a:tc>
                <a:extLst>
                  <a:ext uri="{0D108BD9-81ED-4DB2-BD59-A6C34878D82A}">
                    <a16:rowId xmlns:a16="http://schemas.microsoft.com/office/drawing/2014/main" val="3842721087"/>
                  </a:ext>
                </a:extLst>
              </a:tr>
              <a:tr h="370980">
                <a:tc>
                  <a:txBody>
                    <a:bodyPr/>
                    <a:lstStyle/>
                    <a:p>
                      <a:pPr algn="ctr">
                        <a:spcAft>
                          <a:spcPts val="0"/>
                        </a:spcAft>
                      </a:pPr>
                      <a:r>
                        <a:rPr lang="en-US" sz="1050" dirty="0" smtClean="0">
                          <a:effectLst/>
                          <a:latin typeface="Trebuchet MS" panose="020B0603020202020204" pitchFamily="34" charset="0"/>
                          <a:ea typeface="Calibri"/>
                          <a:cs typeface="Times New Roman"/>
                        </a:rPr>
                        <a:t>Montenegro</a:t>
                      </a:r>
                      <a:endParaRPr lang="en-GB" sz="105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b="1" dirty="0" smtClean="0">
                          <a:effectLst/>
                          <a:latin typeface="Trebuchet MS" panose="020B0603020202020204" pitchFamily="34" charset="0"/>
                          <a:ea typeface="Calibri"/>
                          <a:cs typeface="Times New Roman"/>
                        </a:rPr>
                        <a:t>EUR 141m</a:t>
                      </a:r>
                      <a:endParaRPr lang="en-GB" sz="1050" b="1" dirty="0">
                        <a:effectLst/>
                        <a:latin typeface="Trebuchet MS" panose="020B0603020202020204" pitchFamily="34" charset="0"/>
                        <a:ea typeface="Calibri"/>
                        <a:cs typeface="Times New Roman"/>
                      </a:endParaRPr>
                    </a:p>
                  </a:txBody>
                  <a:tcPr marL="91422" marR="91422" marT="45731" marB="45731"/>
                </a:tc>
                <a:tc>
                  <a:txBody>
                    <a:bodyPr/>
                    <a:lstStyle/>
                    <a:p>
                      <a:pPr algn="ctr"/>
                      <a:r>
                        <a:rPr lang="en-US" sz="1050" b="1" dirty="0" smtClean="0">
                          <a:latin typeface="Trebuchet MS" panose="020B0603020202020204" pitchFamily="34" charset="0"/>
                        </a:rPr>
                        <a:t>EUR 719m</a:t>
                      </a:r>
                      <a:endParaRPr lang="en-GB" sz="1050" b="1" dirty="0">
                        <a:latin typeface="Trebuchet MS" panose="020B0603020202020204" pitchFamily="34" charset="0"/>
                      </a:endParaRPr>
                    </a:p>
                  </a:txBody>
                  <a:tcPr marL="91422" marR="91422" marT="45731" marB="45731"/>
                </a:tc>
                <a:extLst>
                  <a:ext uri="{0D108BD9-81ED-4DB2-BD59-A6C34878D82A}">
                    <a16:rowId xmlns:a16="http://schemas.microsoft.com/office/drawing/2014/main" val="2674725776"/>
                  </a:ext>
                </a:extLst>
              </a:tr>
              <a:tr h="439469">
                <a:tc>
                  <a:txBody>
                    <a:bodyPr/>
                    <a:lstStyle/>
                    <a:p>
                      <a:pPr algn="ctr">
                        <a:spcAft>
                          <a:spcPts val="0"/>
                        </a:spcAft>
                      </a:pPr>
                      <a:r>
                        <a:rPr lang="en-US" sz="1050" dirty="0" smtClean="0">
                          <a:effectLst/>
                          <a:latin typeface="Trebuchet MS" panose="020B0603020202020204" pitchFamily="34" charset="0"/>
                          <a:ea typeface="Calibri"/>
                          <a:cs typeface="Times New Roman"/>
                        </a:rPr>
                        <a:t>North</a:t>
                      </a:r>
                      <a:r>
                        <a:rPr lang="en-US" sz="1050" baseline="0" dirty="0" smtClean="0">
                          <a:effectLst/>
                          <a:latin typeface="Trebuchet MS" panose="020B0603020202020204" pitchFamily="34" charset="0"/>
                          <a:ea typeface="Calibri"/>
                          <a:cs typeface="Times New Roman"/>
                        </a:rPr>
                        <a:t> Macedonia</a:t>
                      </a:r>
                      <a:endParaRPr lang="en-GB" sz="105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b="1" dirty="0" smtClean="0">
                          <a:effectLst/>
                          <a:latin typeface="Trebuchet MS" panose="020B0603020202020204" pitchFamily="34" charset="0"/>
                          <a:ea typeface="Calibri"/>
                          <a:cs typeface="Times New Roman"/>
                        </a:rPr>
                        <a:t>EUR 100m</a:t>
                      </a:r>
                      <a:endParaRPr lang="en-GB" sz="1050" b="1" dirty="0">
                        <a:effectLst/>
                        <a:latin typeface="Trebuchet MS" panose="020B0603020202020204" pitchFamily="34" charset="0"/>
                        <a:ea typeface="Calibri"/>
                        <a:cs typeface="Times New Roman"/>
                      </a:endParaRPr>
                    </a:p>
                  </a:txBody>
                  <a:tcPr marL="91422" marR="91422" marT="45731" marB="45731"/>
                </a:tc>
                <a:tc>
                  <a:txBody>
                    <a:bodyPr/>
                    <a:lstStyle/>
                    <a:p>
                      <a:pPr algn="ctr"/>
                      <a:r>
                        <a:rPr lang="en-US" sz="1050" b="1" dirty="0" smtClean="0">
                          <a:latin typeface="Trebuchet MS" panose="020B0603020202020204" pitchFamily="34" charset="0"/>
                        </a:rPr>
                        <a:t>EUR</a:t>
                      </a:r>
                      <a:r>
                        <a:rPr lang="en-US" sz="1050" b="1" baseline="0" dirty="0" smtClean="0">
                          <a:latin typeface="Trebuchet MS" panose="020B0603020202020204" pitchFamily="34" charset="0"/>
                        </a:rPr>
                        <a:t> 645m</a:t>
                      </a:r>
                      <a:endParaRPr lang="en-GB" sz="1050" b="1" dirty="0">
                        <a:latin typeface="Trebuchet MS" panose="020B0603020202020204" pitchFamily="34" charset="0"/>
                      </a:endParaRPr>
                    </a:p>
                  </a:txBody>
                  <a:tcPr marL="91422" marR="91422" marT="45731" marB="45731"/>
                </a:tc>
                <a:extLst>
                  <a:ext uri="{0D108BD9-81ED-4DB2-BD59-A6C34878D82A}">
                    <a16:rowId xmlns:a16="http://schemas.microsoft.com/office/drawing/2014/main" val="3380882115"/>
                  </a:ext>
                </a:extLst>
              </a:tr>
              <a:tr h="370980">
                <a:tc>
                  <a:txBody>
                    <a:bodyPr/>
                    <a:lstStyle/>
                    <a:p>
                      <a:pPr algn="ctr">
                        <a:spcAft>
                          <a:spcPts val="0"/>
                        </a:spcAft>
                      </a:pPr>
                      <a:r>
                        <a:rPr lang="en-US" sz="1050" dirty="0" smtClean="0">
                          <a:effectLst/>
                          <a:latin typeface="Trebuchet MS" panose="020B0603020202020204" pitchFamily="34" charset="0"/>
                          <a:ea typeface="Calibri"/>
                          <a:cs typeface="Times New Roman"/>
                        </a:rPr>
                        <a:t>Serbia</a:t>
                      </a:r>
                      <a:endParaRPr lang="en-GB" sz="1050" dirty="0">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b="1" dirty="0" smtClean="0">
                          <a:effectLst/>
                          <a:latin typeface="Trebuchet MS" panose="020B0603020202020204" pitchFamily="34" charset="0"/>
                          <a:ea typeface="Calibri"/>
                          <a:cs typeface="Times New Roman"/>
                        </a:rPr>
                        <a:t>EUR 418m</a:t>
                      </a:r>
                      <a:endParaRPr lang="en-GB" sz="1050" b="1" dirty="0">
                        <a:effectLst/>
                        <a:latin typeface="Trebuchet MS" panose="020B0603020202020204" pitchFamily="34" charset="0"/>
                        <a:ea typeface="Calibri"/>
                        <a:cs typeface="Times New Roman"/>
                      </a:endParaRPr>
                    </a:p>
                  </a:txBody>
                  <a:tcPr marL="91422" marR="91422" marT="45731" marB="45731"/>
                </a:tc>
                <a:tc>
                  <a:txBody>
                    <a:bodyPr/>
                    <a:lstStyle/>
                    <a:p>
                      <a:pPr algn="ctr"/>
                      <a:r>
                        <a:rPr lang="en-US" sz="1050" b="1" dirty="0" smtClean="0">
                          <a:latin typeface="Trebuchet MS" panose="020B0603020202020204" pitchFamily="34" charset="0"/>
                        </a:rPr>
                        <a:t>EUR 4.19bn</a:t>
                      </a:r>
                      <a:endParaRPr lang="en-GB" sz="1050" b="1" dirty="0">
                        <a:latin typeface="Trebuchet MS" panose="020B0603020202020204" pitchFamily="34" charset="0"/>
                      </a:endParaRPr>
                    </a:p>
                  </a:txBody>
                  <a:tcPr marL="91422" marR="91422" marT="45731" marB="45731"/>
                </a:tc>
                <a:extLst>
                  <a:ext uri="{0D108BD9-81ED-4DB2-BD59-A6C34878D82A}">
                    <a16:rowId xmlns:a16="http://schemas.microsoft.com/office/drawing/2014/main" val="61928733"/>
                  </a:ext>
                </a:extLst>
              </a:tr>
              <a:tr h="370980">
                <a:tc>
                  <a:txBody>
                    <a:bodyPr/>
                    <a:lstStyle/>
                    <a:p>
                      <a:pPr algn="ctr">
                        <a:spcAft>
                          <a:spcPts val="0"/>
                        </a:spcAft>
                      </a:pPr>
                      <a:r>
                        <a:rPr lang="fr-CH" sz="1050" dirty="0" smtClean="0">
                          <a:solidFill>
                            <a:schemeClr val="accent5">
                              <a:lumMod val="75000"/>
                            </a:schemeClr>
                          </a:solidFill>
                          <a:effectLst/>
                          <a:latin typeface="Trebuchet MS" panose="020B0603020202020204" pitchFamily="34" charset="0"/>
                        </a:rPr>
                        <a:t>TOTAL</a:t>
                      </a:r>
                      <a:endParaRPr lang="en-GB" sz="1050" b="1" dirty="0">
                        <a:solidFill>
                          <a:schemeClr val="accent5">
                            <a:lumMod val="75000"/>
                          </a:schemeClr>
                        </a:solidFill>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b="1" dirty="0" smtClean="0">
                          <a:solidFill>
                            <a:schemeClr val="accent5">
                              <a:lumMod val="75000"/>
                            </a:schemeClr>
                          </a:solidFill>
                          <a:effectLst/>
                          <a:latin typeface="Trebuchet MS" panose="020B0603020202020204" pitchFamily="34" charset="0"/>
                          <a:ea typeface="Calibri"/>
                          <a:cs typeface="Times New Roman"/>
                        </a:rPr>
                        <a:t>EUR</a:t>
                      </a:r>
                      <a:r>
                        <a:rPr lang="en-US" sz="1050" b="1" baseline="0" dirty="0" smtClean="0">
                          <a:solidFill>
                            <a:schemeClr val="accent5">
                              <a:lumMod val="75000"/>
                            </a:schemeClr>
                          </a:solidFill>
                          <a:effectLst/>
                          <a:latin typeface="Trebuchet MS" panose="020B0603020202020204" pitchFamily="34" charset="0"/>
                          <a:ea typeface="Calibri"/>
                          <a:cs typeface="Times New Roman"/>
                        </a:rPr>
                        <a:t> 1.09bn</a:t>
                      </a:r>
                      <a:endParaRPr lang="en-GB" sz="1050" b="1" dirty="0">
                        <a:solidFill>
                          <a:schemeClr val="accent5">
                            <a:lumMod val="75000"/>
                          </a:schemeClr>
                        </a:solidFill>
                        <a:effectLst/>
                        <a:latin typeface="Trebuchet MS" panose="020B0603020202020204" pitchFamily="34" charset="0"/>
                        <a:ea typeface="Calibri"/>
                        <a:cs typeface="Times New Roman"/>
                      </a:endParaRPr>
                    </a:p>
                  </a:txBody>
                  <a:tcPr marL="91422" marR="91422" marT="45731" marB="45731"/>
                </a:tc>
                <a:tc>
                  <a:txBody>
                    <a:bodyPr/>
                    <a:lstStyle/>
                    <a:p>
                      <a:pPr algn="ctr">
                        <a:spcAft>
                          <a:spcPts val="0"/>
                        </a:spcAft>
                      </a:pPr>
                      <a:r>
                        <a:rPr lang="en-US" sz="1050" b="1" dirty="0" smtClean="0">
                          <a:solidFill>
                            <a:schemeClr val="accent5">
                              <a:lumMod val="75000"/>
                            </a:schemeClr>
                          </a:solidFill>
                          <a:effectLst/>
                          <a:latin typeface="Trebuchet MS" panose="020B0603020202020204" pitchFamily="34" charset="0"/>
                          <a:ea typeface="Calibri"/>
                          <a:cs typeface="Times New Roman"/>
                        </a:rPr>
                        <a:t>EUR 7.65bn</a:t>
                      </a:r>
                      <a:endParaRPr lang="en-GB" sz="1050" b="1" dirty="0">
                        <a:solidFill>
                          <a:schemeClr val="accent5">
                            <a:lumMod val="75000"/>
                          </a:schemeClr>
                        </a:solidFill>
                        <a:effectLst/>
                        <a:latin typeface="Trebuchet MS" panose="020B0603020202020204" pitchFamily="34" charset="0"/>
                        <a:ea typeface="Calibri"/>
                        <a:cs typeface="Times New Roman"/>
                      </a:endParaRPr>
                    </a:p>
                  </a:txBody>
                  <a:tcPr marL="91422" marR="91422" marT="45731" marB="45731"/>
                </a:tc>
                <a:extLst>
                  <a:ext uri="{0D108BD9-81ED-4DB2-BD59-A6C34878D82A}">
                    <a16:rowId xmlns:a16="http://schemas.microsoft.com/office/drawing/2014/main" val="10007"/>
                  </a:ext>
                </a:extLst>
              </a:tr>
            </a:tbl>
          </a:graphicData>
        </a:graphic>
      </p:graphicFrame>
      <p:sp>
        <p:nvSpPr>
          <p:cNvPr id="10" name="Rectangle 9"/>
          <p:cNvSpPr/>
          <p:nvPr/>
        </p:nvSpPr>
        <p:spPr>
          <a:xfrm>
            <a:off x="4880070" y="6458019"/>
            <a:ext cx="3895626" cy="30777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30000"/>
              </a:spcAft>
              <a:buClrTx/>
              <a:buSzTx/>
              <a:buFontTx/>
              <a:buNone/>
              <a:tabLst/>
              <a:defRPr/>
            </a:pPr>
            <a:r>
              <a:rPr kumimoji="0" lang="en-US" altLang="en-US" sz="700" b="0" i="1" u="none" strike="noStrike" kern="1200" cap="none" spc="0" normalizeH="0" baseline="0" noProof="0" dirty="0" smtClean="0">
                <a:ln>
                  <a:noFill/>
                </a:ln>
                <a:solidFill>
                  <a:srgbClr val="404040"/>
                </a:solidFill>
                <a:effectLst/>
                <a:uLnTx/>
                <a:uFillTx/>
                <a:latin typeface="Trebuchet MS" panose="020B0603020202020204" pitchFamily="34" charset="0"/>
                <a:ea typeface="+mn-ea"/>
                <a:cs typeface="+mn-cs"/>
              </a:rPr>
              <a:t>*</a:t>
            </a:r>
            <a:r>
              <a:rPr kumimoji="0" lang="en-US" altLang="en-US" sz="700" b="0" i="1" u="none" strike="noStrike" kern="1200" cap="none" spc="0" normalizeH="0" baseline="0" noProof="0" dirty="0">
                <a:ln>
                  <a:noFill/>
                </a:ln>
                <a:solidFill>
                  <a:srgbClr val="404040"/>
                </a:solidFill>
                <a:effectLst/>
                <a:uLnTx/>
                <a:uFillTx/>
                <a:latin typeface="Trebuchet MS" panose="020B0603020202020204" pitchFamily="34" charset="0"/>
                <a:ea typeface="+mn-ea"/>
                <a:cs typeface="+mn-cs"/>
              </a:rPr>
              <a:t>This designation is without prejudice to positions on status, and is in line with UNSCR 1244 and the ICJ Opinion on the Kosovo Independence Declaration</a:t>
            </a:r>
          </a:p>
        </p:txBody>
      </p:sp>
      <p:sp>
        <p:nvSpPr>
          <p:cNvPr id="11" name="Text Box 287"/>
          <p:cNvSpPr txBox="1">
            <a:spLocks noChangeArrowheads="1"/>
          </p:cNvSpPr>
          <p:nvPr>
            <p:custDataLst>
              <p:tags r:id="rId1"/>
            </p:custDataLst>
          </p:nvPr>
        </p:nvSpPr>
        <p:spPr bwMode="auto">
          <a:xfrm>
            <a:off x="608287" y="154067"/>
            <a:ext cx="3808654" cy="612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0" marR="0" lvl="0" indent="0" algn="l" defTabSz="914400" rtl="0" eaLnBrk="0" fontAlgn="base" latinLnBrk="0" hangingPunct="0">
              <a:lnSpc>
                <a:spcPts val="2500"/>
              </a:lnSpc>
              <a:spcBef>
                <a:spcPct val="0"/>
              </a:spcBef>
              <a:spcAft>
                <a:spcPct val="0"/>
              </a:spcAft>
              <a:buClrTx/>
              <a:buSzTx/>
              <a:buFontTx/>
              <a:buNone/>
              <a:tabLst/>
              <a:defRPr/>
            </a:pPr>
            <a:r>
              <a:rPr kumimoji="0" lang="en-US" altLang="en-US" sz="2100" b="1" i="0" u="none" strike="noStrike" kern="1200" cap="none" spc="0" normalizeH="0" baseline="0" noProof="0" dirty="0" smtClean="0">
                <a:ln>
                  <a:noFill/>
                </a:ln>
                <a:solidFill>
                  <a:srgbClr val="0070C0"/>
                </a:solidFill>
                <a:effectLst/>
                <a:uLnTx/>
                <a:uFillTx/>
                <a:latin typeface="Trebuchet MS" panose="020B0603020202020204" pitchFamily="34" charset="0"/>
                <a:ea typeface="LF_Kai" pitchFamily="2" charset="-122"/>
                <a:cs typeface="+mn-cs"/>
              </a:rPr>
              <a:t>EIB in the Western Balkans</a:t>
            </a:r>
          </a:p>
        </p:txBody>
      </p:sp>
      <p:sp>
        <p:nvSpPr>
          <p:cNvPr id="12" name="Rectangle 3"/>
          <p:cNvSpPr>
            <a:spLocks noChangeArrowheads="1"/>
          </p:cNvSpPr>
          <p:nvPr/>
        </p:nvSpPr>
        <p:spPr bwMode="auto">
          <a:xfrm>
            <a:off x="383983" y="890187"/>
            <a:ext cx="3866980" cy="527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5113" indent="-265113" algn="l">
              <a:lnSpc>
                <a:spcPct val="110000"/>
              </a:lnSpc>
              <a:spcBef>
                <a:spcPct val="70000"/>
              </a:spcBef>
              <a:buClr>
                <a:srgbClr val="C0C0C0"/>
              </a:buClr>
              <a:buSzPct val="92000"/>
              <a:buFont typeface="Wingdings" panose="05000000000000000000" pitchFamily="2" charset="2"/>
              <a:defRPr sz="1400">
                <a:solidFill>
                  <a:schemeClr val="tx1"/>
                </a:solidFill>
                <a:latin typeface="Trebuchet MS" panose="020B0603020202020204" pitchFamily="34" charset="0"/>
                <a:ea typeface="LF_Kai" pitchFamily="2" charset="-122"/>
              </a:defRPr>
            </a:lvl1pPr>
            <a:lvl2pPr marL="742950" indent="-285750" algn="l">
              <a:lnSpc>
                <a:spcPct val="110000"/>
              </a:lnSpc>
              <a:spcBef>
                <a:spcPct val="70000"/>
              </a:spcBef>
              <a:buClr>
                <a:schemeClr val="folHlink"/>
              </a:buClr>
              <a:buSzPct val="92000"/>
              <a:buFont typeface="Wingdings" panose="05000000000000000000" pitchFamily="2" charset="2"/>
              <a:buChar char="n"/>
              <a:defRPr sz="1400">
                <a:solidFill>
                  <a:schemeClr val="tx1"/>
                </a:solidFill>
                <a:latin typeface="Trebuchet MS" panose="020B0603020202020204" pitchFamily="34" charset="0"/>
                <a:ea typeface="LF_Kai" pitchFamily="2" charset="-122"/>
              </a:defRPr>
            </a:lvl2pPr>
            <a:lvl3pPr marL="1143000" indent="-228600" algn="l">
              <a:lnSpc>
                <a:spcPct val="110000"/>
              </a:lnSpc>
              <a:spcBef>
                <a:spcPct val="20000"/>
              </a:spcBef>
              <a:buClr>
                <a:srgbClr val="C0C0C0"/>
              </a:buClr>
              <a:buSzPct val="92000"/>
              <a:buFont typeface="Wingdings" panose="05000000000000000000" pitchFamily="2" charset="2"/>
              <a:buChar char="n"/>
              <a:defRPr sz="1400">
                <a:solidFill>
                  <a:schemeClr val="tx1"/>
                </a:solidFill>
                <a:latin typeface="Trebuchet MS" panose="020B0603020202020204" pitchFamily="34" charset="0"/>
                <a:ea typeface="LF_Kai" pitchFamily="2" charset="-122"/>
              </a:defRPr>
            </a:lvl3pPr>
            <a:lvl4pPr marL="1600200" indent="-228600" algn="l">
              <a:lnSpc>
                <a:spcPct val="110000"/>
              </a:lnSpc>
              <a:buClr>
                <a:srgbClr val="C0C0C0"/>
              </a:buClr>
              <a:buChar char="—"/>
              <a:defRPr sz="1400">
                <a:solidFill>
                  <a:schemeClr val="tx1"/>
                </a:solidFill>
                <a:latin typeface="Trebuchet MS" panose="020B0603020202020204" pitchFamily="34" charset="0"/>
                <a:ea typeface="LF_Kai" pitchFamily="2" charset="-122"/>
              </a:defRPr>
            </a:lvl4pPr>
            <a:lvl5pPr marL="2057400" indent="-228600" algn="l">
              <a:lnSpc>
                <a:spcPct val="110000"/>
              </a:lnSpc>
              <a:buClr>
                <a:srgbClr val="C0C0C0"/>
              </a:buClr>
              <a:buChar char="—"/>
              <a:defRPr sz="1400">
                <a:solidFill>
                  <a:schemeClr val="tx1"/>
                </a:solidFill>
                <a:latin typeface="Trebuchet MS" panose="020B0603020202020204" pitchFamily="34" charset="0"/>
                <a:ea typeface="LF_Kai" pitchFamily="2" charset="-122"/>
              </a:defRPr>
            </a:lvl5pPr>
            <a:lvl6pPr marL="25146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6pPr>
            <a:lvl7pPr marL="29718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7pPr>
            <a:lvl8pPr marL="34290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8pPr>
            <a:lvl9pPr marL="38862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9pPr>
          </a:lstStyle>
          <a:p>
            <a:pPr marL="265113" marR="0" lvl="0" indent="-265113"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Char char="n"/>
              <a:tabLst/>
              <a:defRPr/>
            </a:pPr>
            <a:r>
              <a:rPr kumimoji="0" lang="en-GB" altLang="en-US" sz="1400" b="0" i="0"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Supporting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infrastructure</a:t>
            </a:r>
            <a:r>
              <a:rPr kumimoji="0" lang="en-GB" altLang="en-US" sz="1400" b="1"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t>
            </a:r>
            <a:r>
              <a:rPr kumimoji="0" lang="en-GB" altLang="en-US" sz="1400" b="1" i="0" u="none" strike="noStrike" kern="0" cap="none" spc="0" normalizeH="0" baseline="0" noProof="0" dirty="0" smtClean="0">
                <a:ln>
                  <a:noFill/>
                </a:ln>
                <a:solidFill>
                  <a:srgbClr val="264E84"/>
                </a:solidFill>
                <a:effectLst/>
                <a:uLnTx/>
                <a:uFillTx/>
                <a:latin typeface="Trebuchet MS" panose="020B0603020202020204" pitchFamily="34" charset="0"/>
                <a:ea typeface="LF_Kai" pitchFamily="2" charset="-122"/>
                <a:cs typeface="+mn-cs"/>
              </a:rPr>
              <a:t>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SMEs</a:t>
            </a:r>
            <a:r>
              <a:rPr kumimoji="0" lang="en-GB" altLang="en-US" sz="1400" b="1"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t>
            </a:r>
            <a:r>
              <a:rPr kumimoji="0" lang="en-GB" altLang="en-US" sz="1400" b="1" i="0" u="none" strike="noStrike" kern="0" cap="none" spc="0" normalizeH="0" baseline="0" noProof="0" dirty="0" smtClean="0">
                <a:ln>
                  <a:noFill/>
                </a:ln>
                <a:solidFill>
                  <a:srgbClr val="264E84"/>
                </a:solidFill>
                <a:effectLst/>
                <a:uLnTx/>
                <a:uFillTx/>
                <a:latin typeface="Trebuchet MS" panose="020B0603020202020204" pitchFamily="34" charset="0"/>
                <a:ea typeface="LF_Kai" pitchFamily="2" charset="-122"/>
                <a:cs typeface="+mn-cs"/>
              </a:rPr>
              <a:t>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innovation</a:t>
            </a:r>
            <a:r>
              <a:rPr kumimoji="0" lang="en-GB" altLang="en-US" sz="1400" b="1" i="0" u="none" strike="noStrike" kern="0" cap="none" spc="0" normalizeH="0" baseline="0" noProof="0" dirty="0" smtClean="0">
                <a:ln>
                  <a:noFill/>
                </a:ln>
                <a:solidFill>
                  <a:srgbClr val="264E84"/>
                </a:solidFill>
                <a:effectLst/>
                <a:uLnTx/>
                <a:uFillTx/>
                <a:latin typeface="Trebuchet MS" panose="020B0603020202020204" pitchFamily="34" charset="0"/>
                <a:ea typeface="LF_Kai" pitchFamily="2" charset="-122"/>
                <a:cs typeface="+mn-cs"/>
              </a:rPr>
              <a:t> </a:t>
            </a:r>
            <a:r>
              <a:rPr kumimoji="0" lang="en-GB" altLang="en-US" sz="1400" b="0" i="0"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and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climate action</a:t>
            </a:r>
            <a:r>
              <a:rPr kumimoji="0" lang="en-GB" altLang="en-US" sz="14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t>
            </a:r>
            <a:r>
              <a:rPr kumimoji="0" lang="en-GB" altLang="en-US" sz="1400" b="0" i="0"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 in line with EU Accession Policy and the Berlin Process</a:t>
            </a:r>
            <a:endParaRPr kumimoji="0" lang="en-GB" altLang="en-US" sz="1400" b="1" i="0" u="none" strike="noStrike" kern="0" cap="none" spc="0" normalizeH="0" baseline="0" noProof="0" dirty="0" smtClean="0">
              <a:ln>
                <a:noFill/>
              </a:ln>
              <a:solidFill>
                <a:srgbClr val="264E84"/>
              </a:solidFill>
              <a:effectLst/>
              <a:uLnTx/>
              <a:uFillTx/>
              <a:latin typeface="Trebuchet MS" panose="020B0603020202020204" pitchFamily="34" charset="0"/>
              <a:ea typeface="LF_Kai" pitchFamily="2" charset="-122"/>
              <a:cs typeface="+mn-cs"/>
            </a:endParaRPr>
          </a:p>
          <a:p>
            <a:pPr marL="265113" marR="0" lvl="0" indent="-265113"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Char char="n"/>
              <a:tabLst/>
              <a:defRPr/>
            </a:pP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Advisory/Technical Assistance</a:t>
            </a:r>
          </a:p>
          <a:p>
            <a:pPr marL="265113" marR="0" lvl="0" indent="-265113"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Char char="n"/>
              <a:tabLst/>
              <a:defRPr/>
            </a:pPr>
            <a:r>
              <a:rPr kumimoji="0" lang="en-GB" altLang="en-US" sz="1400" b="0" i="0"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Strong cooperation with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public authorities</a:t>
            </a:r>
            <a:r>
              <a:rPr kumimoji="0" lang="en-GB" altLang="en-US" sz="1400" b="1"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t>
            </a:r>
            <a:r>
              <a:rPr kumimoji="0" lang="en-GB" altLang="en-US" sz="1400" b="1" i="0" u="none" strike="noStrike" kern="0" cap="none" spc="0" normalizeH="0" baseline="0" noProof="0" dirty="0" smtClean="0">
                <a:ln>
                  <a:noFill/>
                </a:ln>
                <a:solidFill>
                  <a:srgbClr val="264E84"/>
                </a:solidFill>
                <a:effectLst/>
                <a:uLnTx/>
                <a:uFillTx/>
                <a:latin typeface="Trebuchet MS" panose="020B0603020202020204" pitchFamily="34" charset="0"/>
                <a:ea typeface="LF_Kai" pitchFamily="2" charset="-122"/>
                <a:cs typeface="+mn-cs"/>
              </a:rPr>
              <a:t>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local banking sector </a:t>
            </a:r>
            <a:r>
              <a:rPr kumimoji="0" lang="en-GB" altLang="en-US" sz="1400" b="0" i="0"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&amp; partner</a:t>
            </a:r>
            <a:r>
              <a:rPr kumimoji="0" lang="en-GB" altLang="en-US" sz="1400" b="1" i="0" u="none" strike="noStrike" kern="0" cap="none" spc="0" normalizeH="0" baseline="0" noProof="0" dirty="0" smtClean="0">
                <a:ln>
                  <a:noFill/>
                </a:ln>
                <a:solidFill>
                  <a:srgbClr val="264E84"/>
                </a:solidFill>
                <a:effectLst/>
                <a:uLnTx/>
                <a:uFillTx/>
                <a:latin typeface="Trebuchet MS" panose="020B0603020202020204" pitchFamily="34" charset="0"/>
                <a:ea typeface="LF_Kai" pitchFamily="2" charset="-122"/>
                <a:cs typeface="+mn-cs"/>
              </a:rPr>
              <a:t>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International Financial Institutions (IFIs)</a:t>
            </a:r>
          </a:p>
          <a:p>
            <a:pPr marL="265113" marR="0" lvl="0" indent="-265113"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Char char="n"/>
              <a:tabLst/>
              <a:defRPr/>
            </a:pPr>
            <a:r>
              <a:rPr kumimoji="0" lang="en-GB" altLang="en-US" sz="1400" b="0" i="0"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Combination </a:t>
            </a:r>
            <a:r>
              <a:rPr kumimoji="0" lang="en-GB" altLang="en-US" sz="14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of</a:t>
            </a:r>
            <a:r>
              <a:rPr kumimoji="0" lang="en-GB" altLang="en-US" sz="1400" b="0"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EIB funding </a:t>
            </a:r>
            <a:r>
              <a:rPr kumimoji="0" lang="en-GB" altLang="en-US" sz="1400" b="0" i="0" u="none" strike="noStrike" kern="0" cap="none" spc="0" normalizeH="0" baseline="0" noProof="0" dirty="0">
                <a:ln>
                  <a:noFill/>
                </a:ln>
                <a:solidFill>
                  <a:srgbClr val="000000"/>
                </a:solidFill>
                <a:effectLst/>
                <a:uLnTx/>
                <a:uFillTx/>
                <a:latin typeface="Trebuchet MS" panose="020B0603020202020204" pitchFamily="34" charset="0"/>
                <a:ea typeface="LF_Kai" pitchFamily="2" charset="-122"/>
                <a:cs typeface="+mn-cs"/>
              </a:rPr>
              <a:t>and</a:t>
            </a:r>
            <a:r>
              <a:rPr kumimoji="0" lang="en-GB" altLang="en-US" sz="1400" b="1" i="0" u="none" strike="noStrike" kern="0" cap="none" spc="0" normalizeH="0" baseline="0" noProof="0" dirty="0" smtClean="0">
                <a:ln>
                  <a:noFill/>
                </a:ln>
                <a:solidFill>
                  <a:srgbClr val="264E84"/>
                </a:solidFill>
                <a:effectLst/>
                <a:uLnTx/>
                <a:uFillTx/>
                <a:latin typeface="Trebuchet MS" panose="020B0603020202020204" pitchFamily="34" charset="0"/>
                <a:ea typeface="LF_Kai" pitchFamily="2" charset="-122"/>
                <a:cs typeface="+mn-cs"/>
              </a:rPr>
              <a:t> </a:t>
            </a:r>
            <a:r>
              <a:rPr kumimoji="0" lang="en-GB" altLang="en-US" sz="14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EU grants</a:t>
            </a:r>
            <a:r>
              <a:rPr kumimoji="0" lang="en-GB" altLang="en-US" sz="1400" b="1"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t>
            </a:r>
          </a:p>
          <a:p>
            <a:pPr marL="742950" marR="0" lvl="1" indent="-285750" algn="just" defTabSz="914400" rtl="0" eaLnBrk="0" fontAlgn="base" latinLnBrk="0" hangingPunct="0">
              <a:lnSpc>
                <a:spcPct val="110000"/>
              </a:lnSpc>
              <a:spcBef>
                <a:spcPts val="600"/>
              </a:spcBef>
              <a:spcAft>
                <a:spcPts val="600"/>
              </a:spcAft>
              <a:buClr>
                <a:srgbClr val="954F72"/>
              </a:buClr>
              <a:buSzPct val="92000"/>
              <a:buFont typeface="Wingdings" panose="05000000000000000000" pitchFamily="2" charset="2"/>
              <a:buChar char="n"/>
              <a:tabLst/>
              <a:defRPr/>
            </a:pPr>
            <a:r>
              <a:rPr kumimoji="0" lang="en-GB" altLang="en-US" sz="1300" b="0" i="1" u="none" strike="noStrike" kern="0" cap="none" spc="0" normalizeH="0" baseline="0" noProof="0" dirty="0">
                <a:ln>
                  <a:noFill/>
                </a:ln>
                <a:solidFill>
                  <a:srgbClr val="000000"/>
                </a:solidFill>
                <a:effectLst/>
                <a:uLnTx/>
                <a:uFillTx/>
                <a:latin typeface="Trebuchet MS" panose="020B0603020202020204" pitchFamily="34" charset="0"/>
                <a:ea typeface="LF_Kai" pitchFamily="2" charset="-122"/>
                <a:cs typeface="+mn-cs"/>
              </a:rPr>
              <a:t>O</a:t>
            </a:r>
            <a:r>
              <a:rPr kumimoji="0" lang="en-GB" altLang="en-US" sz="1300" b="0" i="1"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wn resources;</a:t>
            </a:r>
          </a:p>
          <a:p>
            <a:pPr marL="742950" marR="0" lvl="1" indent="-285750" algn="just" defTabSz="914400" rtl="0" eaLnBrk="0" fontAlgn="base" latinLnBrk="0" hangingPunct="0">
              <a:lnSpc>
                <a:spcPct val="110000"/>
              </a:lnSpc>
              <a:spcBef>
                <a:spcPts val="600"/>
              </a:spcBef>
              <a:spcAft>
                <a:spcPts val="600"/>
              </a:spcAft>
              <a:buClr>
                <a:srgbClr val="954F72"/>
              </a:buClr>
              <a:buSzPct val="92000"/>
              <a:buFont typeface="Wingdings" panose="05000000000000000000" pitchFamily="2" charset="2"/>
              <a:buChar char="n"/>
              <a:tabLst/>
              <a:defRPr/>
            </a:pPr>
            <a:r>
              <a:rPr kumimoji="0" lang="en-GB" altLang="en-US" sz="1300" b="0" i="1"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External Lending Mandate / Economic Resilience Initiative (ERI);</a:t>
            </a:r>
          </a:p>
          <a:p>
            <a:pPr marL="742950" marR="0" lvl="1" indent="-285750" algn="just" defTabSz="914400" rtl="0" eaLnBrk="0" fontAlgn="base" latinLnBrk="0" hangingPunct="0">
              <a:lnSpc>
                <a:spcPct val="110000"/>
              </a:lnSpc>
              <a:spcBef>
                <a:spcPts val="600"/>
              </a:spcBef>
              <a:spcAft>
                <a:spcPts val="600"/>
              </a:spcAft>
              <a:buClr>
                <a:srgbClr val="954F72"/>
              </a:buClr>
              <a:buSzPct val="92000"/>
              <a:buFont typeface="Wingdings" panose="05000000000000000000" pitchFamily="2" charset="2"/>
              <a:buChar char="n"/>
              <a:tabLst/>
              <a:defRPr/>
            </a:pPr>
            <a:r>
              <a:rPr kumimoji="0" lang="en-GB" altLang="en-US" sz="1300" b="0" i="1"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Western Balkans Investment Framework (WBIF)</a:t>
            </a:r>
          </a:p>
        </p:txBody>
      </p:sp>
      <p:pic>
        <p:nvPicPr>
          <p:cNvPr id="18" name="Picture 17" descr="K:\macedonia_flag_postcard-r755c73ac2ea341a292385f9d00cb516c_vgbaq_8byvr_324.jpg"/>
          <p:cNvPicPr/>
          <p:nvPr/>
        </p:nvPicPr>
        <p:blipFill rotWithShape="1">
          <a:blip r:embed="rId3" cstate="screen">
            <a:extLst>
              <a:ext uri="{28A0092B-C50C-407E-A947-70E740481C1C}">
                <a14:useLocalDpi xmlns:a14="http://schemas.microsoft.com/office/drawing/2010/main"/>
              </a:ext>
            </a:extLst>
          </a:blip>
          <a:srcRect/>
          <a:stretch/>
        </p:blipFill>
        <p:spPr bwMode="auto">
          <a:xfrm>
            <a:off x="7198533" y="790409"/>
            <a:ext cx="564515" cy="333375"/>
          </a:xfrm>
          <a:prstGeom prst="rect">
            <a:avLst/>
          </a:prstGeom>
          <a:noFill/>
          <a:ln>
            <a:noFill/>
          </a:ln>
          <a:extLst>
            <a:ext uri="{53640926-AAD7-44D8-BBD7-CCE9431645EC}">
              <a14:shadowObscured xmlns:a14="http://schemas.microsoft.com/office/drawing/2010/main"/>
            </a:ext>
          </a:extLst>
        </p:spPr>
      </p:pic>
      <p:pic>
        <p:nvPicPr>
          <p:cNvPr id="19" name="Picture 18" descr="Flag of Albania "/>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16227" y="790409"/>
            <a:ext cx="564515" cy="343699"/>
          </a:xfrm>
          <a:prstGeom prst="rect">
            <a:avLst/>
          </a:prstGeom>
          <a:noFill/>
          <a:ln>
            <a:noFill/>
          </a:ln>
        </p:spPr>
      </p:pic>
      <p:pic>
        <p:nvPicPr>
          <p:cNvPr id="20" name="Picture 19"/>
          <p:cNvPicPr/>
          <p:nvPr/>
        </p:nvPicPr>
        <p:blipFill>
          <a:blip r:embed="rId5" cstate="screen">
            <a:extLst>
              <a:ext uri="{28A0092B-C50C-407E-A947-70E740481C1C}">
                <a14:useLocalDpi xmlns:a14="http://schemas.microsoft.com/office/drawing/2010/main"/>
              </a:ext>
            </a:extLst>
          </a:blip>
          <a:stretch>
            <a:fillRect/>
          </a:stretch>
        </p:blipFill>
        <p:spPr>
          <a:xfrm>
            <a:off x="6511492" y="775498"/>
            <a:ext cx="577156" cy="334311"/>
          </a:xfrm>
          <a:prstGeom prst="rect">
            <a:avLst/>
          </a:prstGeom>
        </p:spPr>
      </p:pic>
      <p:pic>
        <p:nvPicPr>
          <p:cNvPr id="22" name="Picture 21" descr="Flag of Montenegro "/>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51109" y="1340938"/>
            <a:ext cx="561975" cy="337032"/>
          </a:xfrm>
          <a:prstGeom prst="rect">
            <a:avLst/>
          </a:prstGeom>
          <a:noFill/>
          <a:ln>
            <a:noFill/>
          </a:ln>
        </p:spPr>
      </p:pic>
      <p:pic>
        <p:nvPicPr>
          <p:cNvPr id="23" name="Picture 22" descr="Flag of Serbia "/>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17479" y="1337604"/>
            <a:ext cx="564515" cy="343699"/>
          </a:xfrm>
          <a:prstGeom prst="rect">
            <a:avLst/>
          </a:prstGeom>
          <a:noFill/>
          <a:ln>
            <a:noFill/>
          </a:ln>
        </p:spPr>
      </p:pic>
      <p:cxnSp>
        <p:nvCxnSpPr>
          <p:cNvPr id="25" name="Straight Connector 24"/>
          <p:cNvCxnSpPr/>
          <p:nvPr/>
        </p:nvCxnSpPr>
        <p:spPr>
          <a:xfrm>
            <a:off x="4433202" y="1121557"/>
            <a:ext cx="14420" cy="466373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28" name="Picture 4" descr="Flag of Kosov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5891703" y="1304281"/>
            <a:ext cx="570093" cy="3333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5239126" y="154066"/>
            <a:ext cx="3214465" cy="2991367"/>
          </a:xfrm>
          <a:prstGeom prst="rect">
            <a:avLst/>
          </a:prstGeom>
        </p:spPr>
      </p:pic>
    </p:spTree>
    <p:extLst>
      <p:ext uri="{BB962C8B-B14F-4D97-AF65-F5344CB8AC3E}">
        <p14:creationId xmlns:p14="http://schemas.microsoft.com/office/powerpoint/2010/main" val="350546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87"/>
          <p:cNvSpPr txBox="1">
            <a:spLocks noChangeArrowheads="1"/>
          </p:cNvSpPr>
          <p:nvPr>
            <p:custDataLst>
              <p:tags r:id="rId1"/>
            </p:custDataLst>
          </p:nvPr>
        </p:nvSpPr>
        <p:spPr bwMode="auto">
          <a:xfrm>
            <a:off x="537162" y="96234"/>
            <a:ext cx="4239622" cy="612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0" marR="0" lvl="0" indent="0" algn="just" defTabSz="914400" rtl="0" eaLnBrk="0" fontAlgn="base" latinLnBrk="0" hangingPunct="0">
              <a:lnSpc>
                <a:spcPts val="2500"/>
              </a:lnSpc>
              <a:spcBef>
                <a:spcPct val="0"/>
              </a:spcBef>
              <a:spcAft>
                <a:spcPct val="0"/>
              </a:spcAft>
              <a:buClrTx/>
              <a:buSzTx/>
              <a:buFontTx/>
              <a:buNone/>
              <a:tabLst/>
              <a:defRPr/>
            </a:pPr>
            <a:r>
              <a:rPr kumimoji="0" lang="en-US" altLang="en-US" sz="2100" b="1" i="0" u="none" strike="noStrike" kern="120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EIB in </a:t>
            </a:r>
            <a:r>
              <a:rPr kumimoji="0" lang="en-US" altLang="en-US" sz="2100" b="1" i="0"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Albania</a:t>
            </a:r>
          </a:p>
        </p:txBody>
      </p:sp>
      <p:pic>
        <p:nvPicPr>
          <p:cNvPr id="19" name="Picture 18" descr="Flag of Albania "/>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4324" y="450131"/>
            <a:ext cx="564515" cy="352425"/>
          </a:xfrm>
          <a:prstGeom prst="rect">
            <a:avLst/>
          </a:prstGeom>
          <a:noFill/>
          <a:ln>
            <a:noFill/>
          </a:ln>
        </p:spPr>
      </p:pic>
      <p:sp>
        <p:nvSpPr>
          <p:cNvPr id="13" name="Rectangle 3"/>
          <p:cNvSpPr>
            <a:spLocks noChangeArrowheads="1"/>
          </p:cNvSpPr>
          <p:nvPr/>
        </p:nvSpPr>
        <p:spPr bwMode="auto">
          <a:xfrm>
            <a:off x="183759" y="1079682"/>
            <a:ext cx="4268248" cy="448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5113" indent="-265113" algn="l">
              <a:lnSpc>
                <a:spcPct val="110000"/>
              </a:lnSpc>
              <a:spcBef>
                <a:spcPct val="70000"/>
              </a:spcBef>
              <a:buClr>
                <a:srgbClr val="C0C0C0"/>
              </a:buClr>
              <a:buSzPct val="92000"/>
              <a:buFont typeface="Wingdings" panose="05000000000000000000" pitchFamily="2" charset="2"/>
              <a:defRPr sz="1400">
                <a:solidFill>
                  <a:schemeClr val="tx1"/>
                </a:solidFill>
                <a:latin typeface="Trebuchet MS" panose="020B0603020202020204" pitchFamily="34" charset="0"/>
                <a:ea typeface="LF_Kai" pitchFamily="2" charset="-122"/>
              </a:defRPr>
            </a:lvl1pPr>
            <a:lvl2pPr marL="742950" indent="-285750" algn="l">
              <a:lnSpc>
                <a:spcPct val="110000"/>
              </a:lnSpc>
              <a:spcBef>
                <a:spcPct val="70000"/>
              </a:spcBef>
              <a:buClr>
                <a:schemeClr val="folHlink"/>
              </a:buClr>
              <a:buSzPct val="92000"/>
              <a:buFont typeface="Wingdings" panose="05000000000000000000" pitchFamily="2" charset="2"/>
              <a:buChar char="n"/>
              <a:defRPr sz="1400">
                <a:solidFill>
                  <a:schemeClr val="tx1"/>
                </a:solidFill>
                <a:latin typeface="Trebuchet MS" panose="020B0603020202020204" pitchFamily="34" charset="0"/>
                <a:ea typeface="LF_Kai" pitchFamily="2" charset="-122"/>
              </a:defRPr>
            </a:lvl2pPr>
            <a:lvl3pPr marL="1143000" indent="-228600" algn="l">
              <a:lnSpc>
                <a:spcPct val="110000"/>
              </a:lnSpc>
              <a:spcBef>
                <a:spcPct val="20000"/>
              </a:spcBef>
              <a:buClr>
                <a:srgbClr val="C0C0C0"/>
              </a:buClr>
              <a:buSzPct val="92000"/>
              <a:buFont typeface="Wingdings" panose="05000000000000000000" pitchFamily="2" charset="2"/>
              <a:buChar char="n"/>
              <a:defRPr sz="1400">
                <a:solidFill>
                  <a:schemeClr val="tx1"/>
                </a:solidFill>
                <a:latin typeface="Trebuchet MS" panose="020B0603020202020204" pitchFamily="34" charset="0"/>
                <a:ea typeface="LF_Kai" pitchFamily="2" charset="-122"/>
              </a:defRPr>
            </a:lvl3pPr>
            <a:lvl4pPr marL="1600200" indent="-228600" algn="l">
              <a:lnSpc>
                <a:spcPct val="110000"/>
              </a:lnSpc>
              <a:buClr>
                <a:srgbClr val="C0C0C0"/>
              </a:buClr>
              <a:buChar char="—"/>
              <a:defRPr sz="1400">
                <a:solidFill>
                  <a:schemeClr val="tx1"/>
                </a:solidFill>
                <a:latin typeface="Trebuchet MS" panose="020B0603020202020204" pitchFamily="34" charset="0"/>
                <a:ea typeface="LF_Kai" pitchFamily="2" charset="-122"/>
              </a:defRPr>
            </a:lvl4pPr>
            <a:lvl5pPr marL="2057400" indent="-228600" algn="l">
              <a:lnSpc>
                <a:spcPct val="110000"/>
              </a:lnSpc>
              <a:buClr>
                <a:srgbClr val="C0C0C0"/>
              </a:buClr>
              <a:buChar char="—"/>
              <a:defRPr sz="1400">
                <a:solidFill>
                  <a:schemeClr val="tx1"/>
                </a:solidFill>
                <a:latin typeface="Trebuchet MS" panose="020B0603020202020204" pitchFamily="34" charset="0"/>
                <a:ea typeface="LF_Kai" pitchFamily="2" charset="-122"/>
              </a:defRPr>
            </a:lvl5pPr>
            <a:lvl6pPr marL="25146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6pPr>
            <a:lvl7pPr marL="29718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7pPr>
            <a:lvl8pPr marL="34290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8pPr>
            <a:lvl9pPr marL="3886200" indent="-228600" eaLnBrk="0" fontAlgn="base" hangingPunct="0">
              <a:lnSpc>
                <a:spcPct val="110000"/>
              </a:lnSpc>
              <a:spcBef>
                <a:spcPct val="0"/>
              </a:spcBef>
              <a:spcAft>
                <a:spcPct val="0"/>
              </a:spcAft>
              <a:buClr>
                <a:srgbClr val="C0C0C0"/>
              </a:buClr>
              <a:buChar char="—"/>
              <a:defRPr sz="1400">
                <a:solidFill>
                  <a:schemeClr val="tx1"/>
                </a:solidFill>
                <a:latin typeface="Trebuchet MS" panose="020B0603020202020204" pitchFamily="34" charset="0"/>
                <a:ea typeface="LF_Kai" pitchFamily="2" charset="-122"/>
              </a:defRPr>
            </a:lvl9pPr>
          </a:lstStyle>
          <a:p>
            <a:pPr marL="265113" marR="0" lvl="0" indent="-265113"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Char char="n"/>
              <a:tabLst/>
              <a:defRPr/>
            </a:pPr>
            <a:r>
              <a:rPr kumimoji="0" lang="en-US" altLang="en-US" sz="1300" b="0" i="0" u="none" strike="noStrike" kern="0" cap="none" spc="0" normalizeH="0" baseline="0" noProof="0" dirty="0">
                <a:ln>
                  <a:noFill/>
                </a:ln>
                <a:solidFill>
                  <a:srgbClr val="000000"/>
                </a:solidFill>
                <a:effectLst/>
                <a:uLnTx/>
                <a:uFillTx/>
                <a:latin typeface="Trebuchet MS" panose="020B0603020202020204" pitchFamily="34" charset="0"/>
                <a:ea typeface="LF_Kai" pitchFamily="2" charset="-122"/>
                <a:cs typeface="+mn-cs"/>
              </a:rPr>
              <a:t>A</a:t>
            </a:r>
            <a:r>
              <a:rPr kumimoji="0" lang="en-US" altLang="en-US" sz="1300" b="0" i="0" u="none" strike="noStrike" kern="0" cap="none" spc="0" normalizeH="0" baseline="0" noProof="0" dirty="0" err="1" smtClean="0">
                <a:ln>
                  <a:noFill/>
                </a:ln>
                <a:solidFill>
                  <a:srgbClr val="000000"/>
                </a:solidFill>
                <a:effectLst/>
                <a:uLnTx/>
                <a:uFillTx/>
                <a:latin typeface="Trebuchet MS" panose="020B0603020202020204" pitchFamily="34" charset="0"/>
                <a:ea typeface="LF_Kai" pitchFamily="2" charset="-122"/>
                <a:cs typeface="+mn-cs"/>
              </a:rPr>
              <a:t>ctive</a:t>
            </a:r>
            <a:r>
              <a:rPr kumimoji="0" lang="en-US" altLang="en-US" sz="1300" b="0" i="0" u="none" strike="noStrike" kern="0" cap="none" spc="0" normalizeH="0" baseline="0" noProof="0" dirty="0" smtClean="0">
                <a:ln>
                  <a:noFill/>
                </a:ln>
                <a:solidFill>
                  <a:srgbClr val="000000"/>
                </a:solidFill>
                <a:effectLst/>
                <a:uLnTx/>
                <a:uFillTx/>
                <a:latin typeface="Trebuchet MS" panose="020B0603020202020204" pitchFamily="34" charset="0"/>
                <a:ea typeface="LF_Kai" pitchFamily="2" charset="-122"/>
                <a:cs typeface="+mn-cs"/>
              </a:rPr>
              <a:t> in Albania </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since 1995</a:t>
            </a:r>
          </a:p>
          <a:p>
            <a:pPr marL="265113" marR="0" lvl="0" indent="-265113"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Char char="n"/>
              <a:tabLst/>
              <a:defRPr/>
            </a:pP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EUR 224m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of signatures </a:t>
            </a:r>
            <a:r>
              <a:rPr kumimoji="0" lang="en-US" altLang="en-US" sz="1300" b="1" i="0" u="none" strike="noStrike" kern="0" cap="none" spc="0" normalizeH="0" baseline="0" noProof="0" dirty="0">
                <a:ln>
                  <a:noFill/>
                </a:ln>
                <a:solidFill>
                  <a:srgbClr val="4472C4">
                    <a:lumMod val="75000"/>
                  </a:srgbClr>
                </a:solidFill>
                <a:effectLst/>
                <a:uLnTx/>
                <a:uFillTx/>
                <a:latin typeface="Trebuchet MS" panose="020B0603020202020204" pitchFamily="34" charset="0"/>
                <a:ea typeface="LF_Kai" pitchFamily="2" charset="-122"/>
                <a:cs typeface="+mn-cs"/>
              </a:rPr>
              <a:t>between</a:t>
            </a:r>
            <a:r>
              <a:rPr kumimoji="0" lang="en-US" altLang="en-US" sz="1300" b="0" i="0" u="none" strike="noStrike" kern="0" cap="none" spc="0" normalizeH="0" baseline="0" noProof="0" dirty="0">
                <a:ln>
                  <a:noFill/>
                </a:ln>
                <a:solidFill>
                  <a:prstClr val="black"/>
                </a:solidFill>
                <a:effectLst/>
                <a:uLnTx/>
                <a:uFillTx/>
                <a:latin typeface="Trebuchet MS" panose="020B0603020202020204" pitchFamily="34" charset="0"/>
                <a:ea typeface="LF_Kai" pitchFamily="2" charset="-122"/>
                <a:cs typeface="+mn-cs"/>
              </a:rPr>
              <a:t> </a:t>
            </a:r>
            <a:r>
              <a:rPr kumimoji="0" lang="en-US" altLang="en-US" sz="1300" b="1" i="0" u="none" strike="noStrike" kern="0" cap="none" spc="0" normalizeH="0" baseline="0" noProof="0" dirty="0">
                <a:ln>
                  <a:noFill/>
                </a:ln>
                <a:solidFill>
                  <a:srgbClr val="4472C4">
                    <a:lumMod val="75000"/>
                  </a:srgbClr>
                </a:solidFill>
                <a:effectLst/>
                <a:uLnTx/>
                <a:uFillTx/>
                <a:latin typeface="Trebuchet MS" panose="020B0603020202020204" pitchFamily="34" charset="0"/>
                <a:ea typeface="LF_Kai" pitchFamily="2" charset="-122"/>
                <a:cs typeface="+mn-cs"/>
              </a:rPr>
              <a:t>2008-2018</a:t>
            </a:r>
          </a:p>
          <a:p>
            <a:pPr marL="265113" marR="0" lvl="0" indent="-265113"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Char char="n"/>
              <a:tabLst/>
              <a:defRPr/>
            </a:pP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We have </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helped build key infrastructure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including </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EUR 18m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for the construction of the</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 Vlore motorway bypass</a:t>
            </a:r>
            <a:r>
              <a:rPr kumimoji="0" lang="en-US" altLang="en-US" sz="1300" b="0" i="0" u="none" strike="noStrike" kern="0" cap="none" spc="0" normalizeH="0" baseline="0" noProof="0" dirty="0">
                <a:ln>
                  <a:noFill/>
                </a:ln>
                <a:solidFill>
                  <a:prstClr val="black"/>
                </a:solidFill>
                <a:effectLst/>
                <a:uLnTx/>
                <a:uFillTx/>
                <a:latin typeface="Trebuchet MS" panose="020B0603020202020204" pitchFamily="34" charset="0"/>
                <a:ea typeface="LF_Kai" pitchFamily="2" charset="-122"/>
                <a:cs typeface="+mn-cs"/>
              </a:rPr>
              <a:t>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and </a:t>
            </a:r>
            <a:r>
              <a:rPr kumimoji="0" lang="en-US" altLang="en-US" sz="1300" b="1" i="0" u="none" strike="noStrike" kern="0" cap="none" spc="0" normalizeH="0" baseline="0" noProof="0" dirty="0">
                <a:ln>
                  <a:noFill/>
                </a:ln>
                <a:solidFill>
                  <a:srgbClr val="4472C4">
                    <a:lumMod val="75000"/>
                  </a:srgbClr>
                </a:solidFill>
                <a:effectLst/>
                <a:uLnTx/>
                <a:uFillTx/>
                <a:latin typeface="Trebuchet MS" panose="020B0603020202020204" pitchFamily="34" charset="0"/>
                <a:ea typeface="LF_Kai" pitchFamily="2" charset="-122"/>
                <a:cs typeface="+mn-cs"/>
              </a:rPr>
              <a:t>EUR 35m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for the </a:t>
            </a:r>
            <a:r>
              <a:rPr kumimoji="0" lang="en-US" altLang="en-US" sz="1300" b="0" i="0" u="none" strike="noStrike" kern="0" cap="none" spc="0" normalizeH="0" baseline="0" noProof="0" dirty="0">
                <a:ln>
                  <a:noFill/>
                </a:ln>
                <a:solidFill>
                  <a:prstClr val="black"/>
                </a:solidFill>
                <a:effectLst/>
                <a:uLnTx/>
                <a:uFillTx/>
                <a:latin typeface="Trebuchet MS" panose="020B0603020202020204" pitchFamily="34" charset="0"/>
                <a:ea typeface="LF_Kai" pitchFamily="2" charset="-122"/>
                <a:cs typeface="+mn-cs"/>
              </a:rPr>
              <a:t>22km motorway bypass around </a:t>
            </a:r>
            <a:r>
              <a:rPr kumimoji="0" lang="en-US" altLang="en-US" sz="1300" b="0" i="0" u="none" strike="noStrike" kern="0" cap="none" spc="0" normalizeH="0" baseline="0" noProof="0" dirty="0" err="1" smtClean="0">
                <a:ln>
                  <a:noFill/>
                </a:ln>
                <a:solidFill>
                  <a:prstClr val="black"/>
                </a:solidFill>
                <a:effectLst/>
                <a:uLnTx/>
                <a:uFillTx/>
                <a:latin typeface="Trebuchet MS" panose="020B0603020202020204" pitchFamily="34" charset="0"/>
                <a:ea typeface="LF_Kai" pitchFamily="2" charset="-122"/>
                <a:cs typeface="+mn-cs"/>
              </a:rPr>
              <a:t>Fier</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 which will </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improve travel, safety</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 </a:t>
            </a:r>
            <a:r>
              <a:rPr kumimoji="0" lang="en-US" altLang="en-US" sz="1300" b="0" i="0" u="none" strike="noStrike" kern="0" cap="none" spc="0" normalizeH="0" baseline="0" noProof="0" dirty="0">
                <a:ln>
                  <a:noFill/>
                </a:ln>
                <a:solidFill>
                  <a:prstClr val="black"/>
                </a:solidFill>
                <a:effectLst/>
                <a:uLnTx/>
                <a:uFillTx/>
                <a:latin typeface="Trebuchet MS" panose="020B0603020202020204" pitchFamily="34" charset="0"/>
                <a:ea typeface="LF_Kai" pitchFamily="2" charset="-122"/>
                <a:cs typeface="+mn-cs"/>
              </a:rPr>
              <a:t>and</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 environmental conditions</a:t>
            </a:r>
          </a:p>
          <a:p>
            <a:pPr marL="265113" marR="0" lvl="0" indent="-265113" algn="just" defTabSz="914400" rtl="0" eaLnBrk="0" fontAlgn="base" latinLnBrk="0" hangingPunct="0">
              <a:lnSpc>
                <a:spcPct val="110000"/>
              </a:lnSpc>
              <a:spcBef>
                <a:spcPts val="1200"/>
              </a:spcBef>
              <a:spcAft>
                <a:spcPts val="1200"/>
              </a:spcAft>
              <a:buClr>
                <a:srgbClr val="C0C0C0"/>
              </a:buClr>
              <a:buSzPct val="92000"/>
              <a:buFont typeface="Wingdings" panose="05000000000000000000" pitchFamily="2" charset="2"/>
              <a:buChar char="n"/>
              <a:tabLst/>
              <a:defRPr/>
            </a:pP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We are investing </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EUR 37.5m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into the rehabilitation of </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primary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and </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secondary roads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to </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improve travel connectivity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and</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 support economic growth </a:t>
            </a:r>
            <a:r>
              <a:rPr kumimoji="0" lang="en-US" altLang="en-US" sz="1300" b="0" i="0" u="none" strike="noStrike" kern="0" cap="none" spc="0" normalizeH="0" baseline="0" noProof="0" dirty="0" smtClean="0">
                <a:ln>
                  <a:noFill/>
                </a:ln>
                <a:solidFill>
                  <a:prstClr val="black"/>
                </a:solidFill>
                <a:effectLst/>
                <a:uLnTx/>
                <a:uFillTx/>
                <a:latin typeface="Trebuchet MS" panose="020B0603020202020204" pitchFamily="34" charset="0"/>
                <a:ea typeface="LF_Kai" pitchFamily="2" charset="-122"/>
                <a:cs typeface="+mn-cs"/>
              </a:rPr>
              <a:t>and</a:t>
            </a:r>
            <a:r>
              <a:rPr kumimoji="0" lang="en-US" altLang="en-US" sz="130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rPr>
              <a:t> social cohesion</a:t>
            </a:r>
            <a:endParaRPr kumimoji="0" lang="en-US" altLang="en-US" sz="1450" b="1" i="0"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LF_Kai" pitchFamily="2" charset="-122"/>
              <a:cs typeface="+mn-cs"/>
            </a:endParaRPr>
          </a:p>
        </p:txBody>
      </p:sp>
      <p:cxnSp>
        <p:nvCxnSpPr>
          <p:cNvPr id="15" name="Straight Connector 14"/>
          <p:cNvCxnSpPr/>
          <p:nvPr/>
        </p:nvCxnSpPr>
        <p:spPr>
          <a:xfrm>
            <a:off x="4562574" y="980501"/>
            <a:ext cx="37140" cy="522199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2" descr="https://www.azernews.az/media/2017/06/17/tap_pipeline_main_030517_0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0281" y="1491815"/>
            <a:ext cx="4238558" cy="23232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4645999" y="4026915"/>
            <a:ext cx="2630847" cy="1372798"/>
          </a:xfrm>
          <a:prstGeom prst="rect">
            <a:avLst/>
          </a:prstGeom>
          <a:solidFill>
            <a:sysClr val="window" lastClr="FFFFFF">
              <a:alpha val="50000"/>
            </a:sysClr>
          </a:solidFill>
          <a:ln w="12700" cap="flat" cmpd="sng" algn="ctr">
            <a:solidFill>
              <a:schemeClr val="bg1"/>
            </a:solidFill>
            <a:prstDash val="dash"/>
          </a:ln>
          <a:effectLst/>
        </p:spPr>
        <p:txBody>
          <a:bodyPr lIns="36000" tIns="36000" rIns="36000" bIns="36000" anchor="ctr"/>
          <a:lstStyle/>
          <a:p>
            <a:pPr marL="34925" marR="0" lvl="2" indent="0" algn="just" defTabSz="914400" rtl="0" eaLnBrk="1" fontAlgn="auto" latinLnBrk="0" hangingPunct="1">
              <a:lnSpc>
                <a:spcPct val="100000"/>
              </a:lnSpc>
              <a:spcBef>
                <a:spcPts val="60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We are </a:t>
            </a:r>
            <a:r>
              <a:rPr kumimoji="0" lang="en-US" sz="1100" b="1" i="1" u="none" strike="noStrike" kern="1200" cap="none" spc="0" normalizeH="0" baseline="0" noProof="0" dirty="0">
                <a:ln>
                  <a:noFill/>
                </a:ln>
                <a:solidFill>
                  <a:srgbClr val="4472C4">
                    <a:lumMod val="75000"/>
                  </a:srgbClr>
                </a:solidFill>
                <a:effectLst/>
                <a:uLnTx/>
                <a:uFillTx/>
                <a:latin typeface="Trebuchet MS" panose="020B0603020202020204" pitchFamily="34" charset="0"/>
                <a:ea typeface="+mn-ea"/>
                <a:cs typeface="+mn-cs"/>
              </a:rPr>
              <a:t>financing </a:t>
            </a:r>
            <a:r>
              <a:rPr kumimoji="0" lang="en-US" sz="11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 </a:t>
            </a:r>
            <a:r>
              <a:rPr kumimoji="0" lang="en-US" sz="1100" b="1" i="1" u="none" strike="noStrike" kern="1200" cap="none" spc="0" normalizeH="0" baseline="0" noProof="0" dirty="0">
                <a:ln>
                  <a:noFill/>
                </a:ln>
                <a:solidFill>
                  <a:srgbClr val="4472C4">
                    <a:lumMod val="75000"/>
                  </a:srgbClr>
                </a:solidFill>
                <a:effectLst/>
                <a:uLnTx/>
                <a:uFillTx/>
                <a:latin typeface="Trebuchet MS" panose="020B0603020202020204" pitchFamily="34" charset="0"/>
                <a:ea typeface="+mn-ea"/>
                <a:cs typeface="+mn-cs"/>
              </a:rPr>
              <a:t>Trans Adriatic Pipeline </a:t>
            </a:r>
            <a:r>
              <a:rPr kumimoji="0" lang="en-US" sz="11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(TAP), which </a:t>
            </a:r>
            <a:r>
              <a:rPr kumimoji="0" lang="en-US" sz="1100" b="0" i="1"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stems </a:t>
            </a:r>
            <a:r>
              <a:rPr kumimoji="0" lang="en-US" sz="11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from the Greek/Turkish border to Italy through </a:t>
            </a:r>
            <a:r>
              <a:rPr kumimoji="0" lang="en-US" sz="1100" b="1" i="1" u="none" strike="noStrike" kern="1200" cap="none" spc="0" normalizeH="0" baseline="0" noProof="0" dirty="0">
                <a:ln>
                  <a:noFill/>
                </a:ln>
                <a:solidFill>
                  <a:srgbClr val="4472C4">
                    <a:lumMod val="75000"/>
                  </a:srgbClr>
                </a:solidFill>
                <a:effectLst/>
                <a:uLnTx/>
                <a:uFillTx/>
                <a:latin typeface="Trebuchet MS" panose="020B0603020202020204" pitchFamily="34" charset="0"/>
                <a:ea typeface="+mn-ea"/>
                <a:cs typeface="+mn-cs"/>
              </a:rPr>
              <a:t>Albania</a:t>
            </a:r>
            <a:r>
              <a:rPr kumimoji="0" lang="en-US" sz="1100" b="1" i="1" u="none" strike="noStrike" kern="120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 </a:t>
            </a:r>
          </a:p>
          <a:p>
            <a:pPr marL="34925" marR="0" lvl="2" indent="0" algn="just" defTabSz="914400" rtl="0" eaLnBrk="1" fontAlgn="auto" latinLnBrk="0" hangingPunct="1">
              <a:lnSpc>
                <a:spcPct val="100000"/>
              </a:lnSpc>
              <a:spcBef>
                <a:spcPts val="600"/>
              </a:spcBef>
              <a:spcAft>
                <a:spcPts val="600"/>
              </a:spcAft>
              <a:buClrTx/>
              <a:buSzTx/>
              <a:buFontTx/>
              <a:buNone/>
              <a:tabLst/>
              <a:defRPr/>
            </a:pPr>
            <a:r>
              <a:rPr kumimoji="0" lang="en-US" sz="1100" b="1" i="1"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TAP</a:t>
            </a:r>
            <a:r>
              <a:rPr kumimoji="0" lang="en-US" sz="1100" b="1" i="1" u="none" strike="noStrike" kern="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1100" b="0"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will improve </a:t>
            </a:r>
            <a:r>
              <a:rPr kumimoji="0" lang="en-US" sz="1100" b="1" i="1"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energy</a:t>
            </a:r>
            <a:r>
              <a:rPr kumimoji="0" lang="en-US" sz="1100" b="0" i="1" u="none" strike="noStrike" kern="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1100" b="1" i="1"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security</a:t>
            </a:r>
            <a:r>
              <a:rPr kumimoji="0" lang="en-US" sz="1100" b="1" i="1" u="none" strike="noStrike" kern="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1100" b="0"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and</a:t>
            </a:r>
            <a:r>
              <a:rPr kumimoji="0" lang="en-US" sz="1100" b="1"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100" b="1" i="1"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diversification </a:t>
            </a:r>
            <a:r>
              <a:rPr kumimoji="0" lang="en-US" sz="1100" b="0" i="1" u="none" strike="noStrike" kern="0" cap="none" spc="0" normalizeH="0" baseline="0" noProof="0" dirty="0" smtClean="0">
                <a:ln>
                  <a:noFill/>
                </a:ln>
                <a:solidFill>
                  <a:prstClr val="black"/>
                </a:solidFill>
                <a:effectLst/>
                <a:uLnTx/>
                <a:uFillTx/>
                <a:latin typeface="Trebuchet MS" panose="020B0603020202020204" pitchFamily="34" charset="0"/>
                <a:ea typeface="+mn-ea"/>
                <a:cs typeface="+mn-cs"/>
              </a:rPr>
              <a:t>sustaining </a:t>
            </a:r>
            <a:r>
              <a:rPr kumimoji="0" lang="en-US" sz="1100" b="0"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the transition</a:t>
            </a:r>
            <a:r>
              <a:rPr kumimoji="0" lang="en-US" sz="1100" b="1" i="1" u="none" strike="noStrike" kern="0" cap="none" spc="0" normalizeH="0" baseline="0" noProof="0" dirty="0">
                <a:ln>
                  <a:noFill/>
                </a:ln>
                <a:solidFill>
                  <a:srgbClr val="4472C4">
                    <a:lumMod val="75000"/>
                  </a:srgbClr>
                </a:solidFill>
                <a:effectLst/>
                <a:uLnTx/>
                <a:uFillTx/>
                <a:latin typeface="Trebuchet MS" panose="020B0603020202020204" pitchFamily="34" charset="0"/>
                <a:ea typeface="+mn-ea"/>
                <a:cs typeface="+mn-cs"/>
              </a:rPr>
              <a:t> </a:t>
            </a:r>
            <a:r>
              <a:rPr kumimoji="0" lang="en-US" sz="1100" b="0"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towards</a:t>
            </a:r>
            <a:r>
              <a:rPr kumimoji="0" lang="en-US" sz="1100" b="1" i="1" u="none" strike="noStrike" kern="0" cap="none" spc="0" normalizeH="0" baseline="0" noProof="0" dirty="0">
                <a:ln>
                  <a:noFill/>
                </a:ln>
                <a:solidFill>
                  <a:srgbClr val="4472C4">
                    <a:lumMod val="75000"/>
                  </a:srgbClr>
                </a:solidFill>
                <a:effectLst/>
                <a:uLnTx/>
                <a:uFillTx/>
                <a:latin typeface="Trebuchet MS" panose="020B0603020202020204" pitchFamily="34" charset="0"/>
                <a:ea typeface="+mn-ea"/>
                <a:cs typeface="+mn-cs"/>
              </a:rPr>
              <a:t> </a:t>
            </a:r>
            <a:r>
              <a:rPr kumimoji="0" lang="en-US" sz="1100" b="1" i="1"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decarbonisation</a:t>
            </a:r>
            <a:r>
              <a:rPr kumimoji="0" lang="en-US" sz="1100" b="1" i="1" u="none" strike="noStrike" kern="0" cap="none" spc="0" normalizeH="0" baseline="0" noProof="0" dirty="0">
                <a:ln>
                  <a:noFill/>
                </a:ln>
                <a:solidFill>
                  <a:srgbClr val="70AD47">
                    <a:lumMod val="50000"/>
                  </a:srgbClr>
                </a:solidFill>
                <a:effectLst/>
                <a:uLnTx/>
                <a:uFillTx/>
                <a:latin typeface="Trebuchet MS" panose="020B0603020202020204" pitchFamily="34" charset="0"/>
                <a:ea typeface="+mn-ea"/>
                <a:cs typeface="+mn-cs"/>
              </a:rPr>
              <a:t> </a:t>
            </a:r>
            <a:r>
              <a:rPr kumimoji="0" lang="en-US" sz="1100" b="0" i="1" u="none" strike="noStrike" kern="0" cap="none" spc="0" normalizeH="0" baseline="0" noProof="0" dirty="0" smtClean="0">
                <a:ln>
                  <a:noFill/>
                </a:ln>
                <a:solidFill>
                  <a:prstClr val="black"/>
                </a:solidFill>
                <a:effectLst/>
                <a:uLnTx/>
                <a:uFillTx/>
                <a:latin typeface="Trebuchet MS" panose="020B0603020202020204" pitchFamily="34" charset="0"/>
                <a:ea typeface="+mn-ea"/>
                <a:cs typeface="+mn-cs"/>
              </a:rPr>
              <a:t>in</a:t>
            </a:r>
            <a:r>
              <a:rPr kumimoji="0" lang="en-US" sz="1100" b="1" i="1" u="none" strike="noStrike" kern="0" cap="none" spc="0" normalizeH="0" baseline="0" noProof="0" dirty="0" smtClean="0">
                <a:ln>
                  <a:noFill/>
                </a:ln>
                <a:solidFill>
                  <a:srgbClr val="70AD47">
                    <a:lumMod val="50000"/>
                  </a:srgbClr>
                </a:solidFill>
                <a:effectLst/>
                <a:uLnTx/>
                <a:uFillTx/>
                <a:latin typeface="Trebuchet MS" panose="020B0603020202020204" pitchFamily="34" charset="0"/>
                <a:ea typeface="+mn-ea"/>
                <a:cs typeface="+mn-cs"/>
              </a:rPr>
              <a:t> </a:t>
            </a:r>
            <a:r>
              <a:rPr kumimoji="0" lang="en-US" sz="1100" b="1" i="1"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Albania</a:t>
            </a:r>
            <a:r>
              <a:rPr kumimoji="0" lang="en-US" sz="1100" b="1" i="1" u="none" strike="noStrike" kern="0" cap="none" spc="0" normalizeH="0" baseline="0" noProof="0" dirty="0" smtClean="0">
                <a:ln>
                  <a:noFill/>
                </a:ln>
                <a:solidFill>
                  <a:srgbClr val="70AD47">
                    <a:lumMod val="50000"/>
                  </a:srgbClr>
                </a:solidFill>
                <a:effectLst/>
                <a:uLnTx/>
                <a:uFillTx/>
                <a:latin typeface="Trebuchet MS" panose="020B0603020202020204" pitchFamily="34" charset="0"/>
                <a:ea typeface="+mn-ea"/>
                <a:cs typeface="+mn-cs"/>
              </a:rPr>
              <a:t> </a:t>
            </a:r>
            <a:r>
              <a:rPr kumimoji="0" lang="en-US" sz="1100" b="0" i="1" u="none" strike="noStrike" kern="0" cap="none" spc="0" normalizeH="0" baseline="0" noProof="0" dirty="0" smtClean="0">
                <a:ln>
                  <a:noFill/>
                </a:ln>
                <a:solidFill>
                  <a:prstClr val="black"/>
                </a:solidFill>
                <a:effectLst/>
                <a:uLnTx/>
                <a:uFillTx/>
                <a:latin typeface="Trebuchet MS" panose="020B0603020202020204" pitchFamily="34" charset="0"/>
                <a:ea typeface="+mn-ea"/>
                <a:cs typeface="+mn-cs"/>
              </a:rPr>
              <a:t>and wider </a:t>
            </a:r>
            <a:r>
              <a:rPr kumimoji="0" lang="en-US" sz="1100" b="1" i="1" u="none" strike="noStrike" kern="0" cap="none" spc="0" normalizeH="0" baseline="0" noProof="0" dirty="0" smtClean="0">
                <a:ln>
                  <a:noFill/>
                </a:ln>
                <a:solidFill>
                  <a:srgbClr val="4472C4">
                    <a:lumMod val="75000"/>
                  </a:srgbClr>
                </a:solidFill>
                <a:effectLst/>
                <a:uLnTx/>
                <a:uFillTx/>
                <a:latin typeface="Trebuchet MS" panose="020B0603020202020204" pitchFamily="34" charset="0"/>
                <a:ea typeface="+mn-ea"/>
                <a:cs typeface="+mn-cs"/>
              </a:rPr>
              <a:t>Europe</a:t>
            </a:r>
            <a:endParaRPr kumimoji="0" lang="en-US" sz="1100" b="1" i="0" u="none" strike="noStrike" kern="1200" cap="none" spc="0" normalizeH="0" baseline="0" noProof="0" dirty="0">
              <a:ln>
                <a:noFill/>
              </a:ln>
              <a:solidFill>
                <a:srgbClr val="4472C4">
                  <a:lumMod val="75000"/>
                </a:srgbClr>
              </a:solidFill>
              <a:effectLst/>
              <a:uLnTx/>
              <a:uFillTx/>
              <a:latin typeface="Trebuchet MS" panose="020B0603020202020204" pitchFamily="34" charset="0"/>
              <a:ea typeface="+mn-ea"/>
              <a:cs typeface="+mn-cs"/>
            </a:endParaRPr>
          </a:p>
        </p:txBody>
      </p:sp>
      <p:sp>
        <p:nvSpPr>
          <p:cNvPr id="18" name="Rectangle 17"/>
          <p:cNvSpPr/>
          <p:nvPr/>
        </p:nvSpPr>
        <p:spPr bwMode="auto">
          <a:xfrm>
            <a:off x="7332277" y="4348780"/>
            <a:ext cx="1686608" cy="863243"/>
          </a:xfrm>
          <a:prstGeom prst="rect">
            <a:avLst/>
          </a:prstGeom>
          <a:solidFill>
            <a:sysClr val="window" lastClr="FFFFFF">
              <a:alpha val="50000"/>
            </a:sysClr>
          </a:solidFill>
          <a:ln w="12700" cap="flat" cmpd="sng" algn="ctr">
            <a:solidFill>
              <a:schemeClr val="bg1"/>
            </a:solidFill>
            <a:prstDash val="dash"/>
          </a:ln>
          <a:effectLst/>
        </p:spPr>
        <p:txBody>
          <a:bodyPr lIns="36000" tIns="36000" rIns="36000" bIns="36000" anchor="ctr"/>
          <a:lstStyle/>
          <a:p>
            <a:pPr marL="34925" marR="0" lvl="2" indent="0" algn="ctr" defTabSz="914400" rtl="0" eaLnBrk="1" fontAlgn="auto" latinLnBrk="0" hangingPunct="1">
              <a:lnSpc>
                <a:spcPct val="100000"/>
              </a:lnSpc>
              <a:spcBef>
                <a:spcPts val="500"/>
              </a:spcBef>
              <a:spcAft>
                <a:spcPts val="30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Trebuchet MS" panose="020B0603020202020204" pitchFamily="34" charset="0"/>
                <a:ea typeface="+mn-ea"/>
                <a:cs typeface="+mn-cs"/>
              </a:rPr>
              <a:t>Up to 10bn m3 </a:t>
            </a:r>
          </a:p>
          <a:p>
            <a:pPr marL="34925" marR="0" lvl="2" indent="0" algn="ctr" defTabSz="914400" rtl="0" eaLnBrk="1" fontAlgn="auto" latinLnBrk="0" hangingPunct="1">
              <a:lnSpc>
                <a:spcPct val="100000"/>
              </a:lnSpc>
              <a:spcBef>
                <a:spcPts val="500"/>
              </a:spcBef>
              <a:spcAft>
                <a:spcPts val="30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Trebuchet MS" panose="020B0603020202020204" pitchFamily="34" charset="0"/>
                <a:ea typeface="+mn-ea"/>
                <a:cs typeface="+mn-cs"/>
              </a:rPr>
              <a:t>of gas will be transported yearly</a:t>
            </a:r>
            <a:endParaRPr kumimoji="0" lang="en-US" sz="900" b="1" i="0" u="none" strike="noStrike" kern="1200" cap="none" spc="0" normalizeH="0" baseline="0" noProof="0" dirty="0">
              <a:ln>
                <a:noFill/>
              </a:ln>
              <a:solidFill>
                <a:srgbClr val="4472C4">
                  <a:lumMod val="75000"/>
                </a:srgbClr>
              </a:solidFill>
              <a:effectLst/>
              <a:uLnTx/>
              <a:uFillTx/>
              <a:latin typeface="Trebuchet MS" panose="020B0603020202020204" pitchFamily="34" charset="0"/>
              <a:ea typeface="+mn-ea"/>
              <a:cs typeface="+mn-cs"/>
            </a:endParaRPr>
          </a:p>
          <a:p>
            <a:pPr marL="34925" marR="0" lvl="2" indent="0" algn="just" defTabSz="914400" rtl="0" eaLnBrk="1" fontAlgn="auto" latinLnBrk="0" hangingPunct="1">
              <a:lnSpc>
                <a:spcPct val="100000"/>
              </a:lnSpc>
              <a:spcBef>
                <a:spcPts val="500"/>
              </a:spcBef>
              <a:spcAft>
                <a:spcPts val="300"/>
              </a:spcAft>
              <a:buClrTx/>
              <a:buSzTx/>
              <a:buFontTx/>
              <a:buNone/>
              <a:tabLst/>
              <a:defRPr/>
            </a:pPr>
            <a:endParaRPr kumimoji="0" lang="en-US" sz="1600" b="1" i="0" u="none" strike="noStrike" kern="1200" cap="none" spc="0" normalizeH="0" baseline="0" noProof="0" dirty="0">
              <a:ln>
                <a:noFill/>
              </a:ln>
              <a:solidFill>
                <a:srgbClr val="4472C4">
                  <a:lumMod val="75000"/>
                </a:srgbClr>
              </a:solidFill>
              <a:effectLst/>
              <a:uLnTx/>
              <a:uFillTx/>
              <a:latin typeface="Trebuchet MS" panose="020B0603020202020204" pitchFamily="34" charset="0"/>
              <a:ea typeface="+mn-ea"/>
              <a:cs typeface="+mn-cs"/>
            </a:endParaRPr>
          </a:p>
        </p:txBody>
      </p:sp>
      <p:sp>
        <p:nvSpPr>
          <p:cNvPr id="16" name="TextBox 15"/>
          <p:cNvSpPr txBox="1"/>
          <p:nvPr/>
        </p:nvSpPr>
        <p:spPr>
          <a:xfrm>
            <a:off x="7516150" y="862492"/>
            <a:ext cx="1432689" cy="569387"/>
          </a:xfrm>
          <a:prstGeom prst="rect">
            <a:avLst/>
          </a:prstGeom>
          <a:solidFill>
            <a:schemeClr val="accent6">
              <a:lumMod val="7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Trebuchet MS" panose="020B0603020202020204" pitchFamily="34" charset="0"/>
                <a:ea typeface="+mn-ea"/>
                <a:cs typeface="+mn-cs"/>
              </a:rPr>
              <a:t>In 2018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smtClean="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Trebuchet MS" panose="020B0603020202020204" pitchFamily="34" charset="0"/>
                <a:ea typeface="+mn-ea"/>
                <a:cs typeface="+mn-cs"/>
              </a:rPr>
              <a:t>EUR 105m signed</a:t>
            </a:r>
            <a:endParaRPr kumimoji="0" lang="en-GB" sz="12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277041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6"/>
            <a:ext cx="7886700" cy="468312"/>
          </a:xfrm>
        </p:spPr>
        <p:txBody>
          <a:bodyPr/>
          <a:lstStyle/>
          <a:p>
            <a:pPr lvl="0">
              <a:spcBef>
                <a:spcPts val="1000"/>
              </a:spcBef>
              <a:defRPr/>
            </a:pPr>
            <a:r>
              <a:rPr lang="en-US" sz="3000" b="1" dirty="0">
                <a:solidFill>
                  <a:srgbClr val="0070C0"/>
                </a:solidFill>
                <a:latin typeface="Calibri" panose="020F0502020204030204" pitchFamily="34" charset="0"/>
              </a:rPr>
              <a:t>ERI - Economic Resilience Initiative</a:t>
            </a:r>
            <a:r>
              <a:rPr lang="en-US" sz="2100" b="1" dirty="0">
                <a:solidFill>
                  <a:srgbClr val="000000"/>
                </a:solidFill>
                <a:latin typeface="Trebuchet MS" panose="020B0603020202020204" pitchFamily="34" charset="0"/>
                <a:ea typeface="LF_Kai" pitchFamily="2" charset="-122"/>
                <a:cs typeface="+mn-cs"/>
              </a:rPr>
              <a:t/>
            </a:r>
            <a:br>
              <a:rPr lang="en-US" sz="2100" b="1" dirty="0">
                <a:solidFill>
                  <a:srgbClr val="000000"/>
                </a:solidFill>
                <a:latin typeface="Trebuchet MS" panose="020B0603020202020204" pitchFamily="34" charset="0"/>
                <a:ea typeface="LF_Kai" pitchFamily="2" charset="-122"/>
                <a:cs typeface="+mn-cs"/>
              </a:rPr>
            </a:br>
            <a:endParaRPr lang="en-GB" dirty="0"/>
          </a:p>
        </p:txBody>
      </p:sp>
      <p:sp>
        <p:nvSpPr>
          <p:cNvPr id="10" name="Content Placeholder 9"/>
          <p:cNvSpPr>
            <a:spLocks noGrp="1"/>
          </p:cNvSpPr>
          <p:nvPr>
            <p:ph idx="1"/>
          </p:nvPr>
        </p:nvSpPr>
        <p:spPr>
          <a:xfrm>
            <a:off x="628650" y="1825625"/>
            <a:ext cx="7886700" cy="3813175"/>
          </a:xfrm>
        </p:spPr>
        <p:txBody>
          <a:bodyPr/>
          <a:lstStyle/>
          <a:p>
            <a:endParaRPr lang="en-GB"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0266A-1577-41E9-8D24-5CCE020706D9}" type="datetime1">
              <a:rPr kumimoji="0" lang="fr-LU"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13/05/2019</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46D8CE-DF9A-4FC9-98C1-36228A9B7D78}"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7" name="Picture 6"/>
          <p:cNvPicPr>
            <a:picLocks noChangeAspect="1"/>
          </p:cNvPicPr>
          <p:nvPr/>
        </p:nvPicPr>
        <p:blipFill rotWithShape="1">
          <a:blip r:embed="rId3"/>
          <a:srcRect l="504" t="758" r="2163" b="2236"/>
          <a:stretch/>
        </p:blipFill>
        <p:spPr>
          <a:xfrm>
            <a:off x="346220" y="1465854"/>
            <a:ext cx="8417169" cy="4384431"/>
          </a:xfrm>
          <a:prstGeom prst="rect">
            <a:avLst/>
          </a:prstGeom>
        </p:spPr>
      </p:pic>
      <p:sp>
        <p:nvSpPr>
          <p:cNvPr id="8" name="Line 5"/>
          <p:cNvSpPr>
            <a:spLocks noChangeShapeType="1"/>
          </p:cNvSpPr>
          <p:nvPr/>
        </p:nvSpPr>
        <p:spPr bwMode="auto">
          <a:xfrm>
            <a:off x="338526" y="982133"/>
            <a:ext cx="8424863"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p:cNvSpPr txBox="1">
            <a:spLocks/>
          </p:cNvSpPr>
          <p:nvPr/>
        </p:nvSpPr>
        <p:spPr>
          <a:xfrm>
            <a:off x="331417" y="232252"/>
            <a:ext cx="7772400" cy="51605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tx2"/>
              </a:buClr>
              <a:buSzPct val="80000"/>
              <a:buFont typeface=".AppleSystemUIFont" charset="-12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tx2"/>
              </a:buClr>
              <a:buSzPct val="80000"/>
              <a:buFont typeface=".AppleSystemUIFont" charset="-12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tx2"/>
              </a:buClr>
              <a:buSzPct val="80000"/>
              <a:buFont typeface=".AppleSystemUIFont" charset="-12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tx2"/>
              </a:buClr>
              <a:buSzPct val="80000"/>
              <a:buFont typeface=".AppleSystemUIFont" charset="-12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51A5"/>
              </a:buClr>
              <a:buSzPct val="80000"/>
              <a:buFont typeface=".AppleSystemUIFont" charset="-120"/>
              <a:buNone/>
              <a:tabLst/>
              <a:defRPr/>
            </a:pPr>
            <a:endParaRPr kumimoji="0" lang="en-US" sz="2100" b="1" i="0" u="none" strike="noStrike" kern="1200" cap="none" spc="0" normalizeH="0" baseline="0" noProof="0" dirty="0">
              <a:ln>
                <a:noFill/>
              </a:ln>
              <a:solidFill>
                <a:srgbClr val="000000"/>
              </a:solidFill>
              <a:effectLst/>
              <a:uLnTx/>
              <a:uFillTx/>
              <a:latin typeface="Trebuchet MS" panose="020B0603020202020204" pitchFamily="34" charset="0"/>
              <a:ea typeface="LF_Kai" pitchFamily="2" charset="-122"/>
              <a:cs typeface="+mn-cs"/>
            </a:endParaRPr>
          </a:p>
        </p:txBody>
      </p:sp>
    </p:spTree>
    <p:extLst>
      <p:ext uri="{BB962C8B-B14F-4D97-AF65-F5344CB8AC3E}">
        <p14:creationId xmlns:p14="http://schemas.microsoft.com/office/powerpoint/2010/main" val="2507796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OBJECT_NAME" val="jpmAgendaPageTitle"/>
</p:tagLst>
</file>

<file path=ppt/tags/tag2.xml><?xml version="1.0" encoding="utf-8"?>
<p:tagLst xmlns:a="http://schemas.openxmlformats.org/drawingml/2006/main" xmlns:r="http://schemas.openxmlformats.org/officeDocument/2006/relationships" xmlns:p="http://schemas.openxmlformats.org/presentationml/2006/main">
  <p:tag name="JPM_OBJECT_NAME" val="jpmAgendaPageTitle"/>
</p:tagLst>
</file>

<file path=ppt/tags/tag3.xml><?xml version="1.0" encoding="utf-8"?>
<p:tagLst xmlns:a="http://schemas.openxmlformats.org/drawingml/2006/main" xmlns:r="http://schemas.openxmlformats.org/officeDocument/2006/relationships" xmlns:p="http://schemas.openxmlformats.org/presentationml/2006/main">
  <p:tag name="JPM_OBJECT_NAME" val="jpmAgendaPageTitle"/>
</p:tagLst>
</file>

<file path=ppt/tags/tag4.xml><?xml version="1.0" encoding="utf-8"?>
<p:tagLst xmlns:a="http://schemas.openxmlformats.org/drawingml/2006/main" xmlns:r="http://schemas.openxmlformats.org/officeDocument/2006/relationships" xmlns:p="http://schemas.openxmlformats.org/presentationml/2006/main">
  <p:tag name="JPM_OBJECT_NAME" val="jpmAgendaPageTitle"/>
</p:tagLst>
</file>

<file path=ppt/tags/tag5.xml><?xml version="1.0" encoding="utf-8"?>
<p:tagLst xmlns:a="http://schemas.openxmlformats.org/drawingml/2006/main" xmlns:r="http://schemas.openxmlformats.org/officeDocument/2006/relationships" xmlns:p="http://schemas.openxmlformats.org/presentationml/2006/main">
  <p:tag name="JPM_OBJECT_NAME" val="jpmAgendaPageTitle"/>
</p:tagLst>
</file>

<file path=ppt/tags/tag6.xml><?xml version="1.0" encoding="utf-8"?>
<p:tagLst xmlns:a="http://schemas.openxmlformats.org/drawingml/2006/main" xmlns:r="http://schemas.openxmlformats.org/officeDocument/2006/relationships" xmlns:p="http://schemas.openxmlformats.org/presentationml/2006/main">
  <p:tag name="JPM_OBJECT_NAME" val="jpmAgendaPageTitle"/>
</p:tagLst>
</file>

<file path=ppt/tags/tag7.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8.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9.xml><?xml version="1.0" encoding="utf-8"?>
<p:tagLst xmlns:a="http://schemas.openxmlformats.org/drawingml/2006/main" xmlns:r="http://schemas.openxmlformats.org/officeDocument/2006/relationships" xmlns:p="http://schemas.openxmlformats.org/presentationml/2006/main">
  <p:tag name="JPM_OBJECT_NAME" val="jpmAgendaPageTitl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EIB Corporate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IB Corporate Covers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IB Office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26729</TotalTime>
  <Words>3231</Words>
  <Application>Microsoft Office PowerPoint</Application>
  <PresentationFormat>On-screen Show (4:3)</PresentationFormat>
  <Paragraphs>475</Paragraphs>
  <Slides>31</Slides>
  <Notes>16</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31</vt:i4>
      </vt:variant>
    </vt:vector>
  </HeadingPairs>
  <TitlesOfParts>
    <vt:vector size="54" baseType="lpstr">
      <vt:lpstr>MS PGothic</vt:lpstr>
      <vt:lpstr>MS PGothic</vt:lpstr>
      <vt:lpstr>.AppleSystemUIFont</vt:lpstr>
      <vt:lpstr>Arial</vt:lpstr>
      <vt:lpstr>Calibri</vt:lpstr>
      <vt:lpstr>Calibri Light</vt:lpstr>
      <vt:lpstr>Corbel</vt:lpstr>
      <vt:lpstr>Courier New</vt:lpstr>
      <vt:lpstr>Futura Lt BT</vt:lpstr>
      <vt:lpstr>LF_Kai</vt:lpstr>
      <vt:lpstr>MyriadPro-Black</vt:lpstr>
      <vt:lpstr>Times New Roman</vt:lpstr>
      <vt:lpstr>Trebuchet MS</vt:lpstr>
      <vt:lpstr>Wingdings</vt:lpstr>
      <vt:lpstr>Custom Design</vt:lpstr>
      <vt:lpstr>EIB Corporate Theme</vt:lpstr>
      <vt:lpstr>1_EIB Corporate Theme</vt:lpstr>
      <vt:lpstr>2_EIB Corporate Theme</vt:lpstr>
      <vt:lpstr>Office Theme</vt:lpstr>
      <vt:lpstr>3_EIB Corporate Theme</vt:lpstr>
      <vt:lpstr>EIB Corporate Covers Theme</vt:lpstr>
      <vt:lpstr>EIB Office Theme</vt:lpstr>
      <vt:lpstr>1_Office Theme</vt:lpstr>
      <vt:lpstr>PowerPoint Presentation</vt:lpstr>
      <vt:lpstr>The EIB Group: the EIB and the EIF</vt:lpstr>
      <vt:lpstr>PowerPoint Presentation</vt:lpstr>
      <vt:lpstr>What can the EIB do? – Financing Instruments </vt:lpstr>
      <vt:lpstr>EIB Products</vt:lpstr>
      <vt:lpstr>What can the EIB do? –  Innovative Products</vt:lpstr>
      <vt:lpstr>PowerPoint Presentation</vt:lpstr>
      <vt:lpstr>PowerPoint Presentation</vt:lpstr>
      <vt:lpstr>ERI - Economic Resilience Initiative </vt:lpstr>
      <vt:lpstr>PowerPoint Presentation</vt:lpstr>
      <vt:lpstr>PowerPoint Presentation</vt:lpstr>
      <vt:lpstr>EIB support to Sustainable Finance</vt:lpstr>
      <vt:lpstr>EU Action Plan on Financing Sustainable Growth </vt:lpstr>
      <vt:lpstr>2018: EIB Sustainable Investment Highlights</vt:lpstr>
      <vt:lpstr>EIB and Sustainable Finance</vt:lpstr>
      <vt:lpstr>Standards and Due Diligence for Sustainable Finance  </vt:lpstr>
      <vt:lpstr>1. Activities excluded from financing</vt:lpstr>
      <vt:lpstr>2. Projects must comply with E&amp;S standards</vt:lpstr>
      <vt:lpstr>3. Assessing the impact of each project on society as a whole</vt:lpstr>
      <vt:lpstr> </vt:lpstr>
      <vt:lpstr>Pioneering Sustainable Borrowing</vt:lpstr>
      <vt:lpstr>EIB – Sustainable Lending</vt:lpstr>
      <vt:lpstr>EIB supports the Paris Agreement:   From Strategy to Action by 2020</vt:lpstr>
      <vt:lpstr>EIB: A pioneer and a valuable partner on Climate Action</vt:lpstr>
      <vt:lpstr>EIB Climate Action Lending in Western Balkans (2018)</vt:lpstr>
      <vt:lpstr>Climate Action  Policy cooperation with WBG/MDBs/DFIs</vt:lpstr>
      <vt:lpstr>PowerPoint Presentation</vt:lpstr>
      <vt:lpstr>GGF - Green for Growth Fund </vt:lpstr>
      <vt:lpstr>Potential participation of EIB in the First  Kosovo Energy Efficiency Fund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HOBDARI Ines</cp:lastModifiedBy>
  <cp:revision>901</cp:revision>
  <cp:lastPrinted>2019-03-01T13:55:35Z</cp:lastPrinted>
  <dcterms:created xsi:type="dcterms:W3CDTF">2017-01-13T08:08:35Z</dcterms:created>
  <dcterms:modified xsi:type="dcterms:W3CDTF">2019-05-13T09:36:24Z</dcterms:modified>
</cp:coreProperties>
</file>