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599" r:id="rId5"/>
    <p:sldId id="304" r:id="rId6"/>
    <p:sldId id="305" r:id="rId7"/>
    <p:sldId id="549" r:id="rId8"/>
    <p:sldId id="725" r:id="rId9"/>
    <p:sldId id="732" r:id="rId10"/>
    <p:sldId id="722" r:id="rId11"/>
    <p:sldId id="731" r:id="rId12"/>
    <p:sldId id="727" r:id="rId13"/>
    <p:sldId id="664" r:id="rId14"/>
    <p:sldId id="670" r:id="rId15"/>
    <p:sldId id="645" r:id="rId16"/>
    <p:sldId id="669" r:id="rId17"/>
    <p:sldId id="667" r:id="rId18"/>
    <p:sldId id="672" r:id="rId19"/>
    <p:sldId id="666" r:id="rId20"/>
    <p:sldId id="673" r:id="rId21"/>
    <p:sldId id="517"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Bouzas" initials="D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A1D"/>
    <a:srgbClr val="F8D2CC"/>
    <a:srgbClr val="FBEAE7"/>
    <a:srgbClr val="ED7B2E"/>
    <a:srgbClr val="ED7D31"/>
    <a:srgbClr val="FBC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F0082-0EAA-4E0E-8DE5-532ED8C7FDAA}" v="39" dt="2019-05-02T08:46:21.874"/>
    <p1510:client id="{0F0C4C11-6F3D-4DEA-8DB1-D3762C20931B}" v="24" dt="2019-05-02T12:26:23.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0093" autoAdjust="0"/>
  </p:normalViewPr>
  <p:slideViewPr>
    <p:cSldViewPr snapToGrid="0">
      <p:cViewPr varScale="1">
        <p:scale>
          <a:sx n="65" d="100"/>
          <a:sy n="65" d="100"/>
        </p:scale>
        <p:origin x="214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82862-9D28-4C9E-AC4B-51C3CEB5068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x-none"/>
        </a:p>
      </dgm:t>
    </dgm:pt>
    <dgm:pt modelId="{CCFF9504-2DCE-4047-98AD-4F514E51F109}">
      <dgm:prSet phldrT="[Text]" custT="1"/>
      <dgm:spPr>
        <a:solidFill>
          <a:schemeClr val="tx2"/>
        </a:solidFill>
      </dgm:spPr>
      <dgm:t>
        <a:bodyPr/>
        <a:lstStyle/>
        <a:p>
          <a:r>
            <a:rPr lang="en-GB" sz="2000" b="1" dirty="0">
              <a:solidFill>
                <a:schemeClr val="bg1"/>
              </a:solidFill>
            </a:rPr>
            <a:t>Sustainable Finance WG</a:t>
          </a:r>
          <a:endParaRPr lang="x-none" sz="2000" b="1" dirty="0">
            <a:solidFill>
              <a:schemeClr val="bg1"/>
            </a:solidFill>
          </a:endParaRPr>
        </a:p>
      </dgm:t>
    </dgm:pt>
    <dgm:pt modelId="{B07E7A13-097E-434A-925A-B4B7CE3197C3}" type="parTrans" cxnId="{D4161A52-DD8A-41F1-AF45-99BE6EBC067A}">
      <dgm:prSet/>
      <dgm:spPr/>
      <dgm:t>
        <a:bodyPr/>
        <a:lstStyle/>
        <a:p>
          <a:endParaRPr lang="x-none" sz="1600">
            <a:solidFill>
              <a:schemeClr val="tx2"/>
            </a:solidFill>
          </a:endParaRPr>
        </a:p>
      </dgm:t>
    </dgm:pt>
    <dgm:pt modelId="{C1D866A9-4CF9-409F-A8A3-6F8ACD8BB10A}" type="sibTrans" cxnId="{D4161A52-DD8A-41F1-AF45-99BE6EBC067A}">
      <dgm:prSet/>
      <dgm:spPr/>
      <dgm:t>
        <a:bodyPr/>
        <a:lstStyle/>
        <a:p>
          <a:endParaRPr lang="x-none" sz="1600">
            <a:solidFill>
              <a:schemeClr val="tx2"/>
            </a:solidFill>
          </a:endParaRPr>
        </a:p>
      </dgm:t>
    </dgm:pt>
    <dgm:pt modelId="{30CBA85E-6889-4374-8B2C-88E1EF090D72}">
      <dgm:prSet phldrT="[Text]" custT="1"/>
      <dgm:spPr>
        <a:solidFill>
          <a:schemeClr val="accent2">
            <a:lumMod val="20000"/>
            <a:lumOff val="80000"/>
          </a:schemeClr>
        </a:solidFill>
      </dgm:spPr>
      <dgm:t>
        <a:bodyPr/>
        <a:lstStyle/>
        <a:p>
          <a:r>
            <a:rPr lang="en-GB" sz="1600" b="1" dirty="0">
              <a:solidFill>
                <a:schemeClr val="tx2"/>
              </a:solidFill>
            </a:rPr>
            <a:t>Subgroup 1:</a:t>
          </a:r>
        </a:p>
        <a:p>
          <a:r>
            <a:rPr lang="en-GB" sz="1600" b="1" dirty="0">
              <a:solidFill>
                <a:schemeClr val="tx2"/>
              </a:solidFill>
            </a:rPr>
            <a:t>EU Green Taxonomy</a:t>
          </a:r>
          <a:endParaRPr lang="x-none" sz="1600" b="1" dirty="0">
            <a:solidFill>
              <a:schemeClr val="tx2"/>
            </a:solidFill>
          </a:endParaRPr>
        </a:p>
      </dgm:t>
    </dgm:pt>
    <dgm:pt modelId="{D71A0881-E09A-4D62-B196-7A167480868C}" type="parTrans" cxnId="{110055EE-60F2-4A30-A7C0-EA003A7FEC7C}">
      <dgm:prSet/>
      <dgm:spPr/>
      <dgm:t>
        <a:bodyPr/>
        <a:lstStyle/>
        <a:p>
          <a:endParaRPr lang="x-none" sz="1600">
            <a:solidFill>
              <a:schemeClr val="tx2"/>
            </a:solidFill>
          </a:endParaRPr>
        </a:p>
      </dgm:t>
    </dgm:pt>
    <dgm:pt modelId="{ACAB606D-85F3-40BF-8B2F-F642D53CE7D8}" type="sibTrans" cxnId="{110055EE-60F2-4A30-A7C0-EA003A7FEC7C}">
      <dgm:prSet/>
      <dgm:spPr/>
      <dgm:t>
        <a:bodyPr/>
        <a:lstStyle/>
        <a:p>
          <a:endParaRPr lang="x-none" sz="1600">
            <a:solidFill>
              <a:schemeClr val="tx2"/>
            </a:solidFill>
          </a:endParaRPr>
        </a:p>
      </dgm:t>
    </dgm:pt>
    <dgm:pt modelId="{03526980-8267-4D2A-BD45-D7A69F49CC67}">
      <dgm:prSet phldrT="[Text]" custT="1"/>
      <dgm:spPr>
        <a:solidFill>
          <a:schemeClr val="accent2">
            <a:lumMod val="20000"/>
            <a:lumOff val="80000"/>
          </a:schemeClr>
        </a:solidFill>
      </dgm:spPr>
      <dgm:t>
        <a:bodyPr/>
        <a:lstStyle/>
        <a:p>
          <a:r>
            <a:rPr lang="en-GB" sz="1600" b="1" dirty="0">
              <a:solidFill>
                <a:schemeClr val="tx2"/>
              </a:solidFill>
            </a:rPr>
            <a:t>Subgroup 2:</a:t>
          </a:r>
        </a:p>
        <a:p>
          <a:r>
            <a:rPr lang="en-GB" sz="1600" b="1" dirty="0">
              <a:solidFill>
                <a:schemeClr val="tx2"/>
              </a:solidFill>
            </a:rPr>
            <a:t>EU Green Bonds</a:t>
          </a:r>
          <a:endParaRPr lang="x-none" sz="1600" b="1" dirty="0">
            <a:solidFill>
              <a:schemeClr val="tx2"/>
            </a:solidFill>
          </a:endParaRPr>
        </a:p>
      </dgm:t>
    </dgm:pt>
    <dgm:pt modelId="{DDE68C9F-1C2B-4A72-92DD-6616AA41201F}" type="parTrans" cxnId="{023171E5-756B-4D78-9936-6619B618B3F0}">
      <dgm:prSet/>
      <dgm:spPr/>
      <dgm:t>
        <a:bodyPr/>
        <a:lstStyle/>
        <a:p>
          <a:endParaRPr lang="x-none" sz="1600">
            <a:solidFill>
              <a:schemeClr val="tx2"/>
            </a:solidFill>
          </a:endParaRPr>
        </a:p>
      </dgm:t>
    </dgm:pt>
    <dgm:pt modelId="{C71AD62A-E33B-49CF-9203-72DF080656EB}" type="sibTrans" cxnId="{023171E5-756B-4D78-9936-6619B618B3F0}">
      <dgm:prSet/>
      <dgm:spPr/>
      <dgm:t>
        <a:bodyPr/>
        <a:lstStyle/>
        <a:p>
          <a:endParaRPr lang="x-none" sz="1600">
            <a:solidFill>
              <a:schemeClr val="tx2"/>
            </a:solidFill>
          </a:endParaRPr>
        </a:p>
      </dgm:t>
    </dgm:pt>
    <dgm:pt modelId="{3EBDDE2C-BC73-4F2C-91A3-BC23476015AB}">
      <dgm:prSet phldrT="[Text]" custT="1"/>
      <dgm:spPr>
        <a:solidFill>
          <a:schemeClr val="accent2">
            <a:lumMod val="20000"/>
            <a:lumOff val="80000"/>
          </a:schemeClr>
        </a:solidFill>
      </dgm:spPr>
      <dgm:t>
        <a:bodyPr/>
        <a:lstStyle/>
        <a:p>
          <a:r>
            <a:rPr lang="en-GB" sz="1600" b="1" dirty="0">
              <a:solidFill>
                <a:schemeClr val="tx2"/>
              </a:solidFill>
            </a:rPr>
            <a:t>Subgroup 3:</a:t>
          </a:r>
        </a:p>
        <a:p>
          <a:r>
            <a:rPr lang="es-ES" sz="1600" b="1" dirty="0" err="1">
              <a:solidFill>
                <a:schemeClr val="tx2"/>
              </a:solidFill>
            </a:rPr>
            <a:t>Disclosures</a:t>
          </a:r>
          <a:r>
            <a:rPr lang="es-ES" sz="1600" b="1" dirty="0">
              <a:solidFill>
                <a:schemeClr val="tx2"/>
              </a:solidFill>
            </a:rPr>
            <a:t>, </a:t>
          </a:r>
          <a:r>
            <a:rPr lang="es-ES" sz="1600" b="1" dirty="0" err="1">
              <a:solidFill>
                <a:schemeClr val="tx2"/>
              </a:solidFill>
            </a:rPr>
            <a:t>Indices</a:t>
          </a:r>
          <a:r>
            <a:rPr lang="es-ES" sz="1600" b="1" dirty="0">
              <a:solidFill>
                <a:schemeClr val="tx2"/>
              </a:solidFill>
            </a:rPr>
            <a:t> &amp; </a:t>
          </a:r>
          <a:r>
            <a:rPr lang="es-ES" sz="1600" b="1" dirty="0" err="1">
              <a:solidFill>
                <a:schemeClr val="tx2"/>
              </a:solidFill>
            </a:rPr>
            <a:t>Metrics</a:t>
          </a:r>
          <a:endParaRPr lang="es-ES" sz="1600" b="1" dirty="0">
            <a:solidFill>
              <a:schemeClr val="tx2"/>
            </a:solidFill>
          </a:endParaRPr>
        </a:p>
      </dgm:t>
    </dgm:pt>
    <dgm:pt modelId="{792C88F9-5D47-41AC-A29D-34707C5971A6}" type="parTrans" cxnId="{A8F92886-25A1-4B5D-98BF-B25597BC68F5}">
      <dgm:prSet/>
      <dgm:spPr/>
      <dgm:t>
        <a:bodyPr/>
        <a:lstStyle/>
        <a:p>
          <a:endParaRPr lang="x-none" sz="1600">
            <a:solidFill>
              <a:schemeClr val="tx2"/>
            </a:solidFill>
          </a:endParaRPr>
        </a:p>
      </dgm:t>
    </dgm:pt>
    <dgm:pt modelId="{EBFAA7D8-F9E4-4487-BCFF-03531D5C1A24}" type="sibTrans" cxnId="{A8F92886-25A1-4B5D-98BF-B25597BC68F5}">
      <dgm:prSet/>
      <dgm:spPr/>
      <dgm:t>
        <a:bodyPr/>
        <a:lstStyle/>
        <a:p>
          <a:endParaRPr lang="x-none" sz="1600">
            <a:solidFill>
              <a:schemeClr val="tx2"/>
            </a:solidFill>
          </a:endParaRPr>
        </a:p>
      </dgm:t>
    </dgm:pt>
    <dgm:pt modelId="{FC0AFE32-13D4-4ECE-819C-850BD537433E}">
      <dgm:prSet custT="1"/>
      <dgm:spPr>
        <a:solidFill>
          <a:schemeClr val="accent2">
            <a:lumMod val="20000"/>
            <a:lumOff val="80000"/>
          </a:schemeClr>
        </a:solidFill>
      </dgm:spPr>
      <dgm:t>
        <a:bodyPr/>
        <a:lstStyle/>
        <a:p>
          <a:r>
            <a:rPr lang="en-US" sz="1600" b="1" dirty="0">
              <a:solidFill>
                <a:schemeClr val="tx2"/>
              </a:solidFill>
            </a:rPr>
            <a:t>Subgroup 4:</a:t>
          </a:r>
        </a:p>
        <a:p>
          <a:r>
            <a:rPr lang="es-ES" sz="1600" b="1" dirty="0">
              <a:solidFill>
                <a:schemeClr val="tx2"/>
              </a:solidFill>
            </a:rPr>
            <a:t>Incentives/</a:t>
          </a:r>
        </a:p>
        <a:p>
          <a:r>
            <a:rPr lang="es-ES" sz="1600" b="1" dirty="0">
              <a:solidFill>
                <a:schemeClr val="tx2"/>
              </a:solidFill>
            </a:rPr>
            <a:t>desincentives</a:t>
          </a:r>
        </a:p>
      </dgm:t>
    </dgm:pt>
    <dgm:pt modelId="{717BEAE9-D2F7-47CD-A981-46AA88EAE0C7}" type="parTrans" cxnId="{06BEE261-12AC-45C5-BE43-14952027C1BF}">
      <dgm:prSet/>
      <dgm:spPr/>
      <dgm:t>
        <a:bodyPr/>
        <a:lstStyle/>
        <a:p>
          <a:endParaRPr lang="x-none" sz="1600">
            <a:solidFill>
              <a:schemeClr val="tx2"/>
            </a:solidFill>
          </a:endParaRPr>
        </a:p>
      </dgm:t>
    </dgm:pt>
    <dgm:pt modelId="{1D4D4037-8755-40AF-B283-F3C6D8C194D3}" type="sibTrans" cxnId="{06BEE261-12AC-45C5-BE43-14952027C1BF}">
      <dgm:prSet/>
      <dgm:spPr/>
      <dgm:t>
        <a:bodyPr/>
        <a:lstStyle/>
        <a:p>
          <a:endParaRPr lang="x-none" sz="1600">
            <a:solidFill>
              <a:schemeClr val="tx2"/>
            </a:solidFill>
          </a:endParaRPr>
        </a:p>
      </dgm:t>
    </dgm:pt>
    <dgm:pt modelId="{F0F427EE-9598-4651-9B41-34104093A70A}">
      <dgm:prSet custT="1"/>
      <dgm:spPr>
        <a:solidFill>
          <a:schemeClr val="accent2">
            <a:lumMod val="20000"/>
            <a:lumOff val="80000"/>
          </a:schemeClr>
        </a:solidFill>
      </dgm:spPr>
      <dgm:t>
        <a:bodyPr/>
        <a:lstStyle/>
        <a:p>
          <a:r>
            <a:rPr lang="en-US" sz="1600" b="1" dirty="0">
              <a:solidFill>
                <a:schemeClr val="tx2"/>
              </a:solidFill>
            </a:rPr>
            <a:t>Subgroup 5:</a:t>
          </a:r>
        </a:p>
        <a:p>
          <a:r>
            <a:rPr lang="es-ES" sz="1600" b="1" dirty="0" err="1">
              <a:solidFill>
                <a:schemeClr val="tx2"/>
              </a:solidFill>
            </a:rPr>
            <a:t>SDGs</a:t>
          </a:r>
          <a:endParaRPr lang="es-ES" sz="1600" b="1" dirty="0">
            <a:solidFill>
              <a:schemeClr val="tx2"/>
            </a:solidFill>
          </a:endParaRPr>
        </a:p>
      </dgm:t>
    </dgm:pt>
    <dgm:pt modelId="{678F521E-3A60-4E41-B3EC-3EECB1EF91C4}" type="parTrans" cxnId="{C6131BFD-D379-4419-B517-05C47BF66874}">
      <dgm:prSet/>
      <dgm:spPr/>
      <dgm:t>
        <a:bodyPr/>
        <a:lstStyle/>
        <a:p>
          <a:endParaRPr lang="es-ES" sz="1600"/>
        </a:p>
      </dgm:t>
    </dgm:pt>
    <dgm:pt modelId="{09B16E95-69DC-4280-BEE7-E6D5FFE7030D}" type="sibTrans" cxnId="{C6131BFD-D379-4419-B517-05C47BF66874}">
      <dgm:prSet/>
      <dgm:spPr/>
      <dgm:t>
        <a:bodyPr/>
        <a:lstStyle/>
        <a:p>
          <a:endParaRPr lang="es-ES" sz="1600"/>
        </a:p>
      </dgm:t>
    </dgm:pt>
    <dgm:pt modelId="{8F0F20AC-4810-4CDA-AEDB-A63C5F06E24B}" type="pres">
      <dgm:prSet presAssocID="{60782862-9D28-4C9E-AC4B-51C3CEB50681}" presName="hierChild1" presStyleCnt="0">
        <dgm:presLayoutVars>
          <dgm:orgChart val="1"/>
          <dgm:chPref val="1"/>
          <dgm:dir/>
          <dgm:animOne val="branch"/>
          <dgm:animLvl val="lvl"/>
          <dgm:resizeHandles/>
        </dgm:presLayoutVars>
      </dgm:prSet>
      <dgm:spPr/>
    </dgm:pt>
    <dgm:pt modelId="{E44FDDDA-91BA-49BA-8825-ECEDB2372300}" type="pres">
      <dgm:prSet presAssocID="{CCFF9504-2DCE-4047-98AD-4F514E51F109}" presName="hierRoot1" presStyleCnt="0">
        <dgm:presLayoutVars>
          <dgm:hierBranch val="init"/>
        </dgm:presLayoutVars>
      </dgm:prSet>
      <dgm:spPr/>
    </dgm:pt>
    <dgm:pt modelId="{15BDA3EC-4109-4800-B773-4B3BC0F2811A}" type="pres">
      <dgm:prSet presAssocID="{CCFF9504-2DCE-4047-98AD-4F514E51F109}" presName="rootComposite1" presStyleCnt="0"/>
      <dgm:spPr/>
    </dgm:pt>
    <dgm:pt modelId="{17EE97EE-5BBB-4A6A-98CF-B80C40502703}" type="pres">
      <dgm:prSet presAssocID="{CCFF9504-2DCE-4047-98AD-4F514E51F109}" presName="rootText1" presStyleLbl="node0" presStyleIdx="0" presStyleCnt="1" custScaleX="210946" custScaleY="68314" custLinFactNeighborX="574" custLinFactNeighborY="2684">
        <dgm:presLayoutVars>
          <dgm:chPref val="3"/>
        </dgm:presLayoutVars>
      </dgm:prSet>
      <dgm:spPr/>
    </dgm:pt>
    <dgm:pt modelId="{6AB76905-61FB-4E88-B215-2781E9A134D1}" type="pres">
      <dgm:prSet presAssocID="{CCFF9504-2DCE-4047-98AD-4F514E51F109}" presName="rootConnector1" presStyleLbl="node1" presStyleIdx="0" presStyleCnt="0"/>
      <dgm:spPr/>
    </dgm:pt>
    <dgm:pt modelId="{6E236DC3-8261-449A-A862-C17EF60F2284}" type="pres">
      <dgm:prSet presAssocID="{CCFF9504-2DCE-4047-98AD-4F514E51F109}" presName="hierChild2" presStyleCnt="0"/>
      <dgm:spPr/>
    </dgm:pt>
    <dgm:pt modelId="{494AB3D7-7F36-4D7B-AFF4-4D1ACFE7EC4F}" type="pres">
      <dgm:prSet presAssocID="{D71A0881-E09A-4D62-B196-7A167480868C}" presName="Name37" presStyleLbl="parChTrans1D2" presStyleIdx="0" presStyleCnt="5"/>
      <dgm:spPr/>
    </dgm:pt>
    <dgm:pt modelId="{DCE87E1B-2552-4790-82D2-39E0E8BA4DA2}" type="pres">
      <dgm:prSet presAssocID="{30CBA85E-6889-4374-8B2C-88E1EF090D72}" presName="hierRoot2" presStyleCnt="0">
        <dgm:presLayoutVars>
          <dgm:hierBranch val="init"/>
        </dgm:presLayoutVars>
      </dgm:prSet>
      <dgm:spPr/>
    </dgm:pt>
    <dgm:pt modelId="{E2D2116F-9BEA-481E-B68F-512018F5C2F4}" type="pres">
      <dgm:prSet presAssocID="{30CBA85E-6889-4374-8B2C-88E1EF090D72}" presName="rootComposite" presStyleCnt="0"/>
      <dgm:spPr/>
    </dgm:pt>
    <dgm:pt modelId="{58D791CB-A406-4BD5-958D-2C88E3BFFA16}" type="pres">
      <dgm:prSet presAssocID="{30CBA85E-6889-4374-8B2C-88E1EF090D72}" presName="rootText" presStyleLbl="node2" presStyleIdx="0" presStyleCnt="5" custScaleX="99282" custScaleY="111737">
        <dgm:presLayoutVars>
          <dgm:chPref val="3"/>
        </dgm:presLayoutVars>
      </dgm:prSet>
      <dgm:spPr/>
    </dgm:pt>
    <dgm:pt modelId="{32665833-FE3A-4755-A75B-F5D40F907000}" type="pres">
      <dgm:prSet presAssocID="{30CBA85E-6889-4374-8B2C-88E1EF090D72}" presName="rootConnector" presStyleLbl="node2" presStyleIdx="0" presStyleCnt="5"/>
      <dgm:spPr/>
    </dgm:pt>
    <dgm:pt modelId="{0C11063F-BC05-4AA0-8BC4-C283DBF99D06}" type="pres">
      <dgm:prSet presAssocID="{30CBA85E-6889-4374-8B2C-88E1EF090D72}" presName="hierChild4" presStyleCnt="0"/>
      <dgm:spPr/>
    </dgm:pt>
    <dgm:pt modelId="{72990560-7990-4190-8B81-BA0F717EE9B1}" type="pres">
      <dgm:prSet presAssocID="{30CBA85E-6889-4374-8B2C-88E1EF090D72}" presName="hierChild5" presStyleCnt="0"/>
      <dgm:spPr/>
    </dgm:pt>
    <dgm:pt modelId="{9702D3A7-9233-4458-927A-B651F8DD6C08}" type="pres">
      <dgm:prSet presAssocID="{DDE68C9F-1C2B-4A72-92DD-6616AA41201F}" presName="Name37" presStyleLbl="parChTrans1D2" presStyleIdx="1" presStyleCnt="5"/>
      <dgm:spPr/>
    </dgm:pt>
    <dgm:pt modelId="{84D94CA2-4436-4237-8B09-FAFDA81D7CBD}" type="pres">
      <dgm:prSet presAssocID="{03526980-8267-4D2A-BD45-D7A69F49CC67}" presName="hierRoot2" presStyleCnt="0">
        <dgm:presLayoutVars>
          <dgm:hierBranch val="init"/>
        </dgm:presLayoutVars>
      </dgm:prSet>
      <dgm:spPr/>
    </dgm:pt>
    <dgm:pt modelId="{176F6879-EBA6-4E8A-9450-99D571CE2798}" type="pres">
      <dgm:prSet presAssocID="{03526980-8267-4D2A-BD45-D7A69F49CC67}" presName="rootComposite" presStyleCnt="0"/>
      <dgm:spPr/>
    </dgm:pt>
    <dgm:pt modelId="{460F4FAB-9F7D-4891-83BC-AF08974E19D0}" type="pres">
      <dgm:prSet presAssocID="{03526980-8267-4D2A-BD45-D7A69F49CC67}" presName="rootText" presStyleLbl="node2" presStyleIdx="1" presStyleCnt="5" custScaleX="85522" custScaleY="111404">
        <dgm:presLayoutVars>
          <dgm:chPref val="3"/>
        </dgm:presLayoutVars>
      </dgm:prSet>
      <dgm:spPr/>
    </dgm:pt>
    <dgm:pt modelId="{CAE9C71E-EF4B-45BD-B11E-FD575FE41322}" type="pres">
      <dgm:prSet presAssocID="{03526980-8267-4D2A-BD45-D7A69F49CC67}" presName="rootConnector" presStyleLbl="node2" presStyleIdx="1" presStyleCnt="5"/>
      <dgm:spPr/>
    </dgm:pt>
    <dgm:pt modelId="{9023B829-B117-4045-A3A7-5DB6148BE609}" type="pres">
      <dgm:prSet presAssocID="{03526980-8267-4D2A-BD45-D7A69F49CC67}" presName="hierChild4" presStyleCnt="0"/>
      <dgm:spPr/>
    </dgm:pt>
    <dgm:pt modelId="{C72592EF-4BBE-4AEC-A5F1-48368E61EC04}" type="pres">
      <dgm:prSet presAssocID="{03526980-8267-4D2A-BD45-D7A69F49CC67}" presName="hierChild5" presStyleCnt="0"/>
      <dgm:spPr/>
    </dgm:pt>
    <dgm:pt modelId="{1FEB757B-E74B-4248-9677-0D8CC37C7F25}" type="pres">
      <dgm:prSet presAssocID="{792C88F9-5D47-41AC-A29D-34707C5971A6}" presName="Name37" presStyleLbl="parChTrans1D2" presStyleIdx="2" presStyleCnt="5"/>
      <dgm:spPr/>
    </dgm:pt>
    <dgm:pt modelId="{AF529B7A-590A-4A5C-9DEC-E00135009BBE}" type="pres">
      <dgm:prSet presAssocID="{3EBDDE2C-BC73-4F2C-91A3-BC23476015AB}" presName="hierRoot2" presStyleCnt="0">
        <dgm:presLayoutVars>
          <dgm:hierBranch val="init"/>
        </dgm:presLayoutVars>
      </dgm:prSet>
      <dgm:spPr/>
    </dgm:pt>
    <dgm:pt modelId="{40408245-5C40-437D-B961-74BCABAFB0B3}" type="pres">
      <dgm:prSet presAssocID="{3EBDDE2C-BC73-4F2C-91A3-BC23476015AB}" presName="rootComposite" presStyleCnt="0"/>
      <dgm:spPr/>
    </dgm:pt>
    <dgm:pt modelId="{8CEBA5A2-3344-4CD7-B0AC-7C9F8D95BE47}" type="pres">
      <dgm:prSet presAssocID="{3EBDDE2C-BC73-4F2C-91A3-BC23476015AB}" presName="rootText" presStyleLbl="node2" presStyleIdx="2" presStyleCnt="5" custScaleX="108337" custScaleY="125014">
        <dgm:presLayoutVars>
          <dgm:chPref val="3"/>
        </dgm:presLayoutVars>
      </dgm:prSet>
      <dgm:spPr/>
    </dgm:pt>
    <dgm:pt modelId="{3232B6DC-E78F-4C45-92FD-E968E5F970BC}" type="pres">
      <dgm:prSet presAssocID="{3EBDDE2C-BC73-4F2C-91A3-BC23476015AB}" presName="rootConnector" presStyleLbl="node2" presStyleIdx="2" presStyleCnt="5"/>
      <dgm:spPr/>
    </dgm:pt>
    <dgm:pt modelId="{D5D73F84-568D-401A-A64F-22109C68BDCF}" type="pres">
      <dgm:prSet presAssocID="{3EBDDE2C-BC73-4F2C-91A3-BC23476015AB}" presName="hierChild4" presStyleCnt="0"/>
      <dgm:spPr/>
    </dgm:pt>
    <dgm:pt modelId="{D2CB9519-4A44-4A65-965C-E833F4F7FB33}" type="pres">
      <dgm:prSet presAssocID="{3EBDDE2C-BC73-4F2C-91A3-BC23476015AB}" presName="hierChild5" presStyleCnt="0"/>
      <dgm:spPr/>
    </dgm:pt>
    <dgm:pt modelId="{606F5F0F-D529-4A34-B792-AFE3E6941E9C}" type="pres">
      <dgm:prSet presAssocID="{717BEAE9-D2F7-47CD-A981-46AA88EAE0C7}" presName="Name37" presStyleLbl="parChTrans1D2" presStyleIdx="3" presStyleCnt="5"/>
      <dgm:spPr/>
    </dgm:pt>
    <dgm:pt modelId="{AF76BD6D-6C52-4941-9F51-29917E599158}" type="pres">
      <dgm:prSet presAssocID="{FC0AFE32-13D4-4ECE-819C-850BD537433E}" presName="hierRoot2" presStyleCnt="0">
        <dgm:presLayoutVars>
          <dgm:hierBranch val="init"/>
        </dgm:presLayoutVars>
      </dgm:prSet>
      <dgm:spPr/>
    </dgm:pt>
    <dgm:pt modelId="{4CF19E65-717E-44C9-A1D1-71336F85DCC6}" type="pres">
      <dgm:prSet presAssocID="{FC0AFE32-13D4-4ECE-819C-850BD537433E}" presName="rootComposite" presStyleCnt="0"/>
      <dgm:spPr/>
    </dgm:pt>
    <dgm:pt modelId="{1F80761D-2A79-44A1-B8D2-7DA785A6F6D0}" type="pres">
      <dgm:prSet presAssocID="{FC0AFE32-13D4-4ECE-819C-850BD537433E}" presName="rootText" presStyleLbl="node2" presStyleIdx="3" presStyleCnt="5" custScaleX="96221" custScaleY="114245">
        <dgm:presLayoutVars>
          <dgm:chPref val="3"/>
        </dgm:presLayoutVars>
      </dgm:prSet>
      <dgm:spPr/>
    </dgm:pt>
    <dgm:pt modelId="{90E55FD7-0170-4E81-8E78-F8DEA7BF4D58}" type="pres">
      <dgm:prSet presAssocID="{FC0AFE32-13D4-4ECE-819C-850BD537433E}" presName="rootConnector" presStyleLbl="node2" presStyleIdx="3" presStyleCnt="5"/>
      <dgm:spPr/>
    </dgm:pt>
    <dgm:pt modelId="{06F867DC-8C38-4B18-87D3-1EFFFBBB76D0}" type="pres">
      <dgm:prSet presAssocID="{FC0AFE32-13D4-4ECE-819C-850BD537433E}" presName="hierChild4" presStyleCnt="0"/>
      <dgm:spPr/>
    </dgm:pt>
    <dgm:pt modelId="{94261D97-FE70-492F-8FEE-4DE805D2D9CF}" type="pres">
      <dgm:prSet presAssocID="{FC0AFE32-13D4-4ECE-819C-850BD537433E}" presName="hierChild5" presStyleCnt="0"/>
      <dgm:spPr/>
    </dgm:pt>
    <dgm:pt modelId="{F0A255D7-98EB-4C90-847C-54FAC3791166}" type="pres">
      <dgm:prSet presAssocID="{678F521E-3A60-4E41-B3EC-3EECB1EF91C4}" presName="Name37" presStyleLbl="parChTrans1D2" presStyleIdx="4" presStyleCnt="5"/>
      <dgm:spPr/>
    </dgm:pt>
    <dgm:pt modelId="{89EC3B01-32A1-4003-8247-8A4289DFC34D}" type="pres">
      <dgm:prSet presAssocID="{F0F427EE-9598-4651-9B41-34104093A70A}" presName="hierRoot2" presStyleCnt="0">
        <dgm:presLayoutVars>
          <dgm:hierBranch val="init"/>
        </dgm:presLayoutVars>
      </dgm:prSet>
      <dgm:spPr/>
    </dgm:pt>
    <dgm:pt modelId="{C30A4A26-2B08-4FCC-A64B-BB1AEE127594}" type="pres">
      <dgm:prSet presAssocID="{F0F427EE-9598-4651-9B41-34104093A70A}" presName="rootComposite" presStyleCnt="0"/>
      <dgm:spPr/>
    </dgm:pt>
    <dgm:pt modelId="{CCA47299-91CC-4FE3-A794-EF5071504F91}" type="pres">
      <dgm:prSet presAssocID="{F0F427EE-9598-4651-9B41-34104093A70A}" presName="rootText" presStyleLbl="node2" presStyleIdx="4" presStyleCnt="5" custScaleX="89243" custScaleY="82409" custLinFactNeighborX="-2445" custLinFactNeighborY="-884">
        <dgm:presLayoutVars>
          <dgm:chPref val="3"/>
        </dgm:presLayoutVars>
      </dgm:prSet>
      <dgm:spPr/>
    </dgm:pt>
    <dgm:pt modelId="{9A98FCD6-4ED6-477E-99CB-83FC5E991C49}" type="pres">
      <dgm:prSet presAssocID="{F0F427EE-9598-4651-9B41-34104093A70A}" presName="rootConnector" presStyleLbl="node2" presStyleIdx="4" presStyleCnt="5"/>
      <dgm:spPr/>
    </dgm:pt>
    <dgm:pt modelId="{4C8BA6E0-2DE3-4B21-8B3B-6FFBB15453C5}" type="pres">
      <dgm:prSet presAssocID="{F0F427EE-9598-4651-9B41-34104093A70A}" presName="hierChild4" presStyleCnt="0"/>
      <dgm:spPr/>
    </dgm:pt>
    <dgm:pt modelId="{D016B5D3-E7B3-4583-ADE5-98FE087CC4BA}" type="pres">
      <dgm:prSet presAssocID="{F0F427EE-9598-4651-9B41-34104093A70A}" presName="hierChild5" presStyleCnt="0"/>
      <dgm:spPr/>
    </dgm:pt>
    <dgm:pt modelId="{9B540B5F-2655-48AF-90A6-812E1D10B792}" type="pres">
      <dgm:prSet presAssocID="{CCFF9504-2DCE-4047-98AD-4F514E51F109}" presName="hierChild3" presStyleCnt="0"/>
      <dgm:spPr/>
    </dgm:pt>
  </dgm:ptLst>
  <dgm:cxnLst>
    <dgm:cxn modelId="{A70FA306-F57B-45A0-8BB4-866D475A19C0}" type="presOf" srcId="{30CBA85E-6889-4374-8B2C-88E1EF090D72}" destId="{58D791CB-A406-4BD5-958D-2C88E3BFFA16}" srcOrd="0" destOrd="0" presId="urn:microsoft.com/office/officeart/2005/8/layout/orgChart1"/>
    <dgm:cxn modelId="{5FBC8607-B0F3-4977-AE39-CD98A36263C3}" type="presOf" srcId="{FC0AFE32-13D4-4ECE-819C-850BD537433E}" destId="{90E55FD7-0170-4E81-8E78-F8DEA7BF4D58}" srcOrd="1" destOrd="0" presId="urn:microsoft.com/office/officeart/2005/8/layout/orgChart1"/>
    <dgm:cxn modelId="{9A1D1126-D659-45C7-A11D-EAFD6B992DD2}" type="presOf" srcId="{03526980-8267-4D2A-BD45-D7A69F49CC67}" destId="{CAE9C71E-EF4B-45BD-B11E-FD575FE41322}" srcOrd="1" destOrd="0" presId="urn:microsoft.com/office/officeart/2005/8/layout/orgChart1"/>
    <dgm:cxn modelId="{4336652E-D648-42CC-84F5-B8C5E8FF64F9}" type="presOf" srcId="{FC0AFE32-13D4-4ECE-819C-850BD537433E}" destId="{1F80761D-2A79-44A1-B8D2-7DA785A6F6D0}" srcOrd="0" destOrd="0" presId="urn:microsoft.com/office/officeart/2005/8/layout/orgChart1"/>
    <dgm:cxn modelId="{7B52BD39-FB47-4F1D-9ABF-3149D9B1C72F}" type="presOf" srcId="{DDE68C9F-1C2B-4A72-92DD-6616AA41201F}" destId="{9702D3A7-9233-4458-927A-B651F8DD6C08}" srcOrd="0" destOrd="0" presId="urn:microsoft.com/office/officeart/2005/8/layout/orgChart1"/>
    <dgm:cxn modelId="{06BEE261-12AC-45C5-BE43-14952027C1BF}" srcId="{CCFF9504-2DCE-4047-98AD-4F514E51F109}" destId="{FC0AFE32-13D4-4ECE-819C-850BD537433E}" srcOrd="3" destOrd="0" parTransId="{717BEAE9-D2F7-47CD-A981-46AA88EAE0C7}" sibTransId="{1D4D4037-8755-40AF-B283-F3C6D8C194D3}"/>
    <dgm:cxn modelId="{8B7C1865-4C4F-4C1F-A3B5-773261746ED1}" type="presOf" srcId="{F0F427EE-9598-4651-9B41-34104093A70A}" destId="{CCA47299-91CC-4FE3-A794-EF5071504F91}" srcOrd="0" destOrd="0" presId="urn:microsoft.com/office/officeart/2005/8/layout/orgChart1"/>
    <dgm:cxn modelId="{BCCE7A47-C772-4EC4-954C-AC0E60C456CD}" type="presOf" srcId="{CCFF9504-2DCE-4047-98AD-4F514E51F109}" destId="{6AB76905-61FB-4E88-B215-2781E9A134D1}" srcOrd="1" destOrd="0" presId="urn:microsoft.com/office/officeart/2005/8/layout/orgChart1"/>
    <dgm:cxn modelId="{D4161A52-DD8A-41F1-AF45-99BE6EBC067A}" srcId="{60782862-9D28-4C9E-AC4B-51C3CEB50681}" destId="{CCFF9504-2DCE-4047-98AD-4F514E51F109}" srcOrd="0" destOrd="0" parTransId="{B07E7A13-097E-434A-925A-B4B7CE3197C3}" sibTransId="{C1D866A9-4CF9-409F-A8A3-6F8ACD8BB10A}"/>
    <dgm:cxn modelId="{F4614A72-1B02-4851-8A12-D8D2A18ED190}" type="presOf" srcId="{3EBDDE2C-BC73-4F2C-91A3-BC23476015AB}" destId="{3232B6DC-E78F-4C45-92FD-E968E5F970BC}" srcOrd="1" destOrd="0" presId="urn:microsoft.com/office/officeart/2005/8/layout/orgChart1"/>
    <dgm:cxn modelId="{CCF06E78-2BAA-485E-BF92-39F429598CC0}" type="presOf" srcId="{30CBA85E-6889-4374-8B2C-88E1EF090D72}" destId="{32665833-FE3A-4755-A75B-F5D40F907000}" srcOrd="1" destOrd="0" presId="urn:microsoft.com/office/officeart/2005/8/layout/orgChart1"/>
    <dgm:cxn modelId="{0338CB78-6B8A-41F1-8A3F-771E50B047F9}" type="presOf" srcId="{3EBDDE2C-BC73-4F2C-91A3-BC23476015AB}" destId="{8CEBA5A2-3344-4CD7-B0AC-7C9F8D95BE47}" srcOrd="0" destOrd="0" presId="urn:microsoft.com/office/officeart/2005/8/layout/orgChart1"/>
    <dgm:cxn modelId="{797B907B-6FE3-4842-B647-4C51763F8B14}" type="presOf" srcId="{60782862-9D28-4C9E-AC4B-51C3CEB50681}" destId="{8F0F20AC-4810-4CDA-AEDB-A63C5F06E24B}" srcOrd="0" destOrd="0" presId="urn:microsoft.com/office/officeart/2005/8/layout/orgChart1"/>
    <dgm:cxn modelId="{A8F92886-25A1-4B5D-98BF-B25597BC68F5}" srcId="{CCFF9504-2DCE-4047-98AD-4F514E51F109}" destId="{3EBDDE2C-BC73-4F2C-91A3-BC23476015AB}" srcOrd="2" destOrd="0" parTransId="{792C88F9-5D47-41AC-A29D-34707C5971A6}" sibTransId="{EBFAA7D8-F9E4-4487-BCFF-03531D5C1A24}"/>
    <dgm:cxn modelId="{62E8CE91-DCA5-422E-A3AE-BB0F40F0A23C}" type="presOf" srcId="{678F521E-3A60-4E41-B3EC-3EECB1EF91C4}" destId="{F0A255D7-98EB-4C90-847C-54FAC3791166}" srcOrd="0" destOrd="0" presId="urn:microsoft.com/office/officeart/2005/8/layout/orgChart1"/>
    <dgm:cxn modelId="{B0F2F7A5-77C8-450E-9E8C-AA51A92FDC2F}" type="presOf" srcId="{717BEAE9-D2F7-47CD-A981-46AA88EAE0C7}" destId="{606F5F0F-D529-4A34-B792-AFE3E6941E9C}" srcOrd="0" destOrd="0" presId="urn:microsoft.com/office/officeart/2005/8/layout/orgChart1"/>
    <dgm:cxn modelId="{25BFC0CE-46C8-42E7-B5BA-D12704B7E742}" type="presOf" srcId="{D71A0881-E09A-4D62-B196-7A167480868C}" destId="{494AB3D7-7F36-4D7B-AFF4-4D1ACFE7EC4F}" srcOrd="0" destOrd="0" presId="urn:microsoft.com/office/officeart/2005/8/layout/orgChart1"/>
    <dgm:cxn modelId="{5596A6D9-5E41-42BB-A06B-DD5249582D8B}" type="presOf" srcId="{CCFF9504-2DCE-4047-98AD-4F514E51F109}" destId="{17EE97EE-5BBB-4A6A-98CF-B80C40502703}" srcOrd="0" destOrd="0" presId="urn:microsoft.com/office/officeart/2005/8/layout/orgChart1"/>
    <dgm:cxn modelId="{0035C8DE-61AC-4B05-88F7-D55F98D458DF}" type="presOf" srcId="{03526980-8267-4D2A-BD45-D7A69F49CC67}" destId="{460F4FAB-9F7D-4891-83BC-AF08974E19D0}" srcOrd="0" destOrd="0" presId="urn:microsoft.com/office/officeart/2005/8/layout/orgChart1"/>
    <dgm:cxn modelId="{023171E5-756B-4D78-9936-6619B618B3F0}" srcId="{CCFF9504-2DCE-4047-98AD-4F514E51F109}" destId="{03526980-8267-4D2A-BD45-D7A69F49CC67}" srcOrd="1" destOrd="0" parTransId="{DDE68C9F-1C2B-4A72-92DD-6616AA41201F}" sibTransId="{C71AD62A-E33B-49CF-9203-72DF080656EB}"/>
    <dgm:cxn modelId="{110055EE-60F2-4A30-A7C0-EA003A7FEC7C}" srcId="{CCFF9504-2DCE-4047-98AD-4F514E51F109}" destId="{30CBA85E-6889-4374-8B2C-88E1EF090D72}" srcOrd="0" destOrd="0" parTransId="{D71A0881-E09A-4D62-B196-7A167480868C}" sibTransId="{ACAB606D-85F3-40BF-8B2F-F642D53CE7D8}"/>
    <dgm:cxn modelId="{340A50F7-8AD3-4DBD-AE7B-90C0805A5720}" type="presOf" srcId="{F0F427EE-9598-4651-9B41-34104093A70A}" destId="{9A98FCD6-4ED6-477E-99CB-83FC5E991C49}" srcOrd="1" destOrd="0" presId="urn:microsoft.com/office/officeart/2005/8/layout/orgChart1"/>
    <dgm:cxn modelId="{E54136FA-177F-4416-9FC1-A226E95B1271}" type="presOf" srcId="{792C88F9-5D47-41AC-A29D-34707C5971A6}" destId="{1FEB757B-E74B-4248-9677-0D8CC37C7F25}" srcOrd="0" destOrd="0" presId="urn:microsoft.com/office/officeart/2005/8/layout/orgChart1"/>
    <dgm:cxn modelId="{C6131BFD-D379-4419-B517-05C47BF66874}" srcId="{CCFF9504-2DCE-4047-98AD-4F514E51F109}" destId="{F0F427EE-9598-4651-9B41-34104093A70A}" srcOrd="4" destOrd="0" parTransId="{678F521E-3A60-4E41-B3EC-3EECB1EF91C4}" sibTransId="{09B16E95-69DC-4280-BEE7-E6D5FFE7030D}"/>
    <dgm:cxn modelId="{F116712F-A1F4-43F8-8A0B-17915FDFA444}" type="presParOf" srcId="{8F0F20AC-4810-4CDA-AEDB-A63C5F06E24B}" destId="{E44FDDDA-91BA-49BA-8825-ECEDB2372300}" srcOrd="0" destOrd="0" presId="urn:microsoft.com/office/officeart/2005/8/layout/orgChart1"/>
    <dgm:cxn modelId="{29B5E497-6ADC-4E11-8A2F-28160FB70219}" type="presParOf" srcId="{E44FDDDA-91BA-49BA-8825-ECEDB2372300}" destId="{15BDA3EC-4109-4800-B773-4B3BC0F2811A}" srcOrd="0" destOrd="0" presId="urn:microsoft.com/office/officeart/2005/8/layout/orgChart1"/>
    <dgm:cxn modelId="{0E3C854A-350B-4D7A-8669-AEE4CA286EEF}" type="presParOf" srcId="{15BDA3EC-4109-4800-B773-4B3BC0F2811A}" destId="{17EE97EE-5BBB-4A6A-98CF-B80C40502703}" srcOrd="0" destOrd="0" presId="urn:microsoft.com/office/officeart/2005/8/layout/orgChart1"/>
    <dgm:cxn modelId="{E7D37883-0200-47B6-8C9D-A4D73991ADFD}" type="presParOf" srcId="{15BDA3EC-4109-4800-B773-4B3BC0F2811A}" destId="{6AB76905-61FB-4E88-B215-2781E9A134D1}" srcOrd="1" destOrd="0" presId="urn:microsoft.com/office/officeart/2005/8/layout/orgChart1"/>
    <dgm:cxn modelId="{B11A6AAD-2ED5-4AB7-B195-12D82619B01F}" type="presParOf" srcId="{E44FDDDA-91BA-49BA-8825-ECEDB2372300}" destId="{6E236DC3-8261-449A-A862-C17EF60F2284}" srcOrd="1" destOrd="0" presId="urn:microsoft.com/office/officeart/2005/8/layout/orgChart1"/>
    <dgm:cxn modelId="{880249D6-6C03-4E9F-8E3F-49F5F5C1CB4C}" type="presParOf" srcId="{6E236DC3-8261-449A-A862-C17EF60F2284}" destId="{494AB3D7-7F36-4D7B-AFF4-4D1ACFE7EC4F}" srcOrd="0" destOrd="0" presId="urn:microsoft.com/office/officeart/2005/8/layout/orgChart1"/>
    <dgm:cxn modelId="{93463EDC-9565-4125-BC64-C1AA198E7A59}" type="presParOf" srcId="{6E236DC3-8261-449A-A862-C17EF60F2284}" destId="{DCE87E1B-2552-4790-82D2-39E0E8BA4DA2}" srcOrd="1" destOrd="0" presId="urn:microsoft.com/office/officeart/2005/8/layout/orgChart1"/>
    <dgm:cxn modelId="{82AC8FA0-2895-4701-A20F-CE845B35787C}" type="presParOf" srcId="{DCE87E1B-2552-4790-82D2-39E0E8BA4DA2}" destId="{E2D2116F-9BEA-481E-B68F-512018F5C2F4}" srcOrd="0" destOrd="0" presId="urn:microsoft.com/office/officeart/2005/8/layout/orgChart1"/>
    <dgm:cxn modelId="{D992DE25-352A-4661-9C39-2D266D16C690}" type="presParOf" srcId="{E2D2116F-9BEA-481E-B68F-512018F5C2F4}" destId="{58D791CB-A406-4BD5-958D-2C88E3BFFA16}" srcOrd="0" destOrd="0" presId="urn:microsoft.com/office/officeart/2005/8/layout/orgChart1"/>
    <dgm:cxn modelId="{482634C1-8855-4929-B2B3-631BFEEACE7D}" type="presParOf" srcId="{E2D2116F-9BEA-481E-B68F-512018F5C2F4}" destId="{32665833-FE3A-4755-A75B-F5D40F907000}" srcOrd="1" destOrd="0" presId="urn:microsoft.com/office/officeart/2005/8/layout/orgChart1"/>
    <dgm:cxn modelId="{3F900D92-AEB8-490B-ABBB-A8F1BB5AED7C}" type="presParOf" srcId="{DCE87E1B-2552-4790-82D2-39E0E8BA4DA2}" destId="{0C11063F-BC05-4AA0-8BC4-C283DBF99D06}" srcOrd="1" destOrd="0" presId="urn:microsoft.com/office/officeart/2005/8/layout/orgChart1"/>
    <dgm:cxn modelId="{1C10E29C-BB74-4FE0-9705-5EBFDD2A024C}" type="presParOf" srcId="{DCE87E1B-2552-4790-82D2-39E0E8BA4DA2}" destId="{72990560-7990-4190-8B81-BA0F717EE9B1}" srcOrd="2" destOrd="0" presId="urn:microsoft.com/office/officeart/2005/8/layout/orgChart1"/>
    <dgm:cxn modelId="{D5C2A8C9-3426-4809-98BC-703EC55F82F4}" type="presParOf" srcId="{6E236DC3-8261-449A-A862-C17EF60F2284}" destId="{9702D3A7-9233-4458-927A-B651F8DD6C08}" srcOrd="2" destOrd="0" presId="urn:microsoft.com/office/officeart/2005/8/layout/orgChart1"/>
    <dgm:cxn modelId="{C20FE393-3D9C-48C9-896E-6A4D98A1BDD0}" type="presParOf" srcId="{6E236DC3-8261-449A-A862-C17EF60F2284}" destId="{84D94CA2-4436-4237-8B09-FAFDA81D7CBD}" srcOrd="3" destOrd="0" presId="urn:microsoft.com/office/officeart/2005/8/layout/orgChart1"/>
    <dgm:cxn modelId="{71EBE02C-EF46-410F-ABF1-FDB28C54B041}" type="presParOf" srcId="{84D94CA2-4436-4237-8B09-FAFDA81D7CBD}" destId="{176F6879-EBA6-4E8A-9450-99D571CE2798}" srcOrd="0" destOrd="0" presId="urn:microsoft.com/office/officeart/2005/8/layout/orgChart1"/>
    <dgm:cxn modelId="{AB8C1805-FCD0-45F5-AF61-362B35C32CB3}" type="presParOf" srcId="{176F6879-EBA6-4E8A-9450-99D571CE2798}" destId="{460F4FAB-9F7D-4891-83BC-AF08974E19D0}" srcOrd="0" destOrd="0" presId="urn:microsoft.com/office/officeart/2005/8/layout/orgChart1"/>
    <dgm:cxn modelId="{EF13B31D-D42D-47A0-95A8-307533422ABA}" type="presParOf" srcId="{176F6879-EBA6-4E8A-9450-99D571CE2798}" destId="{CAE9C71E-EF4B-45BD-B11E-FD575FE41322}" srcOrd="1" destOrd="0" presId="urn:microsoft.com/office/officeart/2005/8/layout/orgChart1"/>
    <dgm:cxn modelId="{9F1EB164-201E-42ED-82E2-E0721C28C90B}" type="presParOf" srcId="{84D94CA2-4436-4237-8B09-FAFDA81D7CBD}" destId="{9023B829-B117-4045-A3A7-5DB6148BE609}" srcOrd="1" destOrd="0" presId="urn:microsoft.com/office/officeart/2005/8/layout/orgChart1"/>
    <dgm:cxn modelId="{1CBE3675-DBA9-49FD-A055-EBD22A9FBB2E}" type="presParOf" srcId="{84D94CA2-4436-4237-8B09-FAFDA81D7CBD}" destId="{C72592EF-4BBE-4AEC-A5F1-48368E61EC04}" srcOrd="2" destOrd="0" presId="urn:microsoft.com/office/officeart/2005/8/layout/orgChart1"/>
    <dgm:cxn modelId="{FEDEFC1B-984D-4619-9C5C-7F38470E4403}" type="presParOf" srcId="{6E236DC3-8261-449A-A862-C17EF60F2284}" destId="{1FEB757B-E74B-4248-9677-0D8CC37C7F25}" srcOrd="4" destOrd="0" presId="urn:microsoft.com/office/officeart/2005/8/layout/orgChart1"/>
    <dgm:cxn modelId="{1108469B-7782-487A-8764-C297F13752F0}" type="presParOf" srcId="{6E236DC3-8261-449A-A862-C17EF60F2284}" destId="{AF529B7A-590A-4A5C-9DEC-E00135009BBE}" srcOrd="5" destOrd="0" presId="urn:microsoft.com/office/officeart/2005/8/layout/orgChart1"/>
    <dgm:cxn modelId="{E48BB7E6-CF0B-4799-8FE9-C72A4A409279}" type="presParOf" srcId="{AF529B7A-590A-4A5C-9DEC-E00135009BBE}" destId="{40408245-5C40-437D-B961-74BCABAFB0B3}" srcOrd="0" destOrd="0" presId="urn:microsoft.com/office/officeart/2005/8/layout/orgChart1"/>
    <dgm:cxn modelId="{E1CDEE03-970E-43B6-A20C-61C4BDFD0269}" type="presParOf" srcId="{40408245-5C40-437D-B961-74BCABAFB0B3}" destId="{8CEBA5A2-3344-4CD7-B0AC-7C9F8D95BE47}" srcOrd="0" destOrd="0" presId="urn:microsoft.com/office/officeart/2005/8/layout/orgChart1"/>
    <dgm:cxn modelId="{1A076549-DF9E-46FC-A087-EA84C8159651}" type="presParOf" srcId="{40408245-5C40-437D-B961-74BCABAFB0B3}" destId="{3232B6DC-E78F-4C45-92FD-E968E5F970BC}" srcOrd="1" destOrd="0" presId="urn:microsoft.com/office/officeart/2005/8/layout/orgChart1"/>
    <dgm:cxn modelId="{1BC83C30-35EC-4CF6-A808-4B61F11B912B}" type="presParOf" srcId="{AF529B7A-590A-4A5C-9DEC-E00135009BBE}" destId="{D5D73F84-568D-401A-A64F-22109C68BDCF}" srcOrd="1" destOrd="0" presId="urn:microsoft.com/office/officeart/2005/8/layout/orgChart1"/>
    <dgm:cxn modelId="{B9C612EF-982E-4F0D-AB6B-FDEC6C1EC84A}" type="presParOf" srcId="{AF529B7A-590A-4A5C-9DEC-E00135009BBE}" destId="{D2CB9519-4A44-4A65-965C-E833F4F7FB33}" srcOrd="2" destOrd="0" presId="urn:microsoft.com/office/officeart/2005/8/layout/orgChart1"/>
    <dgm:cxn modelId="{FDDF5BC8-CFA3-4972-8FA7-A84F2C6EF37A}" type="presParOf" srcId="{6E236DC3-8261-449A-A862-C17EF60F2284}" destId="{606F5F0F-D529-4A34-B792-AFE3E6941E9C}" srcOrd="6" destOrd="0" presId="urn:microsoft.com/office/officeart/2005/8/layout/orgChart1"/>
    <dgm:cxn modelId="{4362B0A3-736F-4601-A02E-6D580F84460C}" type="presParOf" srcId="{6E236DC3-8261-449A-A862-C17EF60F2284}" destId="{AF76BD6D-6C52-4941-9F51-29917E599158}" srcOrd="7" destOrd="0" presId="urn:microsoft.com/office/officeart/2005/8/layout/orgChart1"/>
    <dgm:cxn modelId="{F8068571-2274-4C88-9348-7DFF777258B3}" type="presParOf" srcId="{AF76BD6D-6C52-4941-9F51-29917E599158}" destId="{4CF19E65-717E-44C9-A1D1-71336F85DCC6}" srcOrd="0" destOrd="0" presId="urn:microsoft.com/office/officeart/2005/8/layout/orgChart1"/>
    <dgm:cxn modelId="{484B49BB-0F95-46E9-92C1-332DFC1DB660}" type="presParOf" srcId="{4CF19E65-717E-44C9-A1D1-71336F85DCC6}" destId="{1F80761D-2A79-44A1-B8D2-7DA785A6F6D0}" srcOrd="0" destOrd="0" presId="urn:microsoft.com/office/officeart/2005/8/layout/orgChart1"/>
    <dgm:cxn modelId="{903B4102-5700-4695-A483-DD54AC7E23AD}" type="presParOf" srcId="{4CF19E65-717E-44C9-A1D1-71336F85DCC6}" destId="{90E55FD7-0170-4E81-8E78-F8DEA7BF4D58}" srcOrd="1" destOrd="0" presId="urn:microsoft.com/office/officeart/2005/8/layout/orgChart1"/>
    <dgm:cxn modelId="{9C402E6E-21CE-40A2-B0F3-AB2A0B6B0ED4}" type="presParOf" srcId="{AF76BD6D-6C52-4941-9F51-29917E599158}" destId="{06F867DC-8C38-4B18-87D3-1EFFFBBB76D0}" srcOrd="1" destOrd="0" presId="urn:microsoft.com/office/officeart/2005/8/layout/orgChart1"/>
    <dgm:cxn modelId="{B38771D5-F452-476D-B930-575F3F546BBF}" type="presParOf" srcId="{AF76BD6D-6C52-4941-9F51-29917E599158}" destId="{94261D97-FE70-492F-8FEE-4DE805D2D9CF}" srcOrd="2" destOrd="0" presId="urn:microsoft.com/office/officeart/2005/8/layout/orgChart1"/>
    <dgm:cxn modelId="{29961C9C-30E0-435C-95C2-F3FEDDEA8407}" type="presParOf" srcId="{6E236DC3-8261-449A-A862-C17EF60F2284}" destId="{F0A255D7-98EB-4C90-847C-54FAC3791166}" srcOrd="8" destOrd="0" presId="urn:microsoft.com/office/officeart/2005/8/layout/orgChart1"/>
    <dgm:cxn modelId="{6256163A-DF91-45FC-B70C-1B838DA70FBE}" type="presParOf" srcId="{6E236DC3-8261-449A-A862-C17EF60F2284}" destId="{89EC3B01-32A1-4003-8247-8A4289DFC34D}" srcOrd="9" destOrd="0" presId="urn:microsoft.com/office/officeart/2005/8/layout/orgChart1"/>
    <dgm:cxn modelId="{D8BDDD4B-FBB9-426A-AE4D-43722D42ED9A}" type="presParOf" srcId="{89EC3B01-32A1-4003-8247-8A4289DFC34D}" destId="{C30A4A26-2B08-4FCC-A64B-BB1AEE127594}" srcOrd="0" destOrd="0" presId="urn:microsoft.com/office/officeart/2005/8/layout/orgChart1"/>
    <dgm:cxn modelId="{3E14BF53-D709-4039-99D5-91ADB8F8DBC9}" type="presParOf" srcId="{C30A4A26-2B08-4FCC-A64B-BB1AEE127594}" destId="{CCA47299-91CC-4FE3-A794-EF5071504F91}" srcOrd="0" destOrd="0" presId="urn:microsoft.com/office/officeart/2005/8/layout/orgChart1"/>
    <dgm:cxn modelId="{6B4596FA-40B2-45BD-9FA7-CD1FDB4BECE3}" type="presParOf" srcId="{C30A4A26-2B08-4FCC-A64B-BB1AEE127594}" destId="{9A98FCD6-4ED6-477E-99CB-83FC5E991C49}" srcOrd="1" destOrd="0" presId="urn:microsoft.com/office/officeart/2005/8/layout/orgChart1"/>
    <dgm:cxn modelId="{192FF231-DB57-407E-B3EC-531BECA6C284}" type="presParOf" srcId="{89EC3B01-32A1-4003-8247-8A4289DFC34D}" destId="{4C8BA6E0-2DE3-4B21-8B3B-6FFBB15453C5}" srcOrd="1" destOrd="0" presId="urn:microsoft.com/office/officeart/2005/8/layout/orgChart1"/>
    <dgm:cxn modelId="{A828E606-95D3-42D2-A25D-1B479015B298}" type="presParOf" srcId="{89EC3B01-32A1-4003-8247-8A4289DFC34D}" destId="{D016B5D3-E7B3-4583-ADE5-98FE087CC4BA}" srcOrd="2" destOrd="0" presId="urn:microsoft.com/office/officeart/2005/8/layout/orgChart1"/>
    <dgm:cxn modelId="{051D4EBF-03B0-414F-9D31-5294B9ACF632}" type="presParOf" srcId="{E44FDDDA-91BA-49BA-8825-ECEDB2372300}" destId="{9B540B5F-2655-48AF-90A6-812E1D10B792}"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55D7-98EB-4C90-847C-54FAC3791166}">
      <dsp:nvSpPr>
        <dsp:cNvPr id="0" name=""/>
        <dsp:cNvSpPr/>
      </dsp:nvSpPr>
      <dsp:spPr>
        <a:xfrm>
          <a:off x="4936224" y="1405667"/>
          <a:ext cx="4088852" cy="336260"/>
        </a:xfrm>
        <a:custGeom>
          <a:avLst/>
          <a:gdLst/>
          <a:ahLst/>
          <a:cxnLst/>
          <a:rect l="0" t="0" r="0" b="0"/>
          <a:pathLst>
            <a:path>
              <a:moveTo>
                <a:pt x="0" y="0"/>
              </a:moveTo>
              <a:lnTo>
                <a:pt x="0" y="152521"/>
              </a:lnTo>
              <a:lnTo>
                <a:pt x="4088852" y="152521"/>
              </a:lnTo>
              <a:lnTo>
                <a:pt x="4088852" y="33626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F5F0F-D529-4A34-B792-AFE3E6941E9C}">
      <dsp:nvSpPr>
        <dsp:cNvPr id="0" name=""/>
        <dsp:cNvSpPr/>
      </dsp:nvSpPr>
      <dsp:spPr>
        <a:xfrm>
          <a:off x="4936224" y="1405667"/>
          <a:ext cx="2141440" cy="343995"/>
        </a:xfrm>
        <a:custGeom>
          <a:avLst/>
          <a:gdLst/>
          <a:ahLst/>
          <a:cxnLst/>
          <a:rect l="0" t="0" r="0" b="0"/>
          <a:pathLst>
            <a:path>
              <a:moveTo>
                <a:pt x="0" y="0"/>
              </a:moveTo>
              <a:lnTo>
                <a:pt x="0" y="160255"/>
              </a:lnTo>
              <a:lnTo>
                <a:pt x="2141440" y="160255"/>
              </a:lnTo>
              <a:lnTo>
                <a:pt x="2141440" y="3439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B757B-E74B-4248-9677-0D8CC37C7F25}">
      <dsp:nvSpPr>
        <dsp:cNvPr id="0" name=""/>
        <dsp:cNvSpPr/>
      </dsp:nvSpPr>
      <dsp:spPr>
        <a:xfrm>
          <a:off x="4874685" y="1405667"/>
          <a:ext cx="91440" cy="343995"/>
        </a:xfrm>
        <a:custGeom>
          <a:avLst/>
          <a:gdLst/>
          <a:ahLst/>
          <a:cxnLst/>
          <a:rect l="0" t="0" r="0" b="0"/>
          <a:pathLst>
            <a:path>
              <a:moveTo>
                <a:pt x="61539" y="0"/>
              </a:moveTo>
              <a:lnTo>
                <a:pt x="61539" y="160255"/>
              </a:lnTo>
              <a:lnTo>
                <a:pt x="45720" y="160255"/>
              </a:lnTo>
              <a:lnTo>
                <a:pt x="45720" y="3439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2D3A7-9233-4458-927A-B651F8DD6C08}">
      <dsp:nvSpPr>
        <dsp:cNvPr id="0" name=""/>
        <dsp:cNvSpPr/>
      </dsp:nvSpPr>
      <dsp:spPr>
        <a:xfrm>
          <a:off x="2856756" y="1405667"/>
          <a:ext cx="2079467" cy="343995"/>
        </a:xfrm>
        <a:custGeom>
          <a:avLst/>
          <a:gdLst/>
          <a:ahLst/>
          <a:cxnLst/>
          <a:rect l="0" t="0" r="0" b="0"/>
          <a:pathLst>
            <a:path>
              <a:moveTo>
                <a:pt x="2079467" y="0"/>
              </a:moveTo>
              <a:lnTo>
                <a:pt x="2079467" y="160255"/>
              </a:lnTo>
              <a:lnTo>
                <a:pt x="0" y="160255"/>
              </a:lnTo>
              <a:lnTo>
                <a:pt x="0" y="3439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AB3D7-7F36-4D7B-AFF4-4D1ACFE7EC4F}">
      <dsp:nvSpPr>
        <dsp:cNvPr id="0" name=""/>
        <dsp:cNvSpPr/>
      </dsp:nvSpPr>
      <dsp:spPr>
        <a:xfrm>
          <a:off x="872334" y="1405667"/>
          <a:ext cx="4063889" cy="343995"/>
        </a:xfrm>
        <a:custGeom>
          <a:avLst/>
          <a:gdLst/>
          <a:ahLst/>
          <a:cxnLst/>
          <a:rect l="0" t="0" r="0" b="0"/>
          <a:pathLst>
            <a:path>
              <a:moveTo>
                <a:pt x="4063889" y="0"/>
              </a:moveTo>
              <a:lnTo>
                <a:pt x="4063889" y="160255"/>
              </a:lnTo>
              <a:lnTo>
                <a:pt x="0" y="160255"/>
              </a:lnTo>
              <a:lnTo>
                <a:pt x="0" y="3439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E97EE-5BBB-4A6A-98CF-B80C40502703}">
      <dsp:nvSpPr>
        <dsp:cNvPr id="0" name=""/>
        <dsp:cNvSpPr/>
      </dsp:nvSpPr>
      <dsp:spPr>
        <a:xfrm>
          <a:off x="3090552" y="807953"/>
          <a:ext cx="3691344" cy="597713"/>
        </a:xfrm>
        <a:prstGeom prst="rect">
          <a:avLst/>
        </a:prstGeom>
        <a:solidFill>
          <a:schemeClr val="tx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Sustainable Finance WG</a:t>
          </a:r>
          <a:endParaRPr lang="x-none" sz="2000" b="1" kern="1200" dirty="0">
            <a:solidFill>
              <a:schemeClr val="bg1"/>
            </a:solidFill>
          </a:endParaRPr>
        </a:p>
      </dsp:txBody>
      <dsp:txXfrm>
        <a:off x="3090552" y="807953"/>
        <a:ext cx="3691344" cy="597713"/>
      </dsp:txXfrm>
    </dsp:sp>
    <dsp:sp modelId="{58D791CB-A406-4BD5-958D-2C88E3BFFA16}">
      <dsp:nvSpPr>
        <dsp:cNvPr id="0" name=""/>
        <dsp:cNvSpPr/>
      </dsp:nvSpPr>
      <dsp:spPr>
        <a:xfrm>
          <a:off x="3666" y="1749662"/>
          <a:ext cx="1737336" cy="977643"/>
        </a:xfrm>
        <a:prstGeom prst="rec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Subgroup 1:</a:t>
          </a:r>
        </a:p>
        <a:p>
          <a:pPr marL="0" lvl="0" indent="0" algn="ctr" defTabSz="711200">
            <a:lnSpc>
              <a:spcPct val="90000"/>
            </a:lnSpc>
            <a:spcBef>
              <a:spcPct val="0"/>
            </a:spcBef>
            <a:spcAft>
              <a:spcPct val="35000"/>
            </a:spcAft>
            <a:buNone/>
          </a:pPr>
          <a:r>
            <a:rPr lang="en-GB" sz="1600" b="1" kern="1200" dirty="0">
              <a:solidFill>
                <a:schemeClr val="tx2"/>
              </a:solidFill>
            </a:rPr>
            <a:t>EU Green Taxonomy</a:t>
          </a:r>
          <a:endParaRPr lang="x-none" sz="1600" b="1" kern="1200" dirty="0">
            <a:solidFill>
              <a:schemeClr val="tx2"/>
            </a:solidFill>
          </a:endParaRPr>
        </a:p>
      </dsp:txBody>
      <dsp:txXfrm>
        <a:off x="3666" y="1749662"/>
        <a:ext cx="1737336" cy="977643"/>
      </dsp:txXfrm>
    </dsp:sp>
    <dsp:sp modelId="{460F4FAB-9F7D-4891-83BC-AF08974E19D0}">
      <dsp:nvSpPr>
        <dsp:cNvPr id="0" name=""/>
        <dsp:cNvSpPr/>
      </dsp:nvSpPr>
      <dsp:spPr>
        <a:xfrm>
          <a:off x="2108481" y="1749662"/>
          <a:ext cx="1496549" cy="974729"/>
        </a:xfrm>
        <a:prstGeom prst="rec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Subgroup 2:</a:t>
          </a:r>
        </a:p>
        <a:p>
          <a:pPr marL="0" lvl="0" indent="0" algn="ctr" defTabSz="711200">
            <a:lnSpc>
              <a:spcPct val="90000"/>
            </a:lnSpc>
            <a:spcBef>
              <a:spcPct val="0"/>
            </a:spcBef>
            <a:spcAft>
              <a:spcPct val="35000"/>
            </a:spcAft>
            <a:buNone/>
          </a:pPr>
          <a:r>
            <a:rPr lang="en-GB" sz="1600" b="1" kern="1200" dirty="0">
              <a:solidFill>
                <a:schemeClr val="tx2"/>
              </a:solidFill>
            </a:rPr>
            <a:t>EU Green Bonds</a:t>
          </a:r>
          <a:endParaRPr lang="x-none" sz="1600" b="1" kern="1200" dirty="0">
            <a:solidFill>
              <a:schemeClr val="tx2"/>
            </a:solidFill>
          </a:endParaRPr>
        </a:p>
      </dsp:txBody>
      <dsp:txXfrm>
        <a:off x="2108481" y="1749662"/>
        <a:ext cx="1496549" cy="974729"/>
      </dsp:txXfrm>
    </dsp:sp>
    <dsp:sp modelId="{8CEBA5A2-3344-4CD7-B0AC-7C9F8D95BE47}">
      <dsp:nvSpPr>
        <dsp:cNvPr id="0" name=""/>
        <dsp:cNvSpPr/>
      </dsp:nvSpPr>
      <dsp:spPr>
        <a:xfrm>
          <a:off x="3972510" y="1749662"/>
          <a:ext cx="1895789" cy="1093810"/>
        </a:xfrm>
        <a:prstGeom prst="rec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Subgroup 3:</a:t>
          </a:r>
        </a:p>
        <a:p>
          <a:pPr marL="0" lvl="0" indent="0" algn="ctr" defTabSz="711200">
            <a:lnSpc>
              <a:spcPct val="90000"/>
            </a:lnSpc>
            <a:spcBef>
              <a:spcPct val="0"/>
            </a:spcBef>
            <a:spcAft>
              <a:spcPct val="35000"/>
            </a:spcAft>
            <a:buNone/>
          </a:pPr>
          <a:r>
            <a:rPr lang="es-ES" sz="1600" b="1" kern="1200" dirty="0" err="1">
              <a:solidFill>
                <a:schemeClr val="tx2"/>
              </a:solidFill>
            </a:rPr>
            <a:t>Disclosures</a:t>
          </a:r>
          <a:r>
            <a:rPr lang="es-ES" sz="1600" b="1" kern="1200" dirty="0">
              <a:solidFill>
                <a:schemeClr val="tx2"/>
              </a:solidFill>
            </a:rPr>
            <a:t>, </a:t>
          </a:r>
          <a:r>
            <a:rPr lang="es-ES" sz="1600" b="1" kern="1200" dirty="0" err="1">
              <a:solidFill>
                <a:schemeClr val="tx2"/>
              </a:solidFill>
            </a:rPr>
            <a:t>Indices</a:t>
          </a:r>
          <a:r>
            <a:rPr lang="es-ES" sz="1600" b="1" kern="1200" dirty="0">
              <a:solidFill>
                <a:schemeClr val="tx2"/>
              </a:solidFill>
            </a:rPr>
            <a:t> &amp; </a:t>
          </a:r>
          <a:r>
            <a:rPr lang="es-ES" sz="1600" b="1" kern="1200" dirty="0" err="1">
              <a:solidFill>
                <a:schemeClr val="tx2"/>
              </a:solidFill>
            </a:rPr>
            <a:t>Metrics</a:t>
          </a:r>
          <a:endParaRPr lang="es-ES" sz="1600" b="1" kern="1200" dirty="0">
            <a:solidFill>
              <a:schemeClr val="tx2"/>
            </a:solidFill>
          </a:endParaRPr>
        </a:p>
      </dsp:txBody>
      <dsp:txXfrm>
        <a:off x="3972510" y="1749662"/>
        <a:ext cx="1895789" cy="1093810"/>
      </dsp:txXfrm>
    </dsp:sp>
    <dsp:sp modelId="{1F80761D-2A79-44A1-B8D2-7DA785A6F6D0}">
      <dsp:nvSpPr>
        <dsp:cNvPr id="0" name=""/>
        <dsp:cNvSpPr/>
      </dsp:nvSpPr>
      <dsp:spPr>
        <a:xfrm>
          <a:off x="6235779" y="1749662"/>
          <a:ext cx="1683771" cy="999586"/>
        </a:xfrm>
        <a:prstGeom prst="rec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Subgroup 4:</a:t>
          </a:r>
        </a:p>
        <a:p>
          <a:pPr marL="0" lvl="0" indent="0" algn="ctr" defTabSz="711200">
            <a:lnSpc>
              <a:spcPct val="90000"/>
            </a:lnSpc>
            <a:spcBef>
              <a:spcPct val="0"/>
            </a:spcBef>
            <a:spcAft>
              <a:spcPct val="35000"/>
            </a:spcAft>
            <a:buNone/>
          </a:pPr>
          <a:r>
            <a:rPr lang="es-ES" sz="1600" b="1" kern="1200" dirty="0">
              <a:solidFill>
                <a:schemeClr val="tx2"/>
              </a:solidFill>
            </a:rPr>
            <a:t>Incentives/</a:t>
          </a:r>
        </a:p>
        <a:p>
          <a:pPr marL="0" lvl="0" indent="0" algn="ctr" defTabSz="711200">
            <a:lnSpc>
              <a:spcPct val="90000"/>
            </a:lnSpc>
            <a:spcBef>
              <a:spcPct val="0"/>
            </a:spcBef>
            <a:spcAft>
              <a:spcPct val="35000"/>
            </a:spcAft>
            <a:buNone/>
          </a:pPr>
          <a:r>
            <a:rPr lang="es-ES" sz="1600" b="1" kern="1200" dirty="0">
              <a:solidFill>
                <a:schemeClr val="tx2"/>
              </a:solidFill>
            </a:rPr>
            <a:t>desincentives</a:t>
          </a:r>
        </a:p>
      </dsp:txBody>
      <dsp:txXfrm>
        <a:off x="6235779" y="1749662"/>
        <a:ext cx="1683771" cy="999586"/>
      </dsp:txXfrm>
    </dsp:sp>
    <dsp:sp modelId="{CCA47299-91CC-4FE3-A794-EF5071504F91}">
      <dsp:nvSpPr>
        <dsp:cNvPr id="0" name=""/>
        <dsp:cNvSpPr/>
      </dsp:nvSpPr>
      <dsp:spPr>
        <a:xfrm>
          <a:off x="8244244" y="1741928"/>
          <a:ext cx="1561663" cy="721037"/>
        </a:xfrm>
        <a:prstGeom prst="rec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Subgroup 5:</a:t>
          </a:r>
        </a:p>
        <a:p>
          <a:pPr marL="0" lvl="0" indent="0" algn="ctr" defTabSz="711200">
            <a:lnSpc>
              <a:spcPct val="90000"/>
            </a:lnSpc>
            <a:spcBef>
              <a:spcPct val="0"/>
            </a:spcBef>
            <a:spcAft>
              <a:spcPct val="35000"/>
            </a:spcAft>
            <a:buNone/>
          </a:pPr>
          <a:r>
            <a:rPr lang="es-ES" sz="1600" b="1" kern="1200" dirty="0" err="1">
              <a:solidFill>
                <a:schemeClr val="tx2"/>
              </a:solidFill>
            </a:rPr>
            <a:t>SDGs</a:t>
          </a:r>
          <a:endParaRPr lang="es-ES" sz="1600" b="1" kern="1200" dirty="0">
            <a:solidFill>
              <a:schemeClr val="tx2"/>
            </a:solidFill>
          </a:endParaRPr>
        </a:p>
      </dsp:txBody>
      <dsp:txXfrm>
        <a:off x="8244244" y="1741928"/>
        <a:ext cx="1561663" cy="7210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86492E-6CEE-4FEF-B88C-D3947F5E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F40998A9-ACF8-45F9-845D-6691520D45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990A88-B21B-4B37-ACAE-0CC1BF0558ED}" type="datetimeFigureOut">
              <a:rPr lang="LID4096" smtClean="0"/>
              <a:t>05/02/2019</a:t>
            </a:fld>
            <a:endParaRPr lang="LID4096"/>
          </a:p>
        </p:txBody>
      </p:sp>
      <p:sp>
        <p:nvSpPr>
          <p:cNvPr id="4" name="Footer Placeholder 3">
            <a:extLst>
              <a:ext uri="{FF2B5EF4-FFF2-40B4-BE49-F238E27FC236}">
                <a16:creationId xmlns:a16="http://schemas.microsoft.com/office/drawing/2014/main" id="{3DE02C3D-0C24-4759-9D62-0061A109C8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B6E1E1FA-87E0-43BC-A89C-6BBD79FF53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4C1ABF-277A-4DD6-AC9F-CE76F8E1114B}" type="slidenum">
              <a:rPr lang="LID4096" smtClean="0"/>
              <a:t>‹#›</a:t>
            </a:fld>
            <a:endParaRPr lang="LID4096"/>
          </a:p>
        </p:txBody>
      </p:sp>
    </p:spTree>
    <p:extLst>
      <p:ext uri="{BB962C8B-B14F-4D97-AF65-F5344CB8AC3E}">
        <p14:creationId xmlns:p14="http://schemas.microsoft.com/office/powerpoint/2010/main" val="26400973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a:latin typeface="Verdana" pitchFamily="34" charset="0"/>
              </a:defRPr>
            </a:lvl1pPr>
          </a:lstStyle>
          <a:p>
            <a:pPr>
              <a:defRPr/>
            </a:pPr>
            <a:endParaRPr lang="de-DE"/>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a:latin typeface="Verdana" pitchFamily="34" charset="0"/>
              </a:defRPr>
            </a:lvl1pPr>
          </a:lstStyle>
          <a:p>
            <a:pPr>
              <a:defRPr/>
            </a:pPr>
            <a:fld id="{4EBE2A86-B75E-4D0C-B53D-B7D2AF0EF0A4}" type="datetimeFigureOut">
              <a:rPr lang="de-DE"/>
              <a:pPr>
                <a:defRPr/>
              </a:pPr>
              <a:t>02.05.2019</a:t>
            </a:fld>
            <a:endParaRPr lang="de-DE"/>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atin typeface="Verdana" pitchFamily="34" charset="0"/>
              </a:defRPr>
            </a:lvl1pPr>
          </a:lstStyle>
          <a:p>
            <a:pPr>
              <a:defRPr/>
            </a:pPr>
            <a:endParaRPr lang="de-D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atin typeface="Verdana" pitchFamily="34" charset="0"/>
              </a:defRPr>
            </a:lvl1pPr>
          </a:lstStyle>
          <a:p>
            <a:pPr>
              <a:defRPr/>
            </a:pPr>
            <a:fld id="{860AF71F-2B41-4324-9A17-83FE2680EE45}" type="slidenum">
              <a:rPr lang="de-DE"/>
              <a:pPr>
                <a:defRPr/>
              </a:pPr>
              <a:t>‹#›</a:t>
            </a:fld>
            <a:endParaRPr lang="de-DE"/>
          </a:p>
        </p:txBody>
      </p:sp>
    </p:spTree>
    <p:extLst>
      <p:ext uri="{BB962C8B-B14F-4D97-AF65-F5344CB8AC3E}">
        <p14:creationId xmlns:p14="http://schemas.microsoft.com/office/powerpoint/2010/main" val="5212970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un.org/development/desa/disabilities/envision2030-goal6.html" TargetMode="External"/><Relationship Id="rId13" Type="http://schemas.openxmlformats.org/officeDocument/2006/relationships/hyperlink" Target="http://www.un.org/development/desa/disabilities/envision2030-goal11.html" TargetMode="External"/><Relationship Id="rId18" Type="http://schemas.openxmlformats.org/officeDocument/2006/relationships/hyperlink" Target="http://www.un.org/development/desa/disabilities/envision2030-goal16.html" TargetMode="External"/><Relationship Id="rId3" Type="http://schemas.openxmlformats.org/officeDocument/2006/relationships/hyperlink" Target="https://www.un.org/development/desa/disabilities/?page_id=6226&amp;preview=true" TargetMode="External"/><Relationship Id="rId7" Type="http://schemas.openxmlformats.org/officeDocument/2006/relationships/hyperlink" Target="http://www.un.org/development/desa/disabilities/envision2030-goal5.html" TargetMode="External"/><Relationship Id="rId12" Type="http://schemas.openxmlformats.org/officeDocument/2006/relationships/hyperlink" Target="http://www.un.org/development/desa/disabilities/envision2030-goal10.html" TargetMode="External"/><Relationship Id="rId17" Type="http://schemas.openxmlformats.org/officeDocument/2006/relationships/hyperlink" Target="http://www.un.org/development/desa/disabilities/envision2030-goal15.html" TargetMode="External"/><Relationship Id="rId2" Type="http://schemas.openxmlformats.org/officeDocument/2006/relationships/slide" Target="../slides/slide11.xml"/><Relationship Id="rId16" Type="http://schemas.openxmlformats.org/officeDocument/2006/relationships/hyperlink" Target="http://www.un.org/development/desa/disabilities/envision2030-goal14.html" TargetMode="External"/><Relationship Id="rId1" Type="http://schemas.openxmlformats.org/officeDocument/2006/relationships/notesMaster" Target="../notesMasters/notesMaster1.xml"/><Relationship Id="rId6" Type="http://schemas.openxmlformats.org/officeDocument/2006/relationships/hyperlink" Target="http://www.un.org/development/desa/disabilities/envision2030-goal4.html" TargetMode="External"/><Relationship Id="rId11" Type="http://schemas.openxmlformats.org/officeDocument/2006/relationships/hyperlink" Target="http://www.un.org/development/desa/disabilities/envision2030-goal9.html" TargetMode="External"/><Relationship Id="rId5" Type="http://schemas.openxmlformats.org/officeDocument/2006/relationships/hyperlink" Target="http://www.un.org/development/desa/disabilities/envision2030-goal3.html" TargetMode="External"/><Relationship Id="rId15" Type="http://schemas.openxmlformats.org/officeDocument/2006/relationships/hyperlink" Target="http://www.un.org/development/desa/disabilities/envision2030-goal13.html" TargetMode="External"/><Relationship Id="rId10" Type="http://schemas.openxmlformats.org/officeDocument/2006/relationships/hyperlink" Target="http://www.un.org/development/desa/disabilities/envision2030-goal8.html" TargetMode="External"/><Relationship Id="rId19" Type="http://schemas.openxmlformats.org/officeDocument/2006/relationships/hyperlink" Target="http://www.un.org/development/desa/disabilities/envision2030-goal17.html" TargetMode="External"/><Relationship Id="rId4" Type="http://schemas.openxmlformats.org/officeDocument/2006/relationships/hyperlink" Target="http://www.un.org/development/desa/disabilities/envision2030-goal2.html" TargetMode="External"/><Relationship Id="rId9" Type="http://schemas.openxmlformats.org/officeDocument/2006/relationships/hyperlink" Target="http://www.un.org/development/desa/disabilities/envision2030-goal7.html" TargetMode="External"/><Relationship Id="rId14" Type="http://schemas.openxmlformats.org/officeDocument/2006/relationships/hyperlink" Target="http://www.un.org/development/desa/disabilities/envision2030-goal12.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860AF71F-2B41-4324-9A17-83FE2680EE45}" type="slidenum">
              <a:rPr lang="de-DE" smtClean="0"/>
              <a:pPr>
                <a:defRPr/>
              </a:pPr>
              <a:t>1</a:t>
            </a:fld>
            <a:endParaRPr lang="de-DE"/>
          </a:p>
        </p:txBody>
      </p:sp>
    </p:spTree>
    <p:extLst>
      <p:ext uri="{BB962C8B-B14F-4D97-AF65-F5344CB8AC3E}">
        <p14:creationId xmlns:p14="http://schemas.microsoft.com/office/powerpoint/2010/main" val="193148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r>
              <a:rPr lang="fr-FR" altLang="fr-FR" dirty="0" err="1"/>
              <a:t>Endorsers</a:t>
            </a:r>
            <a:r>
              <a:rPr lang="fr-FR" altLang="fr-FR" dirty="0"/>
              <a:t>: </a:t>
            </a:r>
            <a:r>
              <a:rPr lang="fr-FR" altLang="fr-FR" dirty="0" err="1"/>
              <a:t>Spanish</a:t>
            </a:r>
            <a:r>
              <a:rPr lang="fr-FR" altLang="fr-FR" dirty="0"/>
              <a:t> Banking </a:t>
            </a:r>
            <a:r>
              <a:rPr lang="fr-FR" altLang="fr-FR" dirty="0" err="1"/>
              <a:t>Assocaition</a:t>
            </a:r>
            <a:r>
              <a:rPr lang="fr-FR" altLang="fr-FR" dirty="0"/>
              <a:t>, </a:t>
            </a:r>
            <a:r>
              <a:rPr lang="fr-FR" altLang="fr-FR" dirty="0" err="1"/>
              <a:t>Febelfin</a:t>
            </a:r>
            <a:r>
              <a:rPr lang="fr-FR" altLang="fr-FR" dirty="0"/>
              <a:t>, ABBL, Dutch Banking Association </a:t>
            </a:r>
          </a:p>
          <a:p>
            <a:pPr eaLnBrk="1" hangingPunct="1">
              <a:spcBef>
                <a:spcPct val="0"/>
              </a:spcBef>
            </a:pPr>
            <a:r>
              <a:rPr lang="fr-FR" altLang="fr-FR" dirty="0"/>
              <a:t>Banks </a:t>
            </a:r>
            <a:r>
              <a:rPr lang="fr-FR" altLang="fr-FR" dirty="0" err="1"/>
              <a:t>that</a:t>
            </a:r>
            <a:r>
              <a:rPr lang="fr-FR" altLang="fr-FR" dirty="0"/>
              <a:t> </a:t>
            </a:r>
            <a:r>
              <a:rPr lang="fr-FR" altLang="fr-FR" dirty="0" err="1"/>
              <a:t>joined</a:t>
            </a:r>
            <a:r>
              <a:rPr lang="fr-FR" altLang="fr-FR" dirty="0"/>
              <a:t> </a:t>
            </a:r>
            <a:r>
              <a:rPr lang="fr-FR" altLang="fr-FR" dirty="0" err="1"/>
              <a:t>later</a:t>
            </a:r>
            <a:r>
              <a:rPr lang="fr-FR" altLang="fr-FR" dirty="0"/>
              <a:t>:  ABN Amro, </a:t>
            </a:r>
            <a:r>
              <a:rPr lang="fr-FR" altLang="fr-FR" dirty="0" err="1"/>
              <a:t>Danske</a:t>
            </a:r>
            <a:r>
              <a:rPr lang="fr-FR" altLang="fr-FR" dirty="0"/>
              <a:t> Bank, KBC, Standard </a:t>
            </a:r>
            <a:r>
              <a:rPr lang="fr-FR" altLang="fr-FR" dirty="0" err="1"/>
              <a:t>Chartered</a:t>
            </a:r>
            <a:r>
              <a:rPr lang="fr-FR" altLang="fr-FR" dirty="0"/>
              <a:t>, </a:t>
            </a:r>
            <a:r>
              <a:rPr lang="fr-FR" altLang="fr-FR" dirty="0" err="1"/>
              <a:t>Jyske</a:t>
            </a:r>
            <a:r>
              <a:rPr lang="fr-FR" altLang="fr-FR" dirty="0"/>
              <a:t> Bank… https://www.unepfi.org/banking/bankingprinciples/endorsing/</a:t>
            </a:r>
          </a:p>
          <a:p>
            <a:pPr eaLnBrk="1" hangingPunct="1">
              <a:spcBef>
                <a:spcPct val="0"/>
              </a:spcBef>
            </a:pPr>
            <a:r>
              <a:rPr lang="fr-FR" altLang="fr-FR" dirty="0" err="1"/>
              <a:t>Interesting</a:t>
            </a:r>
            <a:r>
              <a:rPr lang="fr-FR" altLang="fr-FR" dirty="0"/>
              <a:t>: Greek national Bank as </a:t>
            </a:r>
            <a:r>
              <a:rPr lang="fr-FR" altLang="fr-FR" dirty="0" err="1"/>
              <a:t>endorser</a:t>
            </a:r>
            <a:r>
              <a:rPr lang="fr-FR" altLang="fr-FR" dirty="0"/>
              <a:t> </a:t>
            </a:r>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13</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93981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14</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D05C9F70-FC52-41E4-9C91-82CA2611C899}"/>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404159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15</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8400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16</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29654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17</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57090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685800" y="1143000"/>
            <a:ext cx="5486400" cy="3086100"/>
          </a:xfrm>
          <a:ln/>
        </p:spPr>
      </p:sp>
      <p:sp>
        <p:nvSpPr>
          <p:cNvPr id="11266" name="Espace réservé des commentaires 2"/>
          <p:cNvSpPr>
            <a:spLocks noGrp="1"/>
          </p:cNvSpPr>
          <p:nvPr>
            <p:ph type="body" idx="1"/>
          </p:nvPr>
        </p:nvSpPr>
        <p:spPr>
          <a:xfrm>
            <a:off x="685800" y="4400550"/>
            <a:ext cx="5486400" cy="3600450"/>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84613" y="8686800"/>
            <a:ext cx="2971800" cy="457200"/>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4</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8686800"/>
            <a:ext cx="2971800" cy="457200"/>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33753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solidFill>
                  <a:prstClr val="black"/>
                </a:solidFill>
                <a:latin typeface="Calibri" pitchFamily="34" charset="0"/>
                <a:cs typeface="Arial" charset="0"/>
              </a:rPr>
              <a:pPr algn="r" defTabSz="868314"/>
              <a:t>5</a:t>
            </a:fld>
            <a:endParaRPr lang="fr-FR" altLang="fr-FR" sz="1100">
              <a:solidFill>
                <a:prstClr val="black"/>
              </a:solidFill>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solidFill>
                <a:prstClr val="black"/>
              </a:solidFill>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solidFill>
                <a:prstClr val="black"/>
              </a:solidFill>
            </a:endParaRPr>
          </a:p>
        </p:txBody>
      </p:sp>
    </p:spTree>
    <p:extLst>
      <p:ext uri="{BB962C8B-B14F-4D97-AF65-F5344CB8AC3E}">
        <p14:creationId xmlns:p14="http://schemas.microsoft.com/office/powerpoint/2010/main" val="421555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solidFill>
                  <a:prstClr val="black"/>
                </a:solidFill>
                <a:latin typeface="Calibri" pitchFamily="34" charset="0"/>
                <a:cs typeface="Arial" charset="0"/>
              </a:rPr>
              <a:pPr algn="r" defTabSz="868314"/>
              <a:t>6</a:t>
            </a:fld>
            <a:endParaRPr lang="fr-FR" altLang="fr-FR" sz="1100">
              <a:solidFill>
                <a:prstClr val="black"/>
              </a:solidFill>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solidFill>
                <a:prstClr val="black"/>
              </a:solidFill>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solidFill>
                <a:prstClr val="black"/>
              </a:solidFill>
            </a:endParaRPr>
          </a:p>
        </p:txBody>
      </p:sp>
    </p:spTree>
    <p:extLst>
      <p:ext uri="{BB962C8B-B14F-4D97-AF65-F5344CB8AC3E}">
        <p14:creationId xmlns:p14="http://schemas.microsoft.com/office/powerpoint/2010/main" val="42844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marL="0" marR="0" lvl="0" indent="0" algn="r" defTabSz="868314" rtl="0" eaLnBrk="1" fontAlgn="base" latinLnBrk="0" hangingPunct="1">
              <a:lnSpc>
                <a:spcPct val="100000"/>
              </a:lnSpc>
              <a:spcBef>
                <a:spcPct val="0"/>
              </a:spcBef>
              <a:spcAft>
                <a:spcPct val="0"/>
              </a:spcAft>
              <a:buClrTx/>
              <a:buSzTx/>
              <a:buFontTx/>
              <a:buNone/>
              <a:tabLst/>
              <a:defRPr/>
            </a:pPr>
            <a:fld id="{56C64EF4-65A5-4EAA-B147-A834A12196ED}" type="slidenum">
              <a:rPr kumimoji="0" lang="fr-FR" altLang="fr-FR" sz="1100" b="0" i="0" u="none" strike="noStrike" kern="1200" cap="none" spc="0" normalizeH="0" baseline="0" noProof="0">
                <a:ln>
                  <a:noFill/>
                </a:ln>
                <a:solidFill>
                  <a:srgbClr val="000000"/>
                </a:solidFill>
                <a:effectLst/>
                <a:uLnTx/>
                <a:uFillTx/>
                <a:latin typeface="Calibri" pitchFamily="34" charset="0"/>
                <a:ea typeface="+mn-ea"/>
                <a:cs typeface="Arial" charset="0"/>
              </a:rPr>
              <a:pPr marL="0" marR="0" lvl="0" indent="0" algn="r" defTabSz="868314" rtl="0" eaLnBrk="1" fontAlgn="base" latinLnBrk="0" hangingPunct="1">
                <a:lnSpc>
                  <a:spcPct val="100000"/>
                </a:lnSpc>
                <a:spcBef>
                  <a:spcPct val="0"/>
                </a:spcBef>
                <a:spcAft>
                  <a:spcPct val="0"/>
                </a:spcAft>
                <a:buClrTx/>
                <a:buSzTx/>
                <a:buFontTx/>
                <a:buNone/>
                <a:tabLst/>
                <a:defRPr/>
              </a:pPr>
              <a:t>7</a:t>
            </a:fld>
            <a:endParaRPr kumimoji="0" lang="fr-FR" altLang="fr-FR" sz="11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marL="0" marR="0" lvl="0" indent="0" algn="l" defTabSz="868314" rtl="0" eaLnBrk="1" fontAlgn="base" latinLnBrk="0" hangingPunct="1">
              <a:lnSpc>
                <a:spcPct val="100000"/>
              </a:lnSpc>
              <a:spcBef>
                <a:spcPct val="0"/>
              </a:spcBef>
              <a:spcAft>
                <a:spcPct val="0"/>
              </a:spcAft>
              <a:buClrTx/>
              <a:buSzTx/>
              <a:buFontTx/>
              <a:buNone/>
              <a:tabLst/>
              <a:defRPr/>
            </a:pPr>
            <a:endParaRPr kumimoji="0" lang="fr-FR" altLang="fr-FR" sz="11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21555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solidFill>
                  <a:prstClr val="black"/>
                </a:solidFill>
                <a:latin typeface="Calibri" pitchFamily="34" charset="0"/>
                <a:cs typeface="Arial" charset="0"/>
              </a:rPr>
              <a:pPr algn="r" defTabSz="868314"/>
              <a:t>8</a:t>
            </a:fld>
            <a:endParaRPr lang="fr-FR" altLang="fr-FR" sz="1100">
              <a:solidFill>
                <a:prstClr val="black"/>
              </a:solidFill>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solidFill>
                <a:prstClr val="black"/>
              </a:solidFill>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solidFill>
                <a:prstClr val="black"/>
              </a:solidFill>
            </a:endParaRPr>
          </a:p>
        </p:txBody>
      </p:sp>
    </p:spTree>
    <p:extLst>
      <p:ext uri="{BB962C8B-B14F-4D97-AF65-F5344CB8AC3E}">
        <p14:creationId xmlns:p14="http://schemas.microsoft.com/office/powerpoint/2010/main" val="421555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solidFill>
                  <a:prstClr val="black"/>
                </a:solidFill>
                <a:latin typeface="Calibri" pitchFamily="34" charset="0"/>
                <a:cs typeface="Arial" charset="0"/>
              </a:rPr>
              <a:pPr algn="r" defTabSz="868314"/>
              <a:t>9</a:t>
            </a:fld>
            <a:endParaRPr lang="fr-FR" altLang="fr-FR" sz="1100">
              <a:solidFill>
                <a:prstClr val="black"/>
              </a:solidFill>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solidFill>
                <a:prstClr val="black"/>
              </a:solidFill>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solidFill>
                <a:prstClr val="black"/>
              </a:solidFill>
            </a:endParaRPr>
          </a:p>
        </p:txBody>
      </p:sp>
    </p:spTree>
    <p:extLst>
      <p:ext uri="{BB962C8B-B14F-4D97-AF65-F5344CB8AC3E}">
        <p14:creationId xmlns:p14="http://schemas.microsoft.com/office/powerpoint/2010/main" val="421555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r>
              <a:rPr lang="fr-FR" altLang="fr-FR" u="sng" dirty="0"/>
              <a:t>Paris Agreement </a:t>
            </a:r>
            <a:r>
              <a:rPr lang="fr-FR" altLang="fr-FR" u="sng" dirty="0" err="1"/>
              <a:t>December</a:t>
            </a:r>
            <a:r>
              <a:rPr lang="fr-FR" altLang="fr-FR" u="sng" dirty="0"/>
              <a:t> 2015 </a:t>
            </a:r>
            <a:r>
              <a:rPr lang="fr-FR" altLang="fr-FR" dirty="0"/>
              <a:t> -k</a:t>
            </a:r>
            <a:r>
              <a:rPr lang="en-US" sz="1200" b="0" i="0" kern="1200" dirty="0" err="1">
                <a:solidFill>
                  <a:schemeClr val="tx1"/>
                </a:solidFill>
                <a:effectLst/>
                <a:latin typeface="Calibri" pitchFamily="34" charset="0"/>
                <a:ea typeface="+mn-ea"/>
                <a:cs typeface="+mn-cs"/>
              </a:rPr>
              <a:t>eeping</a:t>
            </a:r>
            <a:r>
              <a:rPr lang="en-US" sz="1200" b="0" i="0" kern="1200" dirty="0">
                <a:solidFill>
                  <a:schemeClr val="tx1"/>
                </a:solidFill>
                <a:effectLst/>
                <a:latin typeface="Calibri" pitchFamily="34" charset="0"/>
                <a:ea typeface="+mn-ea"/>
                <a:cs typeface="+mn-cs"/>
              </a:rPr>
              <a:t> a global temperature below  2 degrees Celsius above pre-industrial levels and to pursue efforts to limit the temperature increase even further to 1.5 degrees.       -  strengthen the ability of countries to deal with the impacts of climate change. To reach these goals, appropriate financial flows, a new technology framework and an enhanced capacity building framework have to  be put in place, thus supporting action by developing countries and the most vulnerable countries, in line with their own national objectives. The Agreement also provides for enhanced transparency of action and support through a more robust transparency framework.</a:t>
            </a:r>
          </a:p>
          <a:p>
            <a:pPr eaLnBrk="1" hangingPunct="1">
              <a:spcBef>
                <a:spcPct val="0"/>
              </a:spcBef>
            </a:pPr>
            <a:r>
              <a:rPr lang="en-US" sz="1200" b="0" i="0" u="sng" kern="1200" dirty="0">
                <a:solidFill>
                  <a:schemeClr val="tx1"/>
                </a:solidFill>
                <a:effectLst/>
                <a:latin typeface="Calibri" pitchFamily="34" charset="0"/>
                <a:ea typeface="+mn-ea"/>
                <a:cs typeface="+mn-cs"/>
              </a:rPr>
              <a:t>Katowice (December 2018) </a:t>
            </a:r>
            <a:r>
              <a:rPr lang="en-US" sz="1200" b="0" i="0" kern="1200" dirty="0">
                <a:solidFill>
                  <a:schemeClr val="tx1"/>
                </a:solidFill>
                <a:effectLst/>
                <a:latin typeface="Calibri" pitchFamily="34" charset="0"/>
                <a:ea typeface="+mn-ea"/>
                <a:cs typeface="+mn-cs"/>
              </a:rPr>
              <a:t>agreed on rules to implement the </a:t>
            </a:r>
            <a:r>
              <a:rPr lang="en-SG" sz="1200" b="0" i="0" kern="1200" dirty="0">
                <a:solidFill>
                  <a:schemeClr val="tx1"/>
                </a:solidFill>
                <a:effectLst/>
                <a:latin typeface="Calibri" pitchFamily="34" charset="0"/>
                <a:ea typeface="+mn-ea"/>
                <a:cs typeface="+mn-cs"/>
              </a:rPr>
              <a:t>Paris Agreement. </a:t>
            </a:r>
          </a:p>
          <a:p>
            <a:pPr fontAlgn="base"/>
            <a:r>
              <a:rPr lang="en-SG" altLang="fr-FR" sz="1200" b="0" i="0" u="sng" kern="1200" dirty="0">
                <a:solidFill>
                  <a:schemeClr val="tx1"/>
                </a:solidFill>
                <a:effectLst/>
                <a:latin typeface="Calibri" pitchFamily="34" charset="0"/>
                <a:ea typeface="+mn-ea"/>
                <a:cs typeface="+mn-cs"/>
              </a:rPr>
              <a:t>SDGs </a:t>
            </a:r>
            <a:r>
              <a:rPr lang="en-US" sz="1200" b="0" i="0" u="sng" kern="1200" dirty="0">
                <a:solidFill>
                  <a:schemeClr val="tx1"/>
                </a:solidFill>
                <a:effectLst/>
                <a:latin typeface="Calibri" pitchFamily="34" charset="0"/>
                <a:ea typeface="+mn-ea"/>
                <a:cs typeface="+mn-cs"/>
                <a:hlinkClick r:id="rId3"/>
              </a:rPr>
              <a:t>GOAL 1: No Poverty</a:t>
            </a:r>
            <a:r>
              <a:rPr lang="en-US" sz="1200" b="0" i="0" u="sng"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4"/>
              </a:rPr>
              <a:t>GOAL 2: Zero Hunger</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5"/>
              </a:rPr>
              <a:t>GOAL 3: Good Health and Well-being</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6"/>
              </a:rPr>
              <a:t>GOAL 4: Quality Education</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7"/>
              </a:rPr>
              <a:t>GOAL 5: Gender Equality</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8"/>
              </a:rPr>
              <a:t>GOAL 6: Clean Water and Sanitation</a:t>
            </a:r>
            <a:endParaRPr lang="en-US" sz="1200" b="0" i="0" kern="1200" dirty="0">
              <a:solidFill>
                <a:schemeClr val="tx1"/>
              </a:solidFill>
              <a:effectLst/>
              <a:latin typeface="Calibri" pitchFamily="34" charset="0"/>
              <a:ea typeface="+mn-ea"/>
              <a:cs typeface="+mn-cs"/>
            </a:endParaRPr>
          </a:p>
          <a:p>
            <a:pPr fontAlgn="base"/>
            <a:r>
              <a:rPr lang="en-US" sz="1200" b="0" i="0" u="none" strike="noStrike" kern="1200" dirty="0">
                <a:solidFill>
                  <a:schemeClr val="tx1"/>
                </a:solidFill>
                <a:effectLst/>
                <a:latin typeface="Calibri" pitchFamily="34" charset="0"/>
                <a:ea typeface="+mn-ea"/>
                <a:cs typeface="+mn-cs"/>
                <a:hlinkClick r:id="rId9"/>
              </a:rPr>
              <a:t>GOAL 7: Affordable and Clean Energy</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0"/>
              </a:rPr>
              <a:t>GOAL 8: Decent Work and Economic Growth</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1"/>
              </a:rPr>
              <a:t>GOAL 9: Industry, Innovation and Infrastructure</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2"/>
              </a:rPr>
              <a:t>GOAL 10: Reduced Inequality</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3"/>
              </a:rPr>
              <a:t>GOAL 11: Sustainable Cities and Communities</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4"/>
              </a:rPr>
              <a:t>GOAL 12: Responsible Consumption and Production</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5"/>
              </a:rPr>
              <a:t>GOAL 13: Climate Action</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6"/>
              </a:rPr>
              <a:t>GOAL 14: Life Below Water</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7"/>
              </a:rPr>
              <a:t>GOAL 15: Life on Land</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8"/>
              </a:rPr>
              <a:t>GOAL 16: Peace and Justice Strong Institutions</a:t>
            </a:r>
            <a:r>
              <a:rPr lang="en-US" sz="1200" b="0" i="0" u="none" strike="noStrike" kern="1200" dirty="0">
                <a:solidFill>
                  <a:schemeClr val="tx1"/>
                </a:solidFill>
                <a:effectLst/>
                <a:latin typeface="Calibri" pitchFamily="34" charset="0"/>
                <a:ea typeface="+mn-ea"/>
                <a:cs typeface="+mn-cs"/>
              </a:rPr>
              <a:t>; </a:t>
            </a:r>
            <a:r>
              <a:rPr lang="en-US" sz="1200" b="0" i="0" u="none" strike="noStrike" kern="1200" dirty="0">
                <a:solidFill>
                  <a:schemeClr val="tx1"/>
                </a:solidFill>
                <a:effectLst/>
                <a:latin typeface="Calibri" pitchFamily="34" charset="0"/>
                <a:ea typeface="+mn-ea"/>
                <a:cs typeface="+mn-cs"/>
                <a:hlinkClick r:id="rId19"/>
              </a:rPr>
              <a:t>GOAL 17: Partnerships to achieve the Goal</a:t>
            </a:r>
            <a:endParaRPr lang="en-US" sz="1200" b="0" i="0" u="none" strike="noStrike" kern="1200" dirty="0">
              <a:solidFill>
                <a:schemeClr val="tx1"/>
              </a:solidFill>
              <a:effectLst/>
              <a:latin typeface="Calibri" pitchFamily="34" charset="0"/>
              <a:ea typeface="+mn-ea"/>
              <a:cs typeface="+mn-cs"/>
            </a:endParaRPr>
          </a:p>
          <a:p>
            <a:pPr fontAlgn="base"/>
            <a:r>
              <a:rPr lang="en-US" sz="1200" b="0" i="0" u="sng" strike="noStrike" kern="1200" dirty="0">
                <a:solidFill>
                  <a:schemeClr val="tx1"/>
                </a:solidFill>
                <a:effectLst/>
                <a:latin typeface="Calibri" pitchFamily="34" charset="0"/>
                <a:ea typeface="+mn-ea"/>
                <a:cs typeface="+mn-cs"/>
              </a:rPr>
              <a:t>Task Force for Climate Related Financial Disclosures (TCFD):  </a:t>
            </a:r>
            <a:r>
              <a:rPr lang="en-GB" sz="1200" kern="1200" dirty="0">
                <a:solidFill>
                  <a:schemeClr val="tx1"/>
                </a:solidFill>
                <a:effectLst/>
                <a:latin typeface="Calibri" pitchFamily="34" charset="0"/>
                <a:ea typeface="+mn-ea"/>
                <a:cs typeface="+mn-cs"/>
              </a:rPr>
              <a:t>Banks were amongst </a:t>
            </a:r>
            <a:r>
              <a:rPr lang="en-GB" sz="1200" b="0" kern="1200" dirty="0">
                <a:solidFill>
                  <a:schemeClr val="tx1"/>
                </a:solidFill>
                <a:effectLst/>
                <a:latin typeface="Calibri" pitchFamily="34" charset="0"/>
                <a:ea typeface="+mn-ea"/>
                <a:cs typeface="+mn-cs"/>
              </a:rPr>
              <a:t>the first movers on the TCFD Disclosures, with 16 leading banks working with UNEP FI to  </a:t>
            </a:r>
            <a:r>
              <a:rPr lang="en-BE" sz="1200" b="0" kern="1200" dirty="0">
                <a:solidFill>
                  <a:schemeClr val="tx1"/>
                </a:solidFill>
                <a:effectLst/>
                <a:latin typeface="Calibri" pitchFamily="34" charset="0"/>
                <a:ea typeface="+mn-ea"/>
                <a:cs typeface="+mn-cs"/>
              </a:rPr>
              <a:t> </a:t>
            </a:r>
            <a:r>
              <a:rPr lang="en-SG" sz="1200" b="0" kern="1200" dirty="0">
                <a:solidFill>
                  <a:schemeClr val="tx1"/>
                </a:solidFill>
                <a:effectLst/>
                <a:latin typeface="Calibri" pitchFamily="34" charset="0"/>
                <a:ea typeface="+mn-ea"/>
                <a:cs typeface="+mn-cs"/>
              </a:rPr>
              <a:t>develop </a:t>
            </a:r>
            <a:r>
              <a:rPr lang="en-BE" sz="1200" b="0" kern="1200" dirty="0">
                <a:solidFill>
                  <a:schemeClr val="tx1"/>
                </a:solidFill>
                <a:effectLst/>
                <a:latin typeface="Calibri" pitchFamily="34" charset="0"/>
                <a:ea typeface="+mn-ea"/>
                <a:cs typeface="+mn-cs"/>
              </a:rPr>
              <a:t> methodology to increase banks’ understanding of how climate change and climate action could impact their business.</a:t>
            </a:r>
            <a:r>
              <a:rPr lang="en-SG" sz="1200" b="0" kern="1200" dirty="0">
                <a:solidFill>
                  <a:schemeClr val="tx1"/>
                </a:solidFill>
                <a:effectLst/>
                <a:latin typeface="Calibri" pitchFamily="34" charset="0"/>
                <a:ea typeface="+mn-ea"/>
                <a:cs typeface="+mn-cs"/>
              </a:rPr>
              <a:t> 8 European </a:t>
            </a:r>
            <a:r>
              <a:rPr lang="en-SG" sz="1200" kern="1200" dirty="0">
                <a:solidFill>
                  <a:schemeClr val="tx1"/>
                </a:solidFill>
                <a:effectLst/>
                <a:latin typeface="Calibri" pitchFamily="34" charset="0"/>
                <a:ea typeface="+mn-ea"/>
                <a:cs typeface="+mn-cs"/>
              </a:rPr>
              <a:t>banks : BBVA, Rabobank, </a:t>
            </a:r>
            <a:r>
              <a:rPr lang="en-SG" sz="1200" kern="1200" dirty="0" err="1">
                <a:solidFill>
                  <a:schemeClr val="tx1"/>
                </a:solidFill>
                <a:effectLst/>
                <a:latin typeface="Calibri" pitchFamily="34" charset="0"/>
                <a:ea typeface="+mn-ea"/>
                <a:cs typeface="+mn-cs"/>
              </a:rPr>
              <a:t>Sanstander</a:t>
            </a:r>
            <a:r>
              <a:rPr lang="en-SG" sz="1200" kern="1200" dirty="0">
                <a:solidFill>
                  <a:schemeClr val="tx1"/>
                </a:solidFill>
                <a:effectLst/>
                <a:latin typeface="Calibri" pitchFamily="34" charset="0"/>
                <a:ea typeface="+mn-ea"/>
                <a:cs typeface="+mn-cs"/>
              </a:rPr>
              <a:t>, </a:t>
            </a:r>
            <a:r>
              <a:rPr lang="en-SG" sz="1200" kern="1200" dirty="0" err="1">
                <a:solidFill>
                  <a:schemeClr val="tx1"/>
                </a:solidFill>
                <a:effectLst/>
                <a:latin typeface="Calibri" pitchFamily="34" charset="0"/>
                <a:ea typeface="+mn-ea"/>
                <a:cs typeface="+mn-cs"/>
              </a:rPr>
              <a:t>Societe</a:t>
            </a:r>
            <a:r>
              <a:rPr lang="en-SG" sz="1200" kern="1200" dirty="0">
                <a:solidFill>
                  <a:schemeClr val="tx1"/>
                </a:solidFill>
                <a:effectLst/>
                <a:latin typeface="Calibri" pitchFamily="34" charset="0"/>
                <a:ea typeface="+mn-ea"/>
                <a:cs typeface="+mn-cs"/>
              </a:rPr>
              <a:t> </a:t>
            </a:r>
            <a:r>
              <a:rPr lang="en-SG" sz="1200" kern="1200" dirty="0" err="1">
                <a:solidFill>
                  <a:schemeClr val="tx1"/>
                </a:solidFill>
                <a:effectLst/>
                <a:latin typeface="Calibri" pitchFamily="34" charset="0"/>
                <a:ea typeface="+mn-ea"/>
                <a:cs typeface="+mn-cs"/>
              </a:rPr>
              <a:t>Generale</a:t>
            </a:r>
            <a:r>
              <a:rPr lang="en-SG" sz="1200" kern="1200" dirty="0">
                <a:solidFill>
                  <a:schemeClr val="tx1"/>
                </a:solidFill>
                <a:effectLst/>
                <a:latin typeface="Calibri" pitchFamily="34" charset="0"/>
                <a:ea typeface="+mn-ea"/>
                <a:cs typeface="+mn-cs"/>
              </a:rPr>
              <a:t>, Barclays, Standard Chartered, UBS, BNP. </a:t>
            </a:r>
            <a:r>
              <a:rPr lang="en-GB" sz="1200" kern="1200" dirty="0">
                <a:solidFill>
                  <a:schemeClr val="tx1"/>
                </a:solidFill>
                <a:effectLst/>
                <a:latin typeface="Calibri" pitchFamily="34" charset="0"/>
                <a:ea typeface="+mn-ea"/>
                <a:cs typeface="+mn-cs"/>
              </a:rPr>
              <a:t> The methodology published in April 2018  provides the first publicly available guidance designed specifically for banks to carry out forward-looking, climate-related risk and opportunity assessments as envisioned by the TCFD. </a:t>
            </a:r>
            <a:r>
              <a:rPr lang="en-GB" sz="1200" b="0" kern="1200" dirty="0">
                <a:solidFill>
                  <a:schemeClr val="tx1"/>
                </a:solidFill>
                <a:effectLst/>
                <a:latin typeface="Calibri" pitchFamily="34" charset="0"/>
                <a:ea typeface="+mn-ea"/>
                <a:cs typeface="+mn-cs"/>
              </a:rPr>
              <a:t>Phase II of the project -case </a:t>
            </a:r>
            <a:r>
              <a:rPr lang="en-GB" sz="1200" b="0" kern="1200" dirty="0" err="1">
                <a:solidFill>
                  <a:schemeClr val="tx1"/>
                </a:solidFill>
                <a:effectLst/>
                <a:latin typeface="Calibri" pitchFamily="34" charset="0"/>
                <a:ea typeface="+mn-ea"/>
                <a:cs typeface="+mn-cs"/>
              </a:rPr>
              <a:t>case</a:t>
            </a:r>
            <a:r>
              <a:rPr lang="en-GB" sz="1200" b="0" kern="1200" dirty="0">
                <a:solidFill>
                  <a:schemeClr val="tx1"/>
                </a:solidFill>
                <a:effectLst/>
                <a:latin typeface="Calibri" pitchFamily="34" charset="0"/>
                <a:ea typeface="+mn-ea"/>
                <a:cs typeface="+mn-cs"/>
              </a:rPr>
              <a:t> studies on participating banks’ own portfolios, improved methodologies and new or improved data sources. </a:t>
            </a:r>
            <a:endParaRPr lang="en-US" sz="1200" b="0" i="0" kern="1200" dirty="0">
              <a:solidFill>
                <a:schemeClr val="tx1"/>
              </a:solidFill>
              <a:effectLst/>
              <a:latin typeface="Calibri" pitchFamily="34" charset="0"/>
              <a:ea typeface="+mn-ea"/>
              <a:cs typeface="+mn-cs"/>
            </a:endParaRPr>
          </a:p>
          <a:p>
            <a:pPr eaLnBrk="1" hangingPunct="1">
              <a:spcBef>
                <a:spcPct val="0"/>
              </a:spcBef>
            </a:pPr>
            <a:endParaRPr lang="fr-FR" altLang="fr-FR" dirty="0"/>
          </a:p>
          <a:p>
            <a:pPr eaLnBrk="1" hangingPunct="1">
              <a:spcBef>
                <a:spcPct val="0"/>
              </a:spcBef>
            </a:pPr>
            <a:r>
              <a:rPr lang="fr-FR" altLang="fr-FR" u="sng" dirty="0" err="1"/>
              <a:t>Climate</a:t>
            </a:r>
            <a:r>
              <a:rPr lang="fr-FR" altLang="fr-FR" u="sng" dirty="0"/>
              <a:t> Alignement Portfolio </a:t>
            </a:r>
            <a:r>
              <a:rPr lang="fr-FR" altLang="fr-FR" u="sng" dirty="0" err="1"/>
              <a:t>methodologies</a:t>
            </a:r>
            <a:r>
              <a:rPr lang="fr-FR" altLang="fr-FR" u="sng" dirty="0"/>
              <a:t> </a:t>
            </a:r>
            <a:r>
              <a:rPr lang="fr-FR" altLang="fr-FR" dirty="0"/>
              <a:t>– </a:t>
            </a:r>
            <a:r>
              <a:rPr lang="fr-FR" altLang="fr-FR" dirty="0" err="1"/>
              <a:t>methodology</a:t>
            </a:r>
            <a:r>
              <a:rPr lang="fr-FR" altLang="fr-FR" dirty="0"/>
              <a:t> to </a:t>
            </a:r>
            <a:r>
              <a:rPr lang="fr-FR" altLang="fr-FR" dirty="0" err="1"/>
              <a:t>measure</a:t>
            </a:r>
            <a:r>
              <a:rPr lang="fr-FR" altLang="fr-FR" dirty="0"/>
              <a:t> </a:t>
            </a:r>
            <a:r>
              <a:rPr lang="fr-FR" altLang="fr-FR" dirty="0" err="1"/>
              <a:t>whether</a:t>
            </a:r>
            <a:r>
              <a:rPr lang="fr-FR" altLang="fr-FR" dirty="0"/>
              <a:t> </a:t>
            </a:r>
            <a:r>
              <a:rPr lang="fr-FR" altLang="fr-FR" dirty="0" err="1"/>
              <a:t>banks</a:t>
            </a:r>
            <a:r>
              <a:rPr lang="fr-FR" altLang="fr-FR" dirty="0"/>
              <a:t>’ clients portfolios are </a:t>
            </a:r>
            <a:r>
              <a:rPr lang="fr-FR" altLang="fr-FR" dirty="0" err="1"/>
              <a:t>aligned</a:t>
            </a:r>
            <a:r>
              <a:rPr lang="fr-FR" altLang="fr-FR" dirty="0"/>
              <a:t> </a:t>
            </a:r>
            <a:r>
              <a:rPr lang="fr-FR" altLang="fr-FR" dirty="0" err="1"/>
              <a:t>with</a:t>
            </a:r>
            <a:r>
              <a:rPr lang="fr-FR" altLang="fr-FR" dirty="0"/>
              <a:t> the objectives of Paris agreement.</a:t>
            </a:r>
          </a:p>
          <a:p>
            <a:pPr eaLnBrk="1" hangingPunct="1">
              <a:spcBef>
                <a:spcPct val="0"/>
              </a:spcBef>
            </a:pPr>
            <a:endParaRPr lang="fr-FR" altLang="fr-FR" dirty="0"/>
          </a:p>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11</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20EF9169-59A6-45BE-AE1C-08345AA04D3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74193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xfrm>
            <a:off x="420688" y="1243013"/>
            <a:ext cx="5964237" cy="3355975"/>
          </a:xfrm>
          <a:ln/>
        </p:spPr>
      </p:sp>
      <p:sp>
        <p:nvSpPr>
          <p:cNvPr id="11266" name="Espace réservé des commentaires 2"/>
          <p:cNvSpPr>
            <a:spLocks noGrp="1"/>
          </p:cNvSpPr>
          <p:nvPr>
            <p:ph type="body" idx="1"/>
          </p:nvPr>
        </p:nvSpPr>
        <p:spPr>
          <a:xfrm>
            <a:off x="680562" y="4785598"/>
            <a:ext cx="5444490" cy="3915489"/>
          </a:xfrm>
          <a:noFill/>
          <a:ln/>
        </p:spPr>
        <p:txBody>
          <a:bodyPr lIns="86875" tIns="43437" rIns="86875" bIns="43437"/>
          <a:lstStyle/>
          <a:p>
            <a:pPr eaLnBrk="1" hangingPunct="1">
              <a:spcBef>
                <a:spcPct val="0"/>
              </a:spcBef>
            </a:pPr>
            <a:endParaRPr lang="fr-FR" altLang="fr-FR" dirty="0"/>
          </a:p>
        </p:txBody>
      </p:sp>
      <p:sp>
        <p:nvSpPr>
          <p:cNvPr id="11267" name="Espace réservé du numéro de diapositive 3"/>
          <p:cNvSpPr txBox="1">
            <a:spLocks noGrp="1"/>
          </p:cNvSpPr>
          <p:nvPr/>
        </p:nvSpPr>
        <p:spPr bwMode="auto">
          <a:xfrm>
            <a:off x="3854939" y="9446895"/>
            <a:ext cx="2949099" cy="497205"/>
          </a:xfrm>
          <a:prstGeom prst="rect">
            <a:avLst/>
          </a:prstGeom>
          <a:noFill/>
          <a:ln w="9525">
            <a:noFill/>
            <a:miter lim="800000"/>
            <a:headEnd/>
            <a:tailEnd/>
          </a:ln>
        </p:spPr>
        <p:txBody>
          <a:bodyPr lIns="86875" tIns="43437" rIns="86875" bIns="43437" anchor="b"/>
          <a:lstStyle/>
          <a:p>
            <a:pPr algn="r" defTabSz="868314"/>
            <a:fld id="{56C64EF4-65A5-4EAA-B147-A834A12196ED}" type="slidenum">
              <a:rPr lang="fr-FR" altLang="fr-FR" sz="1100">
                <a:latin typeface="Calibri" pitchFamily="34" charset="0"/>
                <a:cs typeface="Arial" charset="0"/>
              </a:rPr>
              <a:pPr algn="r" defTabSz="868314"/>
              <a:t>12</a:t>
            </a:fld>
            <a:endParaRPr lang="fr-FR" altLang="fr-FR" sz="1100">
              <a:latin typeface="Calibri" pitchFamily="34" charset="0"/>
              <a:cs typeface="Arial" charset="0"/>
            </a:endParaRPr>
          </a:p>
        </p:txBody>
      </p:sp>
      <p:sp>
        <p:nvSpPr>
          <p:cNvPr id="11268" name="Espace réservé du pied de page 5"/>
          <p:cNvSpPr txBox="1">
            <a:spLocks noGrp="1"/>
          </p:cNvSpPr>
          <p:nvPr/>
        </p:nvSpPr>
        <p:spPr bwMode="auto">
          <a:xfrm>
            <a:off x="0" y="9446895"/>
            <a:ext cx="2949099" cy="497205"/>
          </a:xfrm>
          <a:prstGeom prst="rect">
            <a:avLst/>
          </a:prstGeom>
          <a:noFill/>
          <a:ln w="9525">
            <a:noFill/>
            <a:miter lim="800000"/>
            <a:headEnd/>
            <a:tailEnd/>
          </a:ln>
        </p:spPr>
        <p:txBody>
          <a:bodyPr lIns="86875" tIns="43437" rIns="86875" bIns="43437" anchor="b"/>
          <a:lstStyle/>
          <a:p>
            <a:pPr defTabSz="868314"/>
            <a:endParaRPr lang="fr-FR" altLang="fr-FR" sz="1100">
              <a:latin typeface="Calibri" pitchFamily="34" charset="0"/>
              <a:cs typeface="Arial" charset="0"/>
            </a:endParaRPr>
          </a:p>
        </p:txBody>
      </p:sp>
      <p:sp>
        <p:nvSpPr>
          <p:cNvPr id="2" name="Footer Placeholder 1">
            <a:extLst>
              <a:ext uri="{FF2B5EF4-FFF2-40B4-BE49-F238E27FC236}">
                <a16:creationId xmlns:a16="http://schemas.microsoft.com/office/drawing/2014/main" id="{D05C9F70-FC52-41E4-9C91-82CA2611C899}"/>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40371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3"/>
          <a:srcRect t="31734" b="27837"/>
          <a:stretch>
            <a:fillRect/>
          </a:stretch>
        </p:blipFill>
        <p:spPr bwMode="auto">
          <a:xfrm>
            <a:off x="1441450" y="-327025"/>
            <a:ext cx="10133013" cy="5794375"/>
          </a:xfrm>
          <a:prstGeom prst="rect">
            <a:avLst/>
          </a:prstGeom>
          <a:noFill/>
          <a:ln w="9525">
            <a:noFill/>
            <a:miter lim="800000"/>
            <a:headEnd/>
            <a:tailEnd/>
          </a:ln>
        </p:spPr>
      </p:pic>
      <p:sp>
        <p:nvSpPr>
          <p:cNvPr id="8" name="Rectangle 7"/>
          <p:cNvSpPr/>
          <p:nvPr/>
        </p:nvSpPr>
        <p:spPr>
          <a:xfrm>
            <a:off x="0" y="5383213"/>
            <a:ext cx="12192000" cy="1728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9" name="Picture 5"/>
          <p:cNvPicPr>
            <a:picLocks noChangeAspect="1"/>
          </p:cNvPicPr>
          <p:nvPr userDrawn="1"/>
        </p:nvPicPr>
        <p:blipFill>
          <a:blip r:embed="rId4"/>
          <a:srcRect t="26299"/>
          <a:stretch>
            <a:fillRect/>
          </a:stretch>
        </p:blipFill>
        <p:spPr bwMode="auto">
          <a:xfrm>
            <a:off x="8326438" y="3943350"/>
            <a:ext cx="4848225" cy="5054600"/>
          </a:xfrm>
          <a:prstGeom prst="rect">
            <a:avLst/>
          </a:prstGeom>
          <a:noFill/>
          <a:ln w="9525">
            <a:noFill/>
            <a:miter lim="800000"/>
            <a:headEnd/>
            <a:tailEnd/>
          </a:ln>
        </p:spPr>
      </p:pic>
      <p:pic>
        <p:nvPicPr>
          <p:cNvPr id="10" name="Picture 6"/>
          <p:cNvPicPr>
            <a:picLocks noChangeAspect="1"/>
          </p:cNvPicPr>
          <p:nvPr userDrawn="1"/>
        </p:nvPicPr>
        <p:blipFill>
          <a:blip r:embed="rId5"/>
          <a:srcRect/>
          <a:stretch>
            <a:fillRect/>
          </a:stretch>
        </p:blipFill>
        <p:spPr bwMode="auto">
          <a:xfrm>
            <a:off x="9939338" y="4802188"/>
            <a:ext cx="1982787" cy="1531937"/>
          </a:xfrm>
          <a:prstGeom prst="rect">
            <a:avLst/>
          </a:prstGeom>
          <a:noFill/>
          <a:ln w="9525">
            <a:noFill/>
            <a:miter lim="800000"/>
            <a:headEnd/>
            <a:tailEnd/>
          </a:ln>
        </p:spPr>
      </p:pic>
      <p:sp>
        <p:nvSpPr>
          <p:cNvPr id="19" name="Espace réservé du texte 5"/>
          <p:cNvSpPr>
            <a:spLocks noGrp="1"/>
          </p:cNvSpPr>
          <p:nvPr>
            <p:ph type="body" sz="quarter" idx="15"/>
          </p:nvPr>
        </p:nvSpPr>
        <p:spPr>
          <a:xfrm>
            <a:off x="855554" y="5795919"/>
            <a:ext cx="3725333" cy="420564"/>
          </a:xfrm>
          <a:prstGeom prst="rect">
            <a:avLst/>
          </a:prstGeom>
        </p:spPr>
        <p:txBody>
          <a:bodyPr vert="horz" wrap="square" anchor="t">
            <a:spAutoFit/>
          </a:bodyPr>
          <a:lstStyle>
            <a:lvl1pPr algn="l">
              <a:buNone/>
              <a:defRPr sz="2133" b="1" baseline="0">
                <a:solidFill>
                  <a:schemeClr val="tx1"/>
                </a:solidFill>
              </a:defRPr>
            </a:lvl1pPr>
          </a:lstStyle>
          <a:p>
            <a:pPr lvl="0"/>
            <a:r>
              <a:rPr lang="de-DE" dirty="0"/>
              <a:t>Textmasterformate durch Klicken bearbeiten</a:t>
            </a:r>
          </a:p>
        </p:txBody>
      </p:sp>
      <p:sp>
        <p:nvSpPr>
          <p:cNvPr id="21" name="Espace réservé du texte 5"/>
          <p:cNvSpPr>
            <a:spLocks noGrp="1"/>
          </p:cNvSpPr>
          <p:nvPr>
            <p:ph type="body" sz="quarter" idx="16"/>
          </p:nvPr>
        </p:nvSpPr>
        <p:spPr>
          <a:xfrm>
            <a:off x="855554" y="6124214"/>
            <a:ext cx="3725333" cy="420564"/>
          </a:xfrm>
          <a:prstGeom prst="rect">
            <a:avLst/>
          </a:prstGeom>
        </p:spPr>
        <p:txBody>
          <a:bodyPr vert="horz" wrap="square" anchor="t">
            <a:spAutoFit/>
          </a:bodyPr>
          <a:lstStyle>
            <a:lvl1pPr algn="l">
              <a:buNone/>
              <a:defRPr sz="2133" b="0" baseline="0">
                <a:solidFill>
                  <a:srgbClr val="3F4B79"/>
                </a:solidFill>
              </a:defRPr>
            </a:lvl1pPr>
          </a:lstStyle>
          <a:p>
            <a:pPr lvl="0"/>
            <a:r>
              <a:rPr lang="de-DE" dirty="0"/>
              <a:t>Textmasterformate durch Klicken bearbeiten</a:t>
            </a:r>
          </a:p>
        </p:txBody>
      </p:sp>
      <p:sp>
        <p:nvSpPr>
          <p:cNvPr id="22" name="Espace réservé du texte 5"/>
          <p:cNvSpPr>
            <a:spLocks noGrp="1"/>
          </p:cNvSpPr>
          <p:nvPr>
            <p:ph type="body" sz="quarter" idx="17"/>
          </p:nvPr>
        </p:nvSpPr>
        <p:spPr>
          <a:xfrm>
            <a:off x="4738931" y="5795919"/>
            <a:ext cx="3725333" cy="420564"/>
          </a:xfrm>
          <a:prstGeom prst="rect">
            <a:avLst/>
          </a:prstGeom>
        </p:spPr>
        <p:txBody>
          <a:bodyPr vert="horz" wrap="square" anchor="t">
            <a:spAutoFit/>
          </a:bodyPr>
          <a:lstStyle>
            <a:lvl1pPr algn="l">
              <a:buNone/>
              <a:defRPr sz="2133" b="1" baseline="0">
                <a:solidFill>
                  <a:schemeClr val="tx1"/>
                </a:solidFill>
              </a:defRPr>
            </a:lvl1pPr>
          </a:lstStyle>
          <a:p>
            <a:pPr lvl="0"/>
            <a:r>
              <a:rPr lang="de-DE" dirty="0"/>
              <a:t>Textmasterformate durch Klicken bearbeiten</a:t>
            </a:r>
          </a:p>
        </p:txBody>
      </p:sp>
      <p:sp>
        <p:nvSpPr>
          <p:cNvPr id="23" name="Espace réservé du texte 5"/>
          <p:cNvSpPr>
            <a:spLocks noGrp="1"/>
          </p:cNvSpPr>
          <p:nvPr>
            <p:ph type="body" sz="quarter" idx="18"/>
          </p:nvPr>
        </p:nvSpPr>
        <p:spPr>
          <a:xfrm>
            <a:off x="4738931" y="6124214"/>
            <a:ext cx="3725333" cy="420564"/>
          </a:xfrm>
          <a:prstGeom prst="rect">
            <a:avLst/>
          </a:prstGeom>
        </p:spPr>
        <p:txBody>
          <a:bodyPr vert="horz" wrap="square" anchor="t">
            <a:spAutoFit/>
          </a:bodyPr>
          <a:lstStyle>
            <a:lvl1pPr algn="l">
              <a:buNone/>
              <a:defRPr sz="2133" b="0" baseline="0">
                <a:solidFill>
                  <a:srgbClr val="3F4B79"/>
                </a:solidFill>
              </a:defRPr>
            </a:lvl1pPr>
          </a:lstStyle>
          <a:p>
            <a:pPr lvl="0"/>
            <a:r>
              <a:rPr lang="de-DE" dirty="0"/>
              <a:t>Textmasterformate durch Klicken bearbeiten</a:t>
            </a:r>
          </a:p>
        </p:txBody>
      </p:sp>
      <p:sp>
        <p:nvSpPr>
          <p:cNvPr id="26" name="Titre 1"/>
          <p:cNvSpPr>
            <a:spLocks noGrp="1"/>
          </p:cNvSpPr>
          <p:nvPr>
            <p:ph type="title"/>
          </p:nvPr>
        </p:nvSpPr>
        <p:spPr>
          <a:xfrm>
            <a:off x="4955823" y="2071694"/>
            <a:ext cx="3104444" cy="1794933"/>
          </a:xfrm>
        </p:spPr>
        <p:txBody>
          <a:bodyPr/>
          <a:lstStyle>
            <a:lvl1pPr algn="l">
              <a:defRPr sz="2667" b="1" cap="none" baseline="0"/>
            </a:lvl1pPr>
          </a:lstStyle>
          <a:p>
            <a:r>
              <a:rPr lang="de-DE" dirty="0"/>
              <a:t>Titelmasterformat durch Klicken bearbeiten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3" name="Forme libre 14"/>
          <p:cNvSpPr/>
          <p:nvPr/>
        </p:nvSpPr>
        <p:spPr>
          <a:xfrm>
            <a:off x="10250488" y="1897063"/>
            <a:ext cx="1851025" cy="3702050"/>
          </a:xfrm>
          <a:custGeom>
            <a:avLst/>
            <a:gdLst>
              <a:gd name="connsiteX0" fmla="*/ 0 w 2777067"/>
              <a:gd name="connsiteY0" fmla="*/ 1388534 h 2777067"/>
              <a:gd name="connsiteX1" fmla="*/ 1388534 w 2777067"/>
              <a:gd name="connsiteY1" fmla="*/ 0 h 2777067"/>
              <a:gd name="connsiteX2" fmla="*/ 2777067 w 2777067"/>
              <a:gd name="connsiteY2" fmla="*/ 1388534 h 2777067"/>
              <a:gd name="connsiteX3" fmla="*/ 1388534 w 2777067"/>
              <a:gd name="connsiteY3" fmla="*/ 2777067 h 2777067"/>
              <a:gd name="connsiteX4" fmla="*/ 0 w 2777067"/>
              <a:gd name="connsiteY4" fmla="*/ 1388534 h 2777067"/>
              <a:gd name="connsiteX0" fmla="*/ 0 w 2031998"/>
              <a:gd name="connsiteY0" fmla="*/ 1388534 h 2777067"/>
              <a:gd name="connsiteX1" fmla="*/ 1388534 w 2031998"/>
              <a:gd name="connsiteY1" fmla="*/ 0 h 2777067"/>
              <a:gd name="connsiteX2" fmla="*/ 2031998 w 2031998"/>
              <a:gd name="connsiteY2" fmla="*/ 1388534 h 2777067"/>
              <a:gd name="connsiteX3" fmla="*/ 1388534 w 2031998"/>
              <a:gd name="connsiteY3" fmla="*/ 2777067 h 2777067"/>
              <a:gd name="connsiteX4" fmla="*/ 0 w 2031998"/>
              <a:gd name="connsiteY4" fmla="*/ 1388534 h 2777067"/>
              <a:gd name="connsiteX0" fmla="*/ 0 w 2031998"/>
              <a:gd name="connsiteY0" fmla="*/ 1388534 h 2777067"/>
              <a:gd name="connsiteX1" fmla="*/ 1388534 w 2031998"/>
              <a:gd name="connsiteY1" fmla="*/ 0 h 2777067"/>
              <a:gd name="connsiteX2" fmla="*/ 2031998 w 2031998"/>
              <a:gd name="connsiteY2" fmla="*/ 1388534 h 2777067"/>
              <a:gd name="connsiteX3" fmla="*/ 1388534 w 2031998"/>
              <a:gd name="connsiteY3" fmla="*/ 2777067 h 2777067"/>
              <a:gd name="connsiteX4" fmla="*/ 0 w 2031998"/>
              <a:gd name="connsiteY4" fmla="*/ 1388534 h 2777067"/>
              <a:gd name="connsiteX0" fmla="*/ 0 w 2031998"/>
              <a:gd name="connsiteY0" fmla="*/ 1388534 h 2777067"/>
              <a:gd name="connsiteX1" fmla="*/ 1388534 w 2031998"/>
              <a:gd name="connsiteY1" fmla="*/ 0 h 2777067"/>
              <a:gd name="connsiteX2" fmla="*/ 2031998 w 2031998"/>
              <a:gd name="connsiteY2" fmla="*/ 1388534 h 2777067"/>
              <a:gd name="connsiteX3" fmla="*/ 1380065 w 2031998"/>
              <a:gd name="connsiteY3" fmla="*/ 1388534 h 2777067"/>
              <a:gd name="connsiteX4" fmla="*/ 1388534 w 2031998"/>
              <a:gd name="connsiteY4" fmla="*/ 2777067 h 2777067"/>
              <a:gd name="connsiteX5" fmla="*/ 0 w 2031998"/>
              <a:gd name="connsiteY5" fmla="*/ 1388534 h 2777067"/>
              <a:gd name="connsiteX0" fmla="*/ 0 w 2031998"/>
              <a:gd name="connsiteY0" fmla="*/ 1388534 h 2777067"/>
              <a:gd name="connsiteX1" fmla="*/ 1388534 w 2031998"/>
              <a:gd name="connsiteY1" fmla="*/ 0 h 2777067"/>
              <a:gd name="connsiteX2" fmla="*/ 2031998 w 2031998"/>
              <a:gd name="connsiteY2" fmla="*/ 1388534 h 2777067"/>
              <a:gd name="connsiteX3" fmla="*/ 1295399 w 2031998"/>
              <a:gd name="connsiteY3" fmla="*/ 1380067 h 2777067"/>
              <a:gd name="connsiteX4" fmla="*/ 1380065 w 2031998"/>
              <a:gd name="connsiteY4" fmla="*/ 1388534 h 2777067"/>
              <a:gd name="connsiteX5" fmla="*/ 1388534 w 2031998"/>
              <a:gd name="connsiteY5" fmla="*/ 2777067 h 2777067"/>
              <a:gd name="connsiteX6" fmla="*/ 0 w 2031998"/>
              <a:gd name="connsiteY6" fmla="*/ 1388534 h 2777067"/>
              <a:gd name="connsiteX0" fmla="*/ 0 w 1388534"/>
              <a:gd name="connsiteY0" fmla="*/ 1388534 h 2777067"/>
              <a:gd name="connsiteX1" fmla="*/ 1388534 w 1388534"/>
              <a:gd name="connsiteY1" fmla="*/ 0 h 2777067"/>
              <a:gd name="connsiteX2" fmla="*/ 1388532 w 1388534"/>
              <a:gd name="connsiteY2" fmla="*/ 1388534 h 2777067"/>
              <a:gd name="connsiteX3" fmla="*/ 1295399 w 1388534"/>
              <a:gd name="connsiteY3" fmla="*/ 1380067 h 2777067"/>
              <a:gd name="connsiteX4" fmla="*/ 1380065 w 1388534"/>
              <a:gd name="connsiteY4" fmla="*/ 1388534 h 2777067"/>
              <a:gd name="connsiteX5" fmla="*/ 1388534 w 1388534"/>
              <a:gd name="connsiteY5" fmla="*/ 2777067 h 2777067"/>
              <a:gd name="connsiteX6" fmla="*/ 0 w 1388534"/>
              <a:gd name="connsiteY6" fmla="*/ 1388534 h 277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534" h="2777067">
                <a:moveTo>
                  <a:pt x="0" y="1388534"/>
                </a:moveTo>
                <a:lnTo>
                  <a:pt x="1388534" y="0"/>
                </a:lnTo>
                <a:cubicBezTo>
                  <a:pt x="1388533" y="462845"/>
                  <a:pt x="1388533" y="925689"/>
                  <a:pt x="1388532" y="1388534"/>
                </a:cubicBezTo>
                <a:lnTo>
                  <a:pt x="1295399" y="1380067"/>
                </a:lnTo>
                <a:lnTo>
                  <a:pt x="1380065" y="1388534"/>
                </a:lnTo>
                <a:lnTo>
                  <a:pt x="1388534" y="2777067"/>
                </a:lnTo>
                <a:lnTo>
                  <a:pt x="0" y="1388534"/>
                </a:lnTo>
                <a:close/>
              </a:path>
            </a:pathLst>
          </a:custGeom>
          <a:solidFill>
            <a:schemeClr val="tx2">
              <a:lumMod val="20000"/>
              <a:lumOff val="80000"/>
            </a:schemeClr>
          </a:solidFill>
          <a:ln w="152400">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4" name="ZoneTexte 20"/>
          <p:cNvSpPr txBox="1"/>
          <p:nvPr/>
        </p:nvSpPr>
        <p:spPr>
          <a:xfrm>
            <a:off x="9369425" y="6383338"/>
            <a:ext cx="2292350" cy="379412"/>
          </a:xfrm>
          <a:prstGeom prst="rect">
            <a:avLst/>
          </a:prstGeom>
          <a:noFill/>
        </p:spPr>
        <p:txBody>
          <a:bodyPr>
            <a:spAutoFit/>
          </a:bodyPr>
          <a:lstStyle/>
          <a:p>
            <a:pPr algn="r" defTabSz="609585" fontAlgn="auto">
              <a:spcBef>
                <a:spcPts val="0"/>
              </a:spcBef>
              <a:spcAft>
                <a:spcPts val="0"/>
              </a:spcAft>
              <a:defRPr/>
            </a:pPr>
            <a:r>
              <a:rPr lang="en-US" sz="933" b="1" dirty="0" err="1">
                <a:latin typeface="+mn-lt"/>
              </a:rPr>
              <a:t>www.ebf.eu</a:t>
            </a:r>
            <a:endParaRPr lang="en-US" sz="933" b="1" dirty="0">
              <a:latin typeface="+mn-lt"/>
            </a:endParaRPr>
          </a:p>
          <a:p>
            <a:pPr algn="r" fontAlgn="auto">
              <a:spcBef>
                <a:spcPts val="0"/>
              </a:spcBef>
              <a:spcAft>
                <a:spcPts val="0"/>
              </a:spcAft>
              <a:defRPr/>
            </a:pPr>
            <a:endParaRPr lang="en-US" sz="933" b="1" dirty="0">
              <a:latin typeface="+mn-lt"/>
            </a:endParaRPr>
          </a:p>
        </p:txBody>
      </p:sp>
      <p:pic>
        <p:nvPicPr>
          <p:cNvPr id="15" name="Image 22" descr="logo-on-top.jpg"/>
          <p:cNvPicPr>
            <a:picLocks noChangeAspect="1"/>
          </p:cNvPicPr>
          <p:nvPr/>
        </p:nvPicPr>
        <p:blipFill>
          <a:blip r:embed="rId2"/>
          <a:srcRect/>
          <a:stretch>
            <a:fillRect/>
          </a:stretch>
        </p:blipFill>
        <p:spPr bwMode="auto">
          <a:xfrm>
            <a:off x="9550400" y="0"/>
            <a:ext cx="2641600" cy="1592263"/>
          </a:xfrm>
          <a:prstGeom prst="rect">
            <a:avLst/>
          </a:prstGeom>
          <a:noFill/>
          <a:ln w="9525">
            <a:noFill/>
            <a:miter lim="800000"/>
            <a:headEnd/>
            <a:tailEnd/>
          </a:ln>
        </p:spPr>
      </p:pic>
      <p:sp>
        <p:nvSpPr>
          <p:cNvPr id="2" name="Titre 1"/>
          <p:cNvSpPr>
            <a:spLocks noGrp="1"/>
          </p:cNvSpPr>
          <p:nvPr>
            <p:ph type="title"/>
          </p:nvPr>
        </p:nvSpPr>
        <p:spPr/>
        <p:txBody>
          <a:bodyPr/>
          <a:lstStyle/>
          <a:p>
            <a:r>
              <a:rPr lang="de-DE" dirty="0"/>
              <a:t>Titelmasterformat durch Klicken bearbeiten</a:t>
            </a:r>
            <a:endParaRPr lang="en-US" dirty="0"/>
          </a:p>
        </p:txBody>
      </p:sp>
      <p:sp>
        <p:nvSpPr>
          <p:cNvPr id="6" name="Espace réservé du texte 5"/>
          <p:cNvSpPr>
            <a:spLocks noGrp="1"/>
          </p:cNvSpPr>
          <p:nvPr>
            <p:ph type="body" sz="quarter" idx="12"/>
          </p:nvPr>
        </p:nvSpPr>
        <p:spPr>
          <a:xfrm>
            <a:off x="1964267" y="1896533"/>
            <a:ext cx="6004984" cy="508000"/>
          </a:xfrm>
          <a:prstGeom prst="rect">
            <a:avLst/>
          </a:prstGeom>
        </p:spPr>
        <p:txBody>
          <a:bodyPr vert="horz" anchor="t"/>
          <a:lstStyle>
            <a:lvl1pPr algn="l">
              <a:buNone/>
              <a:defRPr sz="2133" b="1" baseline="0">
                <a:solidFill>
                  <a:srgbClr val="EC5C0D"/>
                </a:solidFill>
              </a:defRPr>
            </a:lvl1pPr>
          </a:lstStyle>
          <a:p>
            <a:pPr lvl="0"/>
            <a:r>
              <a:rPr lang="de-DE" dirty="0"/>
              <a:t>Textmasterformate durch Klicken bearbeiten</a:t>
            </a:r>
          </a:p>
        </p:txBody>
      </p:sp>
      <p:sp>
        <p:nvSpPr>
          <p:cNvPr id="7" name="Espace réservé du texte 5"/>
          <p:cNvSpPr>
            <a:spLocks noGrp="1"/>
          </p:cNvSpPr>
          <p:nvPr>
            <p:ph type="body" sz="quarter" idx="13"/>
          </p:nvPr>
        </p:nvSpPr>
        <p:spPr>
          <a:xfrm>
            <a:off x="1964267" y="2404533"/>
            <a:ext cx="6004984" cy="508000"/>
          </a:xfrm>
          <a:prstGeom prst="rect">
            <a:avLst/>
          </a:prstGeom>
        </p:spPr>
        <p:txBody>
          <a:bodyPr vert="horz" anchor="t"/>
          <a:lstStyle>
            <a:lvl1pPr algn="l">
              <a:buNone/>
              <a:defRPr sz="2133" b="0" baseline="0">
                <a:solidFill>
                  <a:srgbClr val="3F4B79"/>
                </a:solidFill>
              </a:defRPr>
            </a:lvl1pPr>
          </a:lstStyle>
          <a:p>
            <a:pPr lvl="0"/>
            <a:r>
              <a:rPr lang="de-DE" dirty="0"/>
              <a:t>Textmasterformate durch Klicken bearbeiten</a:t>
            </a:r>
          </a:p>
        </p:txBody>
      </p:sp>
      <p:sp>
        <p:nvSpPr>
          <p:cNvPr id="8" name="Espace réservé du texte 5"/>
          <p:cNvSpPr>
            <a:spLocks noGrp="1"/>
          </p:cNvSpPr>
          <p:nvPr>
            <p:ph type="body" sz="quarter" idx="14"/>
          </p:nvPr>
        </p:nvSpPr>
        <p:spPr>
          <a:xfrm>
            <a:off x="1964267" y="3160889"/>
            <a:ext cx="6004984" cy="508000"/>
          </a:xfrm>
          <a:prstGeom prst="rect">
            <a:avLst/>
          </a:prstGeom>
        </p:spPr>
        <p:txBody>
          <a:bodyPr vert="horz" anchor="t"/>
          <a:lstStyle>
            <a:lvl1pPr algn="l">
              <a:buNone/>
              <a:defRPr sz="2133" b="1" baseline="0">
                <a:solidFill>
                  <a:srgbClr val="EC5C0D"/>
                </a:solidFill>
              </a:defRPr>
            </a:lvl1pPr>
          </a:lstStyle>
          <a:p>
            <a:pPr lvl="0"/>
            <a:r>
              <a:rPr lang="de-DE" dirty="0"/>
              <a:t>Textmasterformate durch Klicken bearbeiten</a:t>
            </a:r>
          </a:p>
        </p:txBody>
      </p:sp>
      <p:sp>
        <p:nvSpPr>
          <p:cNvPr id="9" name="Espace réservé du texte 5"/>
          <p:cNvSpPr>
            <a:spLocks noGrp="1"/>
          </p:cNvSpPr>
          <p:nvPr>
            <p:ph type="body" sz="quarter" idx="15"/>
          </p:nvPr>
        </p:nvSpPr>
        <p:spPr>
          <a:xfrm>
            <a:off x="1964267" y="3668889"/>
            <a:ext cx="6004984" cy="508000"/>
          </a:xfrm>
          <a:prstGeom prst="rect">
            <a:avLst/>
          </a:prstGeom>
        </p:spPr>
        <p:txBody>
          <a:bodyPr vert="horz" anchor="t"/>
          <a:lstStyle>
            <a:lvl1pPr algn="l">
              <a:buNone/>
              <a:defRPr sz="2133" b="0" baseline="0">
                <a:solidFill>
                  <a:srgbClr val="3F4B79"/>
                </a:solidFill>
              </a:defRPr>
            </a:lvl1pPr>
          </a:lstStyle>
          <a:p>
            <a:pPr lvl="0"/>
            <a:r>
              <a:rPr lang="de-DE" dirty="0"/>
              <a:t>Textmasterformate durch Klicken bearbeiten</a:t>
            </a:r>
          </a:p>
        </p:txBody>
      </p:sp>
      <p:sp>
        <p:nvSpPr>
          <p:cNvPr id="10" name="Espace réservé du texte 5"/>
          <p:cNvSpPr>
            <a:spLocks noGrp="1"/>
          </p:cNvSpPr>
          <p:nvPr>
            <p:ph type="body" sz="quarter" idx="16"/>
          </p:nvPr>
        </p:nvSpPr>
        <p:spPr>
          <a:xfrm>
            <a:off x="1964267" y="4470400"/>
            <a:ext cx="6004984" cy="508000"/>
          </a:xfrm>
          <a:prstGeom prst="rect">
            <a:avLst/>
          </a:prstGeom>
        </p:spPr>
        <p:txBody>
          <a:bodyPr vert="horz" anchor="t"/>
          <a:lstStyle>
            <a:lvl1pPr algn="l">
              <a:buNone/>
              <a:defRPr sz="2133" b="1" baseline="0">
                <a:solidFill>
                  <a:srgbClr val="EC5C0D"/>
                </a:solidFill>
              </a:defRPr>
            </a:lvl1pPr>
          </a:lstStyle>
          <a:p>
            <a:pPr lvl="0"/>
            <a:r>
              <a:rPr lang="de-DE" dirty="0"/>
              <a:t>Textmasterformate durch Klicken bearbeiten</a:t>
            </a:r>
          </a:p>
        </p:txBody>
      </p:sp>
      <p:sp>
        <p:nvSpPr>
          <p:cNvPr id="11" name="Espace réservé du texte 5"/>
          <p:cNvSpPr>
            <a:spLocks noGrp="1"/>
          </p:cNvSpPr>
          <p:nvPr>
            <p:ph type="body" sz="quarter" idx="17"/>
          </p:nvPr>
        </p:nvSpPr>
        <p:spPr>
          <a:xfrm>
            <a:off x="1964267" y="4978400"/>
            <a:ext cx="6004984" cy="508000"/>
          </a:xfrm>
          <a:prstGeom prst="rect">
            <a:avLst/>
          </a:prstGeom>
        </p:spPr>
        <p:txBody>
          <a:bodyPr vert="horz" anchor="t"/>
          <a:lstStyle>
            <a:lvl1pPr algn="l">
              <a:buNone/>
              <a:defRPr sz="2133" b="0" baseline="0">
                <a:solidFill>
                  <a:srgbClr val="3F4B79"/>
                </a:solidFill>
              </a:defRPr>
            </a:lvl1pPr>
          </a:lstStyle>
          <a:p>
            <a:pPr lvl="0"/>
            <a:r>
              <a:rPr lang="de-DE" dirty="0"/>
              <a:t>Textmasterformate durch Klicken bearbeiten</a:t>
            </a:r>
          </a:p>
        </p:txBody>
      </p:sp>
      <p:sp>
        <p:nvSpPr>
          <p:cNvPr id="19" name="Espace réservé du texte 18"/>
          <p:cNvSpPr>
            <a:spLocks noGrp="1"/>
          </p:cNvSpPr>
          <p:nvPr>
            <p:ph type="body" sz="quarter" idx="19"/>
          </p:nvPr>
        </p:nvSpPr>
        <p:spPr>
          <a:xfrm>
            <a:off x="9889067" y="4176184"/>
            <a:ext cx="1693333" cy="632883"/>
          </a:xfrm>
          <a:prstGeom prst="rect">
            <a:avLst/>
          </a:prstGeom>
        </p:spPr>
        <p:txBody>
          <a:bodyPr vert="horz" anchor="t"/>
          <a:lstStyle>
            <a:lvl1pPr algn="r">
              <a:buNone/>
              <a:defRPr sz="1067" b="1"/>
            </a:lvl1pPr>
          </a:lstStyle>
          <a:p>
            <a:pPr lvl="0"/>
            <a:r>
              <a:rPr lang="de-DE" dirty="0"/>
              <a:t>Textmasterformate durch Klicken bearbeiten</a:t>
            </a:r>
          </a:p>
        </p:txBody>
      </p:sp>
      <p:sp>
        <p:nvSpPr>
          <p:cNvPr id="24" name="Espace réservé du texte 23"/>
          <p:cNvSpPr>
            <a:spLocks noGrp="1"/>
          </p:cNvSpPr>
          <p:nvPr>
            <p:ph type="body" sz="quarter" idx="20"/>
          </p:nvPr>
        </p:nvSpPr>
        <p:spPr>
          <a:xfrm rot="18900000">
            <a:off x="749624" y="2145563"/>
            <a:ext cx="548296" cy="548296"/>
          </a:xfrm>
          <a:prstGeom prst="rect">
            <a:avLst/>
          </a:prstGeom>
          <a:solidFill>
            <a:schemeClr val="tx1"/>
          </a:solidFill>
          <a:ln w="101600">
            <a:solidFill>
              <a:schemeClr val="tx1"/>
            </a:solidFill>
          </a:ln>
        </p:spPr>
        <p:txBody>
          <a:bodyPr vert="horz" numCol="1" anchor="ctr">
            <a:normAutofit/>
          </a:bodyPr>
          <a:lstStyle>
            <a:lvl1pPr algn="ctr">
              <a:spcAft>
                <a:spcPts val="0"/>
              </a:spcAft>
              <a:buNone/>
              <a:defRPr sz="1600">
                <a:solidFill>
                  <a:schemeClr val="tx1"/>
                </a:solidFill>
              </a:defRPr>
            </a:lvl1pPr>
          </a:lstStyle>
          <a:p>
            <a:pPr lvl="0"/>
            <a:r>
              <a:rPr lang="de-DE" dirty="0"/>
              <a:t>Textmasterformate durch Klicken bearbeiten</a:t>
            </a:r>
          </a:p>
        </p:txBody>
      </p:sp>
      <p:sp>
        <p:nvSpPr>
          <p:cNvPr id="30" name="Espace réservé du texte 23"/>
          <p:cNvSpPr>
            <a:spLocks noGrp="1"/>
          </p:cNvSpPr>
          <p:nvPr>
            <p:ph type="body" sz="quarter" idx="22"/>
          </p:nvPr>
        </p:nvSpPr>
        <p:spPr>
          <a:xfrm rot="18900000">
            <a:off x="749624" y="3394741"/>
            <a:ext cx="548296" cy="548296"/>
          </a:xfrm>
          <a:prstGeom prst="rect">
            <a:avLst/>
          </a:prstGeom>
          <a:solidFill>
            <a:schemeClr val="tx1"/>
          </a:solidFill>
          <a:ln w="101600">
            <a:solidFill>
              <a:schemeClr val="tx1"/>
            </a:solidFill>
          </a:ln>
        </p:spPr>
        <p:txBody>
          <a:bodyPr vert="horz" numCol="1" anchor="ctr">
            <a:normAutofit/>
          </a:bodyPr>
          <a:lstStyle>
            <a:lvl1pPr algn="ctr">
              <a:spcAft>
                <a:spcPts val="0"/>
              </a:spcAft>
              <a:buNone/>
              <a:defRPr sz="1600">
                <a:solidFill>
                  <a:schemeClr val="tx1"/>
                </a:solidFill>
              </a:defRPr>
            </a:lvl1pPr>
          </a:lstStyle>
          <a:p>
            <a:pPr lvl="0"/>
            <a:r>
              <a:rPr lang="de-DE" dirty="0"/>
              <a:t>Textmasterformate durch Klicken bearbeiten</a:t>
            </a:r>
          </a:p>
        </p:txBody>
      </p:sp>
      <p:sp>
        <p:nvSpPr>
          <p:cNvPr id="32" name="Espace réservé du texte 23"/>
          <p:cNvSpPr>
            <a:spLocks noGrp="1"/>
          </p:cNvSpPr>
          <p:nvPr>
            <p:ph type="body" sz="quarter" idx="24"/>
          </p:nvPr>
        </p:nvSpPr>
        <p:spPr>
          <a:xfrm rot="18900000">
            <a:off x="749624" y="4674279"/>
            <a:ext cx="548296" cy="548296"/>
          </a:xfrm>
          <a:prstGeom prst="rect">
            <a:avLst/>
          </a:prstGeom>
          <a:solidFill>
            <a:schemeClr val="tx1"/>
          </a:solidFill>
          <a:ln w="101600">
            <a:solidFill>
              <a:schemeClr val="tx1"/>
            </a:solidFill>
          </a:ln>
        </p:spPr>
        <p:txBody>
          <a:bodyPr vert="horz" numCol="1" anchor="ctr">
            <a:normAutofit/>
          </a:bodyPr>
          <a:lstStyle>
            <a:lvl1pPr algn="ctr">
              <a:spcAft>
                <a:spcPts val="0"/>
              </a:spcAft>
              <a:buNone/>
              <a:defRPr sz="1600">
                <a:solidFill>
                  <a:schemeClr val="tx1"/>
                </a:solidFill>
              </a:defRPr>
            </a:lvl1pPr>
          </a:lstStyle>
          <a:p>
            <a:pPr lvl="0"/>
            <a:r>
              <a:rPr lang="de-DE" dirty="0"/>
              <a:t>Textmasterformate durch Klicken bearbeiten</a:t>
            </a:r>
          </a:p>
        </p:txBody>
      </p:sp>
      <p:sp>
        <p:nvSpPr>
          <p:cNvPr id="16" name="Espace réservé du numéro de diapositive 2"/>
          <p:cNvSpPr>
            <a:spLocks noGrp="1"/>
          </p:cNvSpPr>
          <p:nvPr>
            <p:ph type="sldNum" sz="quarter" idx="25"/>
          </p:nvPr>
        </p:nvSpPr>
        <p:spPr/>
        <p:txBody>
          <a:bodyPr/>
          <a:lstStyle>
            <a:lvl1pPr>
              <a:defRPr/>
            </a:lvl1pPr>
          </a:lstStyle>
          <a:p>
            <a:pPr>
              <a:defRPr/>
            </a:pPr>
            <a:fld id="{BF70C3C3-B1E9-4C4A-BDFD-EEE89FFB50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12" name="ZoneTexte 11"/>
          <p:cNvSpPr txBox="1"/>
          <p:nvPr/>
        </p:nvSpPr>
        <p:spPr>
          <a:xfrm>
            <a:off x="9369425" y="6383338"/>
            <a:ext cx="2292350" cy="379412"/>
          </a:xfrm>
          <a:prstGeom prst="rect">
            <a:avLst/>
          </a:prstGeom>
          <a:noFill/>
        </p:spPr>
        <p:txBody>
          <a:bodyPr>
            <a:spAutoFit/>
          </a:bodyPr>
          <a:lstStyle/>
          <a:p>
            <a:pPr algn="r" defTabSz="609585" fontAlgn="auto">
              <a:spcBef>
                <a:spcPts val="0"/>
              </a:spcBef>
              <a:spcAft>
                <a:spcPts val="0"/>
              </a:spcAft>
              <a:defRPr/>
            </a:pPr>
            <a:r>
              <a:rPr lang="en-US" sz="933" b="1" dirty="0" err="1">
                <a:latin typeface="+mn-lt"/>
              </a:rPr>
              <a:t>www.ebf.eu</a:t>
            </a:r>
            <a:endParaRPr lang="en-US" sz="933" b="1" dirty="0">
              <a:latin typeface="+mn-lt"/>
            </a:endParaRPr>
          </a:p>
          <a:p>
            <a:pPr algn="r" fontAlgn="auto">
              <a:spcBef>
                <a:spcPts val="0"/>
              </a:spcBef>
              <a:spcAft>
                <a:spcPts val="0"/>
              </a:spcAft>
              <a:defRPr/>
            </a:pPr>
            <a:endParaRPr lang="en-US" sz="933" b="1" dirty="0">
              <a:latin typeface="+mn-lt"/>
            </a:endParaRPr>
          </a:p>
        </p:txBody>
      </p:sp>
      <p:pic>
        <p:nvPicPr>
          <p:cNvPr id="14" name="Image 13" descr="logo-on-top.jpg"/>
          <p:cNvPicPr>
            <a:picLocks noChangeAspect="1"/>
          </p:cNvPicPr>
          <p:nvPr/>
        </p:nvPicPr>
        <p:blipFill>
          <a:blip r:embed="rId2"/>
          <a:srcRect/>
          <a:stretch>
            <a:fillRect/>
          </a:stretch>
        </p:blipFill>
        <p:spPr bwMode="auto">
          <a:xfrm>
            <a:off x="9550400" y="0"/>
            <a:ext cx="2641600" cy="1592263"/>
          </a:xfrm>
          <a:prstGeom prst="rect">
            <a:avLst/>
          </a:prstGeom>
          <a:noFill/>
          <a:ln w="9525">
            <a:noFill/>
            <a:miter lim="800000"/>
            <a:headEnd/>
            <a:tailEnd/>
          </a:ln>
        </p:spPr>
      </p:pic>
      <p:sp>
        <p:nvSpPr>
          <p:cNvPr id="2" name="Titre 1"/>
          <p:cNvSpPr>
            <a:spLocks noGrp="1"/>
          </p:cNvSpPr>
          <p:nvPr>
            <p:ph type="title"/>
          </p:nvPr>
        </p:nvSpPr>
        <p:spPr/>
        <p:txBody>
          <a:bodyPr/>
          <a:lstStyle/>
          <a:p>
            <a:r>
              <a:rPr lang="de-DE" dirty="0"/>
              <a:t>Titelmasterformat durch Klicken bearbeiten</a:t>
            </a:r>
            <a:endParaRPr lang="en-US" dirty="0"/>
          </a:p>
        </p:txBody>
      </p:sp>
      <p:sp>
        <p:nvSpPr>
          <p:cNvPr id="5" name="Espace réservé du texte 5"/>
          <p:cNvSpPr>
            <a:spLocks noGrp="1"/>
          </p:cNvSpPr>
          <p:nvPr>
            <p:ph type="body" sz="quarter" idx="12"/>
          </p:nvPr>
        </p:nvSpPr>
        <p:spPr>
          <a:xfrm>
            <a:off x="1467557" y="1907823"/>
            <a:ext cx="9369777" cy="508000"/>
          </a:xfrm>
          <a:prstGeom prst="rect">
            <a:avLst/>
          </a:prstGeom>
        </p:spPr>
        <p:txBody>
          <a:bodyPr vert="horz" anchor="t"/>
          <a:lstStyle>
            <a:lvl1pPr algn="l">
              <a:buNone/>
              <a:defRPr sz="2133" b="1" baseline="0">
                <a:solidFill>
                  <a:srgbClr val="EC5C0D"/>
                </a:solidFill>
              </a:defRPr>
            </a:lvl1pPr>
          </a:lstStyle>
          <a:p>
            <a:pPr lvl="0"/>
            <a:r>
              <a:rPr lang="de-DE" dirty="0"/>
              <a:t>Textmasterformate durch Klicken bearbeiten</a:t>
            </a:r>
          </a:p>
        </p:txBody>
      </p:sp>
      <p:sp>
        <p:nvSpPr>
          <p:cNvPr id="6" name="Espace réservé du texte 5"/>
          <p:cNvSpPr>
            <a:spLocks noGrp="1"/>
          </p:cNvSpPr>
          <p:nvPr>
            <p:ph type="body" sz="quarter" idx="13"/>
          </p:nvPr>
        </p:nvSpPr>
        <p:spPr>
          <a:xfrm>
            <a:off x="1467557" y="2415822"/>
            <a:ext cx="9369777" cy="1490135"/>
          </a:xfrm>
          <a:prstGeom prst="rect">
            <a:avLst/>
          </a:prstGeom>
        </p:spPr>
        <p:txBody>
          <a:bodyPr vert="horz" anchor="t"/>
          <a:lstStyle>
            <a:lvl1pPr algn="l">
              <a:buClr>
                <a:schemeClr val="tx1"/>
              </a:buClr>
              <a:buFont typeface="Wingdings" charset="2"/>
              <a:buChar char="u"/>
              <a:defRPr sz="2133" b="0" baseline="0">
                <a:solidFill>
                  <a:srgbClr val="3F4B79"/>
                </a:solidFill>
              </a:defRPr>
            </a:lvl1pPr>
          </a:lstStyle>
          <a:p>
            <a:pPr lvl="0"/>
            <a:r>
              <a:rPr lang="de-DE" dirty="0"/>
              <a:t>Textmasterformate durch Klicken bearbeiten</a:t>
            </a:r>
          </a:p>
        </p:txBody>
      </p:sp>
      <p:sp>
        <p:nvSpPr>
          <p:cNvPr id="7" name="Espace réservé du texte 5"/>
          <p:cNvSpPr>
            <a:spLocks noGrp="1"/>
          </p:cNvSpPr>
          <p:nvPr>
            <p:ph type="body" sz="quarter" idx="14"/>
          </p:nvPr>
        </p:nvSpPr>
        <p:spPr>
          <a:xfrm>
            <a:off x="1467557" y="4188179"/>
            <a:ext cx="9369777" cy="508000"/>
          </a:xfrm>
          <a:prstGeom prst="rect">
            <a:avLst/>
          </a:prstGeom>
        </p:spPr>
        <p:txBody>
          <a:bodyPr vert="horz" anchor="t"/>
          <a:lstStyle>
            <a:lvl1pPr algn="l">
              <a:buNone/>
              <a:defRPr sz="2133" b="1" baseline="0">
                <a:solidFill>
                  <a:srgbClr val="EC5C0D"/>
                </a:solidFill>
              </a:defRPr>
            </a:lvl1pPr>
          </a:lstStyle>
          <a:p>
            <a:pPr lvl="0"/>
            <a:r>
              <a:rPr lang="de-DE" dirty="0"/>
              <a:t>Textmasterformate durch Klicken bearbeiten</a:t>
            </a:r>
          </a:p>
        </p:txBody>
      </p:sp>
      <p:sp>
        <p:nvSpPr>
          <p:cNvPr id="8" name="Espace réservé du texte 5"/>
          <p:cNvSpPr>
            <a:spLocks noGrp="1"/>
          </p:cNvSpPr>
          <p:nvPr>
            <p:ph type="body" sz="quarter" idx="15"/>
          </p:nvPr>
        </p:nvSpPr>
        <p:spPr>
          <a:xfrm>
            <a:off x="1467557" y="4696179"/>
            <a:ext cx="9369777" cy="508000"/>
          </a:xfrm>
          <a:prstGeom prst="rect">
            <a:avLst/>
          </a:prstGeom>
        </p:spPr>
        <p:txBody>
          <a:bodyPr vert="horz" anchor="t"/>
          <a:lstStyle>
            <a:lvl1pPr algn="l">
              <a:buClr>
                <a:schemeClr val="tx1"/>
              </a:buClr>
              <a:buFont typeface="Wingdings" charset="2"/>
              <a:buChar char="u"/>
              <a:defRPr sz="2133" b="0" baseline="0">
                <a:solidFill>
                  <a:srgbClr val="3F4B79"/>
                </a:solidFill>
              </a:defRPr>
            </a:lvl1pPr>
          </a:lstStyle>
          <a:p>
            <a:pPr lvl="0"/>
            <a:r>
              <a:rPr lang="de-DE" dirty="0"/>
              <a:t>Textmasterformate durch Klicken bearbeiten</a:t>
            </a:r>
          </a:p>
        </p:txBody>
      </p:sp>
      <p:sp>
        <p:nvSpPr>
          <p:cNvPr id="10" name="Espace réservé du texte 23"/>
          <p:cNvSpPr>
            <a:spLocks noGrp="1"/>
          </p:cNvSpPr>
          <p:nvPr>
            <p:ph type="body" sz="quarter" idx="24"/>
          </p:nvPr>
        </p:nvSpPr>
        <p:spPr>
          <a:xfrm rot="18900000">
            <a:off x="732275" y="4716164"/>
            <a:ext cx="464525" cy="464525"/>
          </a:xfrm>
          <a:prstGeom prst="rect">
            <a:avLst/>
          </a:prstGeom>
          <a:solidFill>
            <a:schemeClr val="tx1"/>
          </a:solidFill>
          <a:ln w="101600">
            <a:solidFill>
              <a:schemeClr val="tx1"/>
            </a:solidFill>
          </a:ln>
        </p:spPr>
        <p:txBody>
          <a:bodyPr vert="horz" numCol="1" anchor="ctr">
            <a:normAutofit/>
          </a:bodyPr>
          <a:lstStyle>
            <a:lvl1pPr algn="ctr">
              <a:spcAft>
                <a:spcPts val="0"/>
              </a:spcAft>
              <a:buNone/>
              <a:defRPr sz="1600">
                <a:solidFill>
                  <a:schemeClr val="tx1"/>
                </a:solidFill>
              </a:defRPr>
            </a:lvl1pPr>
          </a:lstStyle>
          <a:p>
            <a:pPr lvl="0"/>
            <a:r>
              <a:rPr lang="de-DE" dirty="0"/>
              <a:t>Textmasterformate durch Klicken bearbeiten</a:t>
            </a:r>
          </a:p>
        </p:txBody>
      </p:sp>
      <p:sp>
        <p:nvSpPr>
          <p:cNvPr id="11" name="Espace réservé du texte 26"/>
          <p:cNvSpPr>
            <a:spLocks noGrp="1"/>
          </p:cNvSpPr>
          <p:nvPr>
            <p:ph type="body" sz="quarter" idx="25"/>
          </p:nvPr>
        </p:nvSpPr>
        <p:spPr>
          <a:xfrm>
            <a:off x="609606" y="4583293"/>
            <a:ext cx="688617" cy="688617"/>
          </a:xfrm>
          <a:prstGeom prst="rect">
            <a:avLst/>
          </a:prstGeom>
        </p:spPr>
        <p:txBody>
          <a:bodyPr vert="horz" anchor="ctr"/>
          <a:lstStyle>
            <a:lvl1pPr algn="ctr">
              <a:buNone/>
              <a:defRPr sz="1600">
                <a:solidFill>
                  <a:srgbClr val="FFFFFF"/>
                </a:solidFill>
              </a:defRPr>
            </a:lvl1pPr>
          </a:lstStyle>
          <a:p>
            <a:pPr lvl="0"/>
            <a:r>
              <a:rPr lang="de-DE" dirty="0"/>
              <a:t>Textmasterformate durch Klicken bearbeiten</a:t>
            </a:r>
          </a:p>
        </p:txBody>
      </p:sp>
      <p:sp>
        <p:nvSpPr>
          <p:cNvPr id="13" name="Espace réservé du texte 23"/>
          <p:cNvSpPr>
            <a:spLocks noGrp="1"/>
          </p:cNvSpPr>
          <p:nvPr>
            <p:ph type="body" sz="quarter" idx="26"/>
          </p:nvPr>
        </p:nvSpPr>
        <p:spPr>
          <a:xfrm rot="18900000">
            <a:off x="732275" y="2029406"/>
            <a:ext cx="464525" cy="464525"/>
          </a:xfrm>
          <a:prstGeom prst="rect">
            <a:avLst/>
          </a:prstGeom>
          <a:solidFill>
            <a:schemeClr val="tx1"/>
          </a:solidFill>
          <a:ln w="101600">
            <a:solidFill>
              <a:schemeClr val="tx1"/>
            </a:solidFill>
          </a:ln>
        </p:spPr>
        <p:txBody>
          <a:bodyPr vert="horz" numCol="1" anchor="ctr">
            <a:normAutofit/>
          </a:bodyPr>
          <a:lstStyle>
            <a:lvl1pPr algn="ctr">
              <a:spcAft>
                <a:spcPts val="0"/>
              </a:spcAft>
              <a:buNone/>
              <a:defRPr sz="1600">
                <a:solidFill>
                  <a:schemeClr val="tx1"/>
                </a:solidFill>
              </a:defRPr>
            </a:lvl1pPr>
          </a:lstStyle>
          <a:p>
            <a:pPr lvl="0"/>
            <a:r>
              <a:rPr lang="de-DE" dirty="0"/>
              <a:t>Textmasterformate durch Klicken bearbeiten</a:t>
            </a:r>
          </a:p>
        </p:txBody>
      </p:sp>
      <p:sp>
        <p:nvSpPr>
          <p:cNvPr id="15" name="Espace réservé du texte 26"/>
          <p:cNvSpPr>
            <a:spLocks noGrp="1"/>
          </p:cNvSpPr>
          <p:nvPr>
            <p:ph type="body" sz="quarter" idx="27"/>
          </p:nvPr>
        </p:nvSpPr>
        <p:spPr>
          <a:xfrm>
            <a:off x="609606" y="1896534"/>
            <a:ext cx="688617" cy="688617"/>
          </a:xfrm>
          <a:prstGeom prst="rect">
            <a:avLst/>
          </a:prstGeom>
        </p:spPr>
        <p:txBody>
          <a:bodyPr vert="horz" anchor="ctr"/>
          <a:lstStyle>
            <a:lvl1pPr algn="ctr">
              <a:buNone/>
              <a:defRPr sz="1600">
                <a:solidFill>
                  <a:srgbClr val="FFFFFF"/>
                </a:solidFill>
              </a:defRPr>
            </a:lvl1pPr>
          </a:lstStyle>
          <a:p>
            <a:pPr lvl="0"/>
            <a:r>
              <a:rPr lang="de-DE" dirty="0"/>
              <a:t>Textmasterformate durch Klicken bearbeiten</a:t>
            </a:r>
          </a:p>
        </p:txBody>
      </p:sp>
      <p:sp>
        <p:nvSpPr>
          <p:cNvPr id="16" name="Espace réservé du numéro de diapositive 2"/>
          <p:cNvSpPr>
            <a:spLocks noGrp="1"/>
          </p:cNvSpPr>
          <p:nvPr>
            <p:ph type="sldNum" sz="quarter" idx="28"/>
          </p:nvPr>
        </p:nvSpPr>
        <p:spPr/>
        <p:txBody>
          <a:bodyPr/>
          <a:lstStyle>
            <a:lvl1pPr>
              <a:defRPr/>
            </a:lvl1pPr>
          </a:lstStyle>
          <a:p>
            <a:pPr>
              <a:defRPr/>
            </a:pPr>
            <a:fld id="{3D5CB6F5-6D2D-4E0A-AEB2-394DDC09E6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pic>
        <p:nvPicPr>
          <p:cNvPr id="11" name="Image 10" descr="Fotolia_65803673_Subscription_XXL.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9" name="Forme libre 6"/>
          <p:cNvSpPr/>
          <p:nvPr/>
        </p:nvSpPr>
        <p:spPr>
          <a:xfrm>
            <a:off x="8977313" y="1174750"/>
            <a:ext cx="2470150" cy="2470150"/>
          </a:xfrm>
          <a:custGeom>
            <a:avLst/>
            <a:gdLst>
              <a:gd name="connsiteX0" fmla="*/ 0 w 2777067"/>
              <a:gd name="connsiteY0" fmla="*/ 1388534 h 2777067"/>
              <a:gd name="connsiteX1" fmla="*/ 1388534 w 2777067"/>
              <a:gd name="connsiteY1" fmla="*/ 0 h 2777067"/>
              <a:gd name="connsiteX2" fmla="*/ 2777067 w 2777067"/>
              <a:gd name="connsiteY2" fmla="*/ 1388534 h 2777067"/>
              <a:gd name="connsiteX3" fmla="*/ 1388534 w 2777067"/>
              <a:gd name="connsiteY3" fmla="*/ 2777067 h 2777067"/>
              <a:gd name="connsiteX4" fmla="*/ 0 w 2777067"/>
              <a:gd name="connsiteY4" fmla="*/ 1388534 h 2777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67" h="2777067">
                <a:moveTo>
                  <a:pt x="0" y="1388534"/>
                </a:moveTo>
                <a:lnTo>
                  <a:pt x="1388534" y="0"/>
                </a:lnTo>
                <a:lnTo>
                  <a:pt x="2777067" y="1388534"/>
                </a:lnTo>
                <a:lnTo>
                  <a:pt x="1388534" y="2777067"/>
                </a:lnTo>
                <a:lnTo>
                  <a:pt x="0" y="1388534"/>
                </a:lnTo>
                <a:close/>
              </a:path>
            </a:pathLst>
          </a:custGeom>
          <a:solidFill>
            <a:schemeClr val="bg1"/>
          </a:solidFill>
          <a:ln w="152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0" name="Rectangle 7"/>
          <p:cNvSpPr/>
          <p:nvPr/>
        </p:nvSpPr>
        <p:spPr>
          <a:xfrm>
            <a:off x="0" y="2212975"/>
            <a:ext cx="12192000" cy="464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21" name="Image 8" descr="EBF Main.png"/>
          <p:cNvPicPr>
            <a:picLocks noChangeAspect="1"/>
          </p:cNvPicPr>
          <p:nvPr/>
        </p:nvPicPr>
        <p:blipFill>
          <a:blip r:embed="rId3"/>
          <a:srcRect/>
          <a:stretch>
            <a:fillRect/>
          </a:stretch>
        </p:blipFill>
        <p:spPr bwMode="auto">
          <a:xfrm>
            <a:off x="9520238" y="1630363"/>
            <a:ext cx="1735137" cy="1339850"/>
          </a:xfrm>
          <a:prstGeom prst="rect">
            <a:avLst/>
          </a:prstGeom>
          <a:noFill/>
          <a:ln w="9525">
            <a:noFill/>
            <a:miter lim="800000"/>
            <a:headEnd/>
            <a:tailEnd/>
          </a:ln>
        </p:spPr>
      </p:pic>
      <p:pic>
        <p:nvPicPr>
          <p:cNvPr id="22" name="Image 18" descr="social.png"/>
          <p:cNvPicPr>
            <a:picLocks noChangeAspect="1"/>
          </p:cNvPicPr>
          <p:nvPr/>
        </p:nvPicPr>
        <p:blipFill>
          <a:blip r:embed="rId4"/>
          <a:srcRect/>
          <a:stretch>
            <a:fillRect/>
          </a:stretch>
        </p:blipFill>
        <p:spPr bwMode="auto">
          <a:xfrm>
            <a:off x="10702925" y="5621338"/>
            <a:ext cx="879475" cy="350837"/>
          </a:xfrm>
          <a:prstGeom prst="rect">
            <a:avLst/>
          </a:prstGeom>
          <a:noFill/>
          <a:ln w="9525">
            <a:noFill/>
            <a:miter lim="800000"/>
            <a:headEnd/>
            <a:tailEnd/>
          </a:ln>
        </p:spPr>
      </p:pic>
      <p:sp>
        <p:nvSpPr>
          <p:cNvPr id="10" name="Titre 1"/>
          <p:cNvSpPr>
            <a:spLocks noGrp="1"/>
          </p:cNvSpPr>
          <p:nvPr>
            <p:ph type="title"/>
          </p:nvPr>
        </p:nvSpPr>
        <p:spPr>
          <a:xfrm>
            <a:off x="609600" y="2846917"/>
            <a:ext cx="10972800" cy="1143000"/>
          </a:xfrm>
        </p:spPr>
        <p:txBody>
          <a:bodyPr/>
          <a:lstStyle/>
          <a:p>
            <a:r>
              <a:rPr lang="de-DE" dirty="0"/>
              <a:t>Titelmasterformat durch Klicken bearbeiten</a:t>
            </a:r>
            <a:endParaRPr lang="en-US" dirty="0"/>
          </a:p>
        </p:txBody>
      </p:sp>
      <p:sp>
        <p:nvSpPr>
          <p:cNvPr id="12" name="Espace réservé du texte 5"/>
          <p:cNvSpPr>
            <a:spLocks noGrp="1"/>
          </p:cNvSpPr>
          <p:nvPr>
            <p:ph type="body" sz="quarter" idx="12"/>
          </p:nvPr>
        </p:nvSpPr>
        <p:spPr>
          <a:xfrm>
            <a:off x="609600" y="3989918"/>
            <a:ext cx="6004984" cy="379656"/>
          </a:xfrm>
          <a:prstGeom prst="rect">
            <a:avLst/>
          </a:prstGeom>
        </p:spPr>
        <p:txBody>
          <a:bodyPr vert="horz" anchor="t">
            <a:spAutoFit/>
          </a:bodyPr>
          <a:lstStyle>
            <a:lvl1pPr algn="l">
              <a:buNone/>
              <a:defRPr sz="1867" b="1" baseline="0">
                <a:solidFill>
                  <a:schemeClr val="tx1"/>
                </a:solidFill>
              </a:defRPr>
            </a:lvl1pPr>
          </a:lstStyle>
          <a:p>
            <a:pPr lvl="0"/>
            <a:r>
              <a:rPr lang="de-DE" dirty="0"/>
              <a:t>Textmasterformate durch Klicken bearbeiten</a:t>
            </a:r>
          </a:p>
        </p:txBody>
      </p:sp>
      <p:sp>
        <p:nvSpPr>
          <p:cNvPr id="13" name="Espace réservé du texte 5"/>
          <p:cNvSpPr>
            <a:spLocks noGrp="1"/>
          </p:cNvSpPr>
          <p:nvPr>
            <p:ph type="body" sz="quarter" idx="13"/>
          </p:nvPr>
        </p:nvSpPr>
        <p:spPr>
          <a:xfrm>
            <a:off x="609600" y="4416036"/>
            <a:ext cx="6004984" cy="379656"/>
          </a:xfrm>
          <a:prstGeom prst="rect">
            <a:avLst/>
          </a:prstGeom>
        </p:spPr>
        <p:txBody>
          <a:bodyPr vert="horz" anchor="t">
            <a:spAutoFit/>
          </a:bodyPr>
          <a:lstStyle>
            <a:lvl1pPr algn="l">
              <a:buNone/>
              <a:defRPr sz="1867" b="0" baseline="0">
                <a:solidFill>
                  <a:srgbClr val="3F4B79"/>
                </a:solidFill>
              </a:defRPr>
            </a:lvl1pPr>
          </a:lstStyle>
          <a:p>
            <a:pPr lvl="0"/>
            <a:r>
              <a:rPr lang="de-DE" dirty="0"/>
              <a:t>Textmasterformate durch Klicken bearbeiten</a:t>
            </a:r>
          </a:p>
        </p:txBody>
      </p:sp>
      <p:sp>
        <p:nvSpPr>
          <p:cNvPr id="14" name="Espace réservé du texte 5"/>
          <p:cNvSpPr>
            <a:spLocks noGrp="1"/>
          </p:cNvSpPr>
          <p:nvPr>
            <p:ph type="body" sz="quarter" idx="14"/>
          </p:nvPr>
        </p:nvSpPr>
        <p:spPr>
          <a:xfrm>
            <a:off x="609600" y="5129220"/>
            <a:ext cx="6004984" cy="379656"/>
          </a:xfrm>
          <a:prstGeom prst="rect">
            <a:avLst/>
          </a:prstGeom>
        </p:spPr>
        <p:txBody>
          <a:bodyPr vert="horz" anchor="t">
            <a:spAutoFit/>
          </a:bodyPr>
          <a:lstStyle>
            <a:lvl1pPr algn="l">
              <a:buNone/>
              <a:defRPr sz="1867" b="1" baseline="0">
                <a:solidFill>
                  <a:schemeClr val="tx1"/>
                </a:solidFill>
              </a:defRPr>
            </a:lvl1pPr>
          </a:lstStyle>
          <a:p>
            <a:pPr lvl="0"/>
            <a:r>
              <a:rPr lang="de-DE" dirty="0"/>
              <a:t>Textmasterformate durch Klicken bearbeiten</a:t>
            </a:r>
          </a:p>
        </p:txBody>
      </p:sp>
      <p:sp>
        <p:nvSpPr>
          <p:cNvPr id="15" name="Espace réservé du texte 5"/>
          <p:cNvSpPr>
            <a:spLocks noGrp="1"/>
          </p:cNvSpPr>
          <p:nvPr>
            <p:ph type="body" sz="quarter" idx="15"/>
          </p:nvPr>
        </p:nvSpPr>
        <p:spPr>
          <a:xfrm>
            <a:off x="609600" y="5561454"/>
            <a:ext cx="6004984" cy="379656"/>
          </a:xfrm>
          <a:prstGeom prst="rect">
            <a:avLst/>
          </a:prstGeom>
        </p:spPr>
        <p:txBody>
          <a:bodyPr vert="horz" anchor="t">
            <a:spAutoFit/>
          </a:bodyPr>
          <a:lstStyle>
            <a:lvl1pPr algn="l">
              <a:buNone/>
              <a:defRPr sz="1867" b="0" baseline="0">
                <a:solidFill>
                  <a:srgbClr val="3F4B79"/>
                </a:solidFill>
              </a:defRPr>
            </a:lvl1pPr>
          </a:lstStyle>
          <a:p>
            <a:pPr lvl="0"/>
            <a:r>
              <a:rPr lang="de-DE" dirty="0"/>
              <a:t>Textmasterformate durch Klicken bearbeiten</a:t>
            </a:r>
          </a:p>
        </p:txBody>
      </p:sp>
      <p:sp>
        <p:nvSpPr>
          <p:cNvPr id="16" name="Espace réservé du texte 5"/>
          <p:cNvSpPr>
            <a:spLocks noGrp="1"/>
          </p:cNvSpPr>
          <p:nvPr>
            <p:ph type="body" sz="quarter" idx="16"/>
          </p:nvPr>
        </p:nvSpPr>
        <p:spPr>
          <a:xfrm>
            <a:off x="9866489" y="4621221"/>
            <a:ext cx="1715911" cy="297454"/>
          </a:xfrm>
          <a:prstGeom prst="rect">
            <a:avLst/>
          </a:prstGeom>
        </p:spPr>
        <p:txBody>
          <a:bodyPr vert="horz" wrap="square" anchor="t">
            <a:spAutoFit/>
          </a:bodyPr>
          <a:lstStyle>
            <a:lvl1pPr algn="r">
              <a:buNone/>
              <a:defRPr sz="1333" b="0" baseline="0">
                <a:solidFill>
                  <a:schemeClr val="tx1"/>
                </a:solidFill>
              </a:defRPr>
            </a:lvl1pPr>
          </a:lstStyle>
          <a:p>
            <a:pPr lvl="0"/>
            <a:r>
              <a:rPr lang="de-DE" dirty="0"/>
              <a:t>Textmasterformate durch Klicken bearbeiten</a:t>
            </a:r>
          </a:p>
        </p:txBody>
      </p:sp>
      <p:sp>
        <p:nvSpPr>
          <p:cNvPr id="17" name="Espace réservé du texte 5"/>
          <p:cNvSpPr>
            <a:spLocks noGrp="1"/>
          </p:cNvSpPr>
          <p:nvPr>
            <p:ph type="body" sz="quarter" idx="17"/>
          </p:nvPr>
        </p:nvSpPr>
        <p:spPr>
          <a:xfrm>
            <a:off x="9866490" y="4965073"/>
            <a:ext cx="1715911" cy="297454"/>
          </a:xfrm>
          <a:prstGeom prst="rect">
            <a:avLst/>
          </a:prstGeom>
        </p:spPr>
        <p:txBody>
          <a:bodyPr vert="horz" wrap="square" anchor="t">
            <a:spAutoFit/>
          </a:bodyPr>
          <a:lstStyle>
            <a:lvl1pPr algn="r">
              <a:buNone/>
              <a:defRPr sz="1333" b="1" baseline="0">
                <a:solidFill>
                  <a:schemeClr val="accent1"/>
                </a:solidFill>
              </a:defRPr>
            </a:lvl1pPr>
          </a:lstStyle>
          <a:p>
            <a:pPr lvl="0"/>
            <a:r>
              <a:rPr lang="de-DE" dirty="0" err="1"/>
              <a:t>Textmasterformate durch Klicken bearbeiten</a:t>
            </a:r>
          </a:p>
        </p:txBody>
      </p:sp>
      <p:sp>
        <p:nvSpPr>
          <p:cNvPr id="18" name="Espace réservé du texte 5"/>
          <p:cNvSpPr>
            <a:spLocks noGrp="1"/>
          </p:cNvSpPr>
          <p:nvPr>
            <p:ph type="body" sz="quarter" idx="18"/>
          </p:nvPr>
        </p:nvSpPr>
        <p:spPr>
          <a:xfrm>
            <a:off x="9866489" y="5293367"/>
            <a:ext cx="1715911" cy="297454"/>
          </a:xfrm>
          <a:prstGeom prst="rect">
            <a:avLst/>
          </a:prstGeom>
        </p:spPr>
        <p:txBody>
          <a:bodyPr vert="horz" wrap="square" anchor="t">
            <a:spAutoFit/>
          </a:bodyPr>
          <a:lstStyle>
            <a:lvl1pPr algn="r">
              <a:buNone/>
              <a:defRPr sz="1333" b="1" baseline="0">
                <a:solidFill>
                  <a:schemeClr val="accent1"/>
                </a:solidFill>
              </a:defRPr>
            </a:lvl1pPr>
          </a:lstStyle>
          <a:p>
            <a:pPr lvl="0"/>
            <a:r>
              <a:rPr lang="de-DE" dirty="0"/>
              <a:t>Textmasterformate durch Klicken bearbeiten</a:t>
            </a:r>
          </a:p>
        </p:txBody>
      </p:sp>
      <p:sp>
        <p:nvSpPr>
          <p:cNvPr id="23" name="Espace réservé du numéro de diapositive 2"/>
          <p:cNvSpPr>
            <a:spLocks noGrp="1"/>
          </p:cNvSpPr>
          <p:nvPr>
            <p:ph type="sldNum" sz="quarter" idx="19"/>
          </p:nvPr>
        </p:nvSpPr>
        <p:spPr/>
        <p:txBody>
          <a:bodyPr/>
          <a:lstStyle>
            <a:lvl1pPr>
              <a:defRPr/>
            </a:lvl1pPr>
          </a:lstStyle>
          <a:p>
            <a:pPr>
              <a:defRPr/>
            </a:pPr>
            <a:fld id="{86F18D7A-61F6-4D0D-A563-0D41E6094FF0}" type="slidenum">
              <a:rPr lang="en-US"/>
              <a:pPr>
                <a:defRPr/>
              </a:pPr>
              <a:t>‹#›</a:t>
            </a:fld>
            <a:endParaRPr lang="en-US"/>
          </a:p>
        </p:txBody>
      </p:sp>
      <p:sp>
        <p:nvSpPr>
          <p:cNvPr id="24" name="Espace réservé du pied de page 3"/>
          <p:cNvSpPr>
            <a:spLocks noGrp="1"/>
          </p:cNvSpPr>
          <p:nvPr>
            <p:ph type="ftr" sz="quarter" idx="20"/>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F62075-1A19-48E1-8C77-C652DA7C7A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standar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31734" b="27836"/>
          <a:stretch/>
        </p:blipFill>
        <p:spPr>
          <a:xfrm>
            <a:off x="1272751" y="-216793"/>
            <a:ext cx="10132642" cy="5794761"/>
          </a:xfrm>
          <a:prstGeom prst="rect">
            <a:avLst/>
          </a:prstGeom>
        </p:spPr>
      </p:pic>
      <p:sp>
        <p:nvSpPr>
          <p:cNvPr id="8" name="Rectangle 7"/>
          <p:cNvSpPr/>
          <p:nvPr/>
        </p:nvSpPr>
        <p:spPr>
          <a:xfrm>
            <a:off x="0" y="5383324"/>
            <a:ext cx="12192000" cy="172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p>
        </p:txBody>
      </p:sp>
      <p:sp>
        <p:nvSpPr>
          <p:cNvPr id="19" name="Espace réservé du texte 5"/>
          <p:cNvSpPr>
            <a:spLocks noGrp="1"/>
          </p:cNvSpPr>
          <p:nvPr>
            <p:ph type="body" sz="quarter" idx="15" hasCustomPrompt="1"/>
          </p:nvPr>
        </p:nvSpPr>
        <p:spPr>
          <a:xfrm>
            <a:off x="855554" y="5795919"/>
            <a:ext cx="3725333" cy="420564"/>
          </a:xfrm>
          <a:prstGeom prst="rect">
            <a:avLst/>
          </a:prstGeom>
        </p:spPr>
        <p:txBody>
          <a:bodyPr vert="horz" wrap="square" anchor="t">
            <a:spAutoFit/>
          </a:bodyPr>
          <a:lstStyle>
            <a:lvl1pPr algn="l">
              <a:buNone/>
              <a:defRPr sz="2133" b="1" baseline="0">
                <a:solidFill>
                  <a:schemeClr val="tx1"/>
                </a:solidFill>
              </a:defRPr>
            </a:lvl1pPr>
          </a:lstStyle>
          <a:p>
            <a:pPr lvl="0"/>
            <a:r>
              <a:rPr lang="en-US" dirty="0"/>
              <a:t>Event Name</a:t>
            </a:r>
          </a:p>
        </p:txBody>
      </p:sp>
      <p:sp>
        <p:nvSpPr>
          <p:cNvPr id="21" name="Espace réservé du texte 5"/>
          <p:cNvSpPr>
            <a:spLocks noGrp="1"/>
          </p:cNvSpPr>
          <p:nvPr>
            <p:ph type="body" sz="quarter" idx="16" hasCustomPrompt="1"/>
          </p:nvPr>
        </p:nvSpPr>
        <p:spPr>
          <a:xfrm>
            <a:off x="855554" y="6124214"/>
            <a:ext cx="3725333" cy="420564"/>
          </a:xfrm>
          <a:prstGeom prst="rect">
            <a:avLst/>
          </a:prstGeom>
        </p:spPr>
        <p:txBody>
          <a:bodyPr vert="horz" wrap="square" anchor="t">
            <a:spAutoFit/>
          </a:bodyPr>
          <a:lstStyle>
            <a:lvl1pPr algn="l">
              <a:buNone/>
              <a:defRPr sz="2133" b="0" baseline="0">
                <a:solidFill>
                  <a:srgbClr val="3F4B79"/>
                </a:solidFill>
              </a:defRPr>
            </a:lvl1pPr>
          </a:lstStyle>
          <a:p>
            <a:pPr lvl="0"/>
            <a:r>
              <a:rPr lang="en-US" dirty="0"/>
              <a:t>Place and date</a:t>
            </a:r>
          </a:p>
        </p:txBody>
      </p:sp>
      <p:sp>
        <p:nvSpPr>
          <p:cNvPr id="22" name="Espace réservé du texte 5"/>
          <p:cNvSpPr>
            <a:spLocks noGrp="1"/>
          </p:cNvSpPr>
          <p:nvPr>
            <p:ph type="body" sz="quarter" idx="17" hasCustomPrompt="1"/>
          </p:nvPr>
        </p:nvSpPr>
        <p:spPr>
          <a:xfrm>
            <a:off x="4738931" y="5795919"/>
            <a:ext cx="3725333" cy="420564"/>
          </a:xfrm>
          <a:prstGeom prst="rect">
            <a:avLst/>
          </a:prstGeom>
        </p:spPr>
        <p:txBody>
          <a:bodyPr vert="horz" wrap="square" anchor="t">
            <a:spAutoFit/>
          </a:bodyPr>
          <a:lstStyle>
            <a:lvl1pPr algn="l">
              <a:buNone/>
              <a:defRPr sz="2133" b="1" baseline="0">
                <a:solidFill>
                  <a:schemeClr val="tx1"/>
                </a:solidFill>
              </a:defRPr>
            </a:lvl1pPr>
          </a:lstStyle>
          <a:p>
            <a:pPr lvl="0"/>
            <a:r>
              <a:rPr lang="en-US" dirty="0"/>
              <a:t>Speaker</a:t>
            </a:r>
          </a:p>
        </p:txBody>
      </p:sp>
      <p:sp>
        <p:nvSpPr>
          <p:cNvPr id="23" name="Espace réservé du texte 5"/>
          <p:cNvSpPr>
            <a:spLocks noGrp="1"/>
          </p:cNvSpPr>
          <p:nvPr>
            <p:ph type="body" sz="quarter" idx="18" hasCustomPrompt="1"/>
          </p:nvPr>
        </p:nvSpPr>
        <p:spPr>
          <a:xfrm>
            <a:off x="4738931" y="6124214"/>
            <a:ext cx="3725333" cy="420564"/>
          </a:xfrm>
          <a:prstGeom prst="rect">
            <a:avLst/>
          </a:prstGeom>
        </p:spPr>
        <p:txBody>
          <a:bodyPr vert="horz" wrap="square" anchor="t">
            <a:spAutoFit/>
          </a:bodyPr>
          <a:lstStyle>
            <a:lvl1pPr algn="l">
              <a:buNone/>
              <a:defRPr sz="2133" b="0" baseline="0">
                <a:solidFill>
                  <a:srgbClr val="3F4B79"/>
                </a:solidFill>
              </a:defRPr>
            </a:lvl1pPr>
          </a:lstStyle>
          <a:p>
            <a:pPr lvl="0"/>
            <a:r>
              <a:rPr lang="en-US" dirty="0"/>
              <a:t>Function</a:t>
            </a:r>
          </a:p>
        </p:txBody>
      </p:sp>
      <p:sp>
        <p:nvSpPr>
          <p:cNvPr id="26" name="Titre 1"/>
          <p:cNvSpPr>
            <a:spLocks noGrp="1"/>
          </p:cNvSpPr>
          <p:nvPr>
            <p:ph type="title" hasCustomPrompt="1"/>
          </p:nvPr>
        </p:nvSpPr>
        <p:spPr>
          <a:xfrm>
            <a:off x="4955823" y="2071694"/>
            <a:ext cx="3104444" cy="1794933"/>
          </a:xfrm>
        </p:spPr>
        <p:txBody>
          <a:bodyPr anchor="t">
            <a:normAutofit/>
          </a:bodyPr>
          <a:lstStyle>
            <a:lvl1pPr algn="l">
              <a:defRPr sz="2667" b="1" cap="none" baseline="0"/>
            </a:lvl1pPr>
          </a:lstStyle>
          <a:p>
            <a:r>
              <a:rPr lang="nl-BE" dirty="0"/>
              <a:t>C</a:t>
            </a:r>
            <a:r>
              <a:rPr lang="nl-BE" cap="none" dirty="0"/>
              <a:t>lick here to modify the text</a:t>
            </a:r>
            <a:endParaRPr lang="en-US" dirty="0"/>
          </a:p>
        </p:txBody>
      </p:sp>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t="26298"/>
          <a:stretch/>
        </p:blipFill>
        <p:spPr>
          <a:xfrm>
            <a:off x="8327073" y="3942734"/>
            <a:ext cx="4848301" cy="5054475"/>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8756" y="4802464"/>
            <a:ext cx="1983395" cy="1532032"/>
          </a:xfrm>
          <a:prstGeom prst="rect">
            <a:avLst/>
          </a:prstGeom>
        </p:spPr>
      </p:pic>
    </p:spTree>
    <p:extLst>
      <p:ext uri="{BB962C8B-B14F-4D97-AF65-F5344CB8AC3E}">
        <p14:creationId xmlns:p14="http://schemas.microsoft.com/office/powerpoint/2010/main" val="221374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C118354-951D-4875-BAF1-53869A6CC9C6}"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pic>
        <p:nvPicPr>
          <p:cNvPr id="5" name="Image 22" descr="logo-on-top.jpg"/>
          <p:cNvPicPr>
            <a:picLocks noChangeAspect="1"/>
          </p:cNvPicPr>
          <p:nvPr userDrawn="1"/>
        </p:nvPicPr>
        <p:blipFill>
          <a:blip r:embed="rId2"/>
          <a:stretch>
            <a:fillRect/>
          </a:stretch>
        </p:blipFill>
        <p:spPr>
          <a:xfrm>
            <a:off x="9550903" y="0"/>
            <a:ext cx="2641097" cy="1592127"/>
          </a:xfrm>
          <a:prstGeom prst="rect">
            <a:avLst/>
          </a:prstGeom>
        </p:spPr>
      </p:pic>
    </p:spTree>
    <p:extLst>
      <p:ext uri="{BB962C8B-B14F-4D97-AF65-F5344CB8AC3E}">
        <p14:creationId xmlns:p14="http://schemas.microsoft.com/office/powerpoint/2010/main" val="86232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et modifiez le titre</a:t>
            </a:r>
            <a:endParaRPr lang="en-US"/>
          </a:p>
        </p:txBody>
      </p:sp>
      <p:sp>
        <p:nvSpPr>
          <p:cNvPr id="6" name="Espace réservé du numéro de diapositive 5"/>
          <p:cNvSpPr>
            <a:spLocks noGrp="1"/>
          </p:cNvSpPr>
          <p:nvPr>
            <p:ph type="sldNum" sz="quarter" idx="4"/>
          </p:nvPr>
        </p:nvSpPr>
        <p:spPr>
          <a:xfrm>
            <a:off x="609600" y="6383338"/>
            <a:ext cx="2844800" cy="365125"/>
          </a:xfrm>
          <a:prstGeom prst="rect">
            <a:avLst/>
          </a:prstGeom>
        </p:spPr>
        <p:txBody>
          <a:bodyPr vert="horz" lIns="91440" tIns="45720" rIns="91440" bIns="45720" rtlCol="0" anchor="ctr"/>
          <a:lstStyle>
            <a:lvl1pPr algn="l" fontAlgn="auto">
              <a:spcBef>
                <a:spcPts val="0"/>
              </a:spcBef>
              <a:spcAft>
                <a:spcPts val="0"/>
              </a:spcAft>
              <a:defRPr sz="933">
                <a:solidFill>
                  <a:schemeClr val="tx1"/>
                </a:solidFill>
                <a:latin typeface="+mn-lt"/>
              </a:defRPr>
            </a:lvl1pPr>
          </a:lstStyle>
          <a:p>
            <a:pPr>
              <a:defRPr/>
            </a:pPr>
            <a:fld id="{874C8596-EDC8-42F6-8E46-888EAC49BA19}" type="slidenum">
              <a:rPr lang="en-US"/>
              <a:pPr>
                <a:defRPr/>
              </a:pPr>
              <a:t>‹#›</a:t>
            </a:fld>
            <a:endParaRPr lang="en-US"/>
          </a:p>
        </p:txBody>
      </p:sp>
      <p:sp>
        <p:nvSpPr>
          <p:cNvPr id="8" name="Espace réservé du pied de page 4"/>
          <p:cNvSpPr>
            <a:spLocks noGrp="1"/>
          </p:cNvSpPr>
          <p:nvPr>
            <p:ph type="ftr" sz="quarter" idx="3"/>
          </p:nvPr>
        </p:nvSpPr>
        <p:spPr>
          <a:xfrm>
            <a:off x="7721600" y="6356350"/>
            <a:ext cx="3860800" cy="365125"/>
          </a:xfrm>
          <a:prstGeom prst="rect">
            <a:avLst/>
          </a:prstGeom>
        </p:spPr>
        <p:txBody>
          <a:bodyPr/>
          <a:lstStyle>
            <a:lvl1pPr algn="r" fontAlgn="auto">
              <a:spcBef>
                <a:spcPts val="0"/>
              </a:spcBef>
              <a:spcAft>
                <a:spcPts val="0"/>
              </a:spcAft>
              <a:defRPr sz="800" b="1">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4" r:id="rId6"/>
    <p:sldLayoutId id="2147483676" r:id="rId7"/>
  </p:sldLayoutIdLst>
  <p:hf sldNum="0" hdr="0" ftr="0" dt="0"/>
  <p:txStyles>
    <p:titleStyle>
      <a:lvl1pPr algn="l" defTabSz="608013" rtl="0" eaLnBrk="0" fontAlgn="base" hangingPunct="0">
        <a:spcBef>
          <a:spcPct val="0"/>
        </a:spcBef>
        <a:spcAft>
          <a:spcPct val="0"/>
        </a:spcAft>
        <a:defRPr sz="3300" b="1" kern="1200">
          <a:solidFill>
            <a:schemeClr val="tx1"/>
          </a:solidFill>
          <a:latin typeface="+mj-lt"/>
          <a:ea typeface="+mj-ea"/>
          <a:cs typeface="+mj-cs"/>
        </a:defRPr>
      </a:lvl1pPr>
      <a:lvl2pPr algn="l" defTabSz="608013" rtl="0" eaLnBrk="0" fontAlgn="base" hangingPunct="0">
        <a:spcBef>
          <a:spcPct val="0"/>
        </a:spcBef>
        <a:spcAft>
          <a:spcPct val="0"/>
        </a:spcAft>
        <a:defRPr sz="3300" b="1">
          <a:solidFill>
            <a:schemeClr val="tx1"/>
          </a:solidFill>
          <a:latin typeface="Verdana" pitchFamily="34" charset="0"/>
        </a:defRPr>
      </a:lvl2pPr>
      <a:lvl3pPr algn="l" defTabSz="608013" rtl="0" eaLnBrk="0" fontAlgn="base" hangingPunct="0">
        <a:spcBef>
          <a:spcPct val="0"/>
        </a:spcBef>
        <a:spcAft>
          <a:spcPct val="0"/>
        </a:spcAft>
        <a:defRPr sz="3300" b="1">
          <a:solidFill>
            <a:schemeClr val="tx1"/>
          </a:solidFill>
          <a:latin typeface="Verdana" pitchFamily="34" charset="0"/>
        </a:defRPr>
      </a:lvl3pPr>
      <a:lvl4pPr algn="l" defTabSz="608013" rtl="0" eaLnBrk="0" fontAlgn="base" hangingPunct="0">
        <a:spcBef>
          <a:spcPct val="0"/>
        </a:spcBef>
        <a:spcAft>
          <a:spcPct val="0"/>
        </a:spcAft>
        <a:defRPr sz="3300" b="1">
          <a:solidFill>
            <a:schemeClr val="tx1"/>
          </a:solidFill>
          <a:latin typeface="Verdana" pitchFamily="34" charset="0"/>
        </a:defRPr>
      </a:lvl4pPr>
      <a:lvl5pPr algn="l" defTabSz="608013" rtl="0" eaLnBrk="0" fontAlgn="base" hangingPunct="0">
        <a:spcBef>
          <a:spcPct val="0"/>
        </a:spcBef>
        <a:spcAft>
          <a:spcPct val="0"/>
        </a:spcAft>
        <a:defRPr sz="3300" b="1">
          <a:solidFill>
            <a:schemeClr val="tx1"/>
          </a:solidFill>
          <a:latin typeface="Verdana" pitchFamily="34" charset="0"/>
        </a:defRPr>
      </a:lvl5pPr>
      <a:lvl6pPr marL="457200" algn="l" defTabSz="608013" rtl="0" fontAlgn="base">
        <a:spcBef>
          <a:spcPct val="0"/>
        </a:spcBef>
        <a:spcAft>
          <a:spcPct val="0"/>
        </a:spcAft>
        <a:defRPr sz="3300" b="1">
          <a:solidFill>
            <a:schemeClr val="tx1"/>
          </a:solidFill>
          <a:latin typeface="Verdana" pitchFamily="34" charset="0"/>
        </a:defRPr>
      </a:lvl6pPr>
      <a:lvl7pPr marL="914400" algn="l" defTabSz="608013" rtl="0" fontAlgn="base">
        <a:spcBef>
          <a:spcPct val="0"/>
        </a:spcBef>
        <a:spcAft>
          <a:spcPct val="0"/>
        </a:spcAft>
        <a:defRPr sz="3300" b="1">
          <a:solidFill>
            <a:schemeClr val="tx1"/>
          </a:solidFill>
          <a:latin typeface="Verdana" pitchFamily="34" charset="0"/>
        </a:defRPr>
      </a:lvl7pPr>
      <a:lvl8pPr marL="1371600" algn="l" defTabSz="608013" rtl="0" fontAlgn="base">
        <a:spcBef>
          <a:spcPct val="0"/>
        </a:spcBef>
        <a:spcAft>
          <a:spcPct val="0"/>
        </a:spcAft>
        <a:defRPr sz="3300" b="1">
          <a:solidFill>
            <a:schemeClr val="tx1"/>
          </a:solidFill>
          <a:latin typeface="Verdana" pitchFamily="34" charset="0"/>
        </a:defRPr>
      </a:lvl8pPr>
      <a:lvl9pPr marL="1828800" algn="l" defTabSz="608013" rtl="0" fontAlgn="base">
        <a:spcBef>
          <a:spcPct val="0"/>
        </a:spcBef>
        <a:spcAft>
          <a:spcPct val="0"/>
        </a:spcAft>
        <a:defRPr sz="3300" b="1">
          <a:solidFill>
            <a:schemeClr val="tx1"/>
          </a:solidFill>
          <a:latin typeface="Verdana" pitchFamily="34"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13596" y="1336158"/>
            <a:ext cx="3733249" cy="1754505"/>
          </a:xfrm>
        </p:spPr>
        <p:txBody>
          <a:bodyPr>
            <a:noAutofit/>
          </a:bodyPr>
          <a:lstStyle/>
          <a:p>
            <a:pPr algn="ctr"/>
            <a:r>
              <a:rPr lang="en-US" sz="2400" dirty="0"/>
              <a:t>The role and responsibilities of the European banking sector for achieving a sustainable future</a:t>
            </a:r>
            <a:endParaRPr lang="en-US" sz="1400" i="1" dirty="0">
              <a:solidFill>
                <a:schemeClr val="accent1"/>
              </a:solidFill>
              <a:ea typeface="Verdana"/>
              <a:cs typeface="Verdana"/>
            </a:endParaRPr>
          </a:p>
        </p:txBody>
      </p:sp>
      <p:sp>
        <p:nvSpPr>
          <p:cNvPr id="4" name="Title 5">
            <a:extLst>
              <a:ext uri="{FF2B5EF4-FFF2-40B4-BE49-F238E27FC236}">
                <a16:creationId xmlns:a16="http://schemas.microsoft.com/office/drawing/2014/main" id="{BF0E8280-7D79-47E0-A28F-01416E9E2583}"/>
              </a:ext>
            </a:extLst>
          </p:cNvPr>
          <p:cNvSpPr txBox="1">
            <a:spLocks/>
          </p:cNvSpPr>
          <p:nvPr/>
        </p:nvSpPr>
        <p:spPr>
          <a:xfrm>
            <a:off x="0" y="5782556"/>
            <a:ext cx="6096000" cy="1129665"/>
          </a:xfrm>
          <a:prstGeom prst="rect">
            <a:avLst/>
          </a:prstGeom>
        </p:spPr>
        <p:txBody>
          <a:bodyPr vert="horz" lIns="91440" tIns="45720" rIns="91440" bIns="45720" rtlCol="0" anchor="t">
            <a:noAutofit/>
          </a:bodyPr>
          <a:lstStyle>
            <a:lvl1pPr algn="l" defTabSz="609585" rtl="0" eaLnBrk="1" latinLnBrk="0" hangingPunct="1">
              <a:spcBef>
                <a:spcPct val="0"/>
              </a:spcBef>
              <a:buNone/>
              <a:defRPr sz="2667" b="1" kern="1200" cap="none" baseline="0">
                <a:solidFill>
                  <a:schemeClr val="tx1"/>
                </a:solidFill>
                <a:latin typeface="+mj-lt"/>
                <a:ea typeface="+mj-ea"/>
                <a:cs typeface="+mj-cs"/>
              </a:defRPr>
            </a:lvl1pPr>
          </a:lstStyle>
          <a:p>
            <a:pPr>
              <a:spcBef>
                <a:spcPts val="0"/>
              </a:spcBef>
              <a:spcAft>
                <a:spcPts val="0"/>
              </a:spcAft>
            </a:pPr>
            <a:r>
              <a:rPr lang="en-GB" sz="1800" dirty="0"/>
              <a:t>Albanian Association of Banks 3</a:t>
            </a:r>
            <a:r>
              <a:rPr lang="en-GB" sz="1800" baseline="30000" dirty="0"/>
              <a:t>rd</a:t>
            </a:r>
            <a:r>
              <a:rPr lang="en-GB" sz="1800" dirty="0"/>
              <a:t> Conference</a:t>
            </a:r>
          </a:p>
          <a:p>
            <a:pPr>
              <a:spcBef>
                <a:spcPts val="0"/>
              </a:spcBef>
              <a:spcAft>
                <a:spcPts val="0"/>
              </a:spcAft>
            </a:pPr>
            <a:r>
              <a:rPr lang="en-GB" sz="1800" b="0" i="1" dirty="0"/>
              <a:t>Banks for Sustainable Development</a:t>
            </a:r>
          </a:p>
          <a:p>
            <a:pPr>
              <a:spcBef>
                <a:spcPts val="0"/>
              </a:spcBef>
              <a:spcAft>
                <a:spcPts val="0"/>
              </a:spcAft>
            </a:pPr>
            <a:r>
              <a:rPr lang="en-GB" sz="1800" b="0" dirty="0"/>
              <a:t>14 May 2019 – Tirana, Albania</a:t>
            </a:r>
            <a:endParaRPr lang="en-US" sz="1800" b="0" dirty="0"/>
          </a:p>
        </p:txBody>
      </p:sp>
      <p:sp>
        <p:nvSpPr>
          <p:cNvPr id="5" name="Text Placeholder 6">
            <a:extLst>
              <a:ext uri="{FF2B5EF4-FFF2-40B4-BE49-F238E27FC236}">
                <a16:creationId xmlns:a16="http://schemas.microsoft.com/office/drawing/2014/main" id="{5158EBBC-03E5-4A39-A784-98164EFD334A}"/>
              </a:ext>
            </a:extLst>
          </p:cNvPr>
          <p:cNvSpPr txBox="1">
            <a:spLocks/>
          </p:cNvSpPr>
          <p:nvPr/>
        </p:nvSpPr>
        <p:spPr>
          <a:xfrm>
            <a:off x="6568440" y="5696330"/>
            <a:ext cx="4251960" cy="400110"/>
          </a:xfrm>
          <a:prstGeom prst="rect">
            <a:avLst/>
          </a:prstGeom>
        </p:spPr>
        <p:txBody>
          <a:bodyPr vert="horz" wrap="square" anchor="t">
            <a:spAutoFit/>
          </a:bodyPr>
          <a:lstStyle>
            <a:lvl1pPr marL="457189" indent="-457189" algn="l" defTabSz="609585" rtl="0" eaLnBrk="1" latinLnBrk="0" hangingPunct="1">
              <a:spcBef>
                <a:spcPct val="20000"/>
              </a:spcBef>
              <a:buFont typeface="Arial"/>
              <a:buNone/>
              <a:defRPr sz="2133" b="1"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000" dirty="0"/>
              <a:t>Sébastien de Brouwer</a:t>
            </a:r>
          </a:p>
        </p:txBody>
      </p:sp>
      <p:sp>
        <p:nvSpPr>
          <p:cNvPr id="7" name="Rectangle 6">
            <a:extLst>
              <a:ext uri="{FF2B5EF4-FFF2-40B4-BE49-F238E27FC236}">
                <a16:creationId xmlns:a16="http://schemas.microsoft.com/office/drawing/2014/main" id="{C2C88C48-B378-4ED4-AA53-BB5D68D4FE24}"/>
              </a:ext>
            </a:extLst>
          </p:cNvPr>
          <p:cNvSpPr/>
          <p:nvPr/>
        </p:nvSpPr>
        <p:spPr>
          <a:xfrm>
            <a:off x="6568440" y="6012847"/>
            <a:ext cx="3616873" cy="400110"/>
          </a:xfrm>
          <a:prstGeom prst="rect">
            <a:avLst/>
          </a:prstGeom>
        </p:spPr>
        <p:txBody>
          <a:bodyPr wrap="square">
            <a:spAutoFit/>
          </a:bodyPr>
          <a:lstStyle/>
          <a:p>
            <a:pPr marL="457189" indent="-457189" defTabSz="609585">
              <a:spcBef>
                <a:spcPct val="20000"/>
              </a:spcBef>
            </a:pPr>
            <a:r>
              <a:rPr lang="en-GB" sz="2000" dirty="0">
                <a:solidFill>
                  <a:srgbClr val="3F4B79"/>
                </a:solidFill>
              </a:rPr>
              <a:t>Chief Policy Officer, EBF</a:t>
            </a:r>
            <a:endParaRPr lang="en-US" sz="2000" dirty="0">
              <a:solidFill>
                <a:srgbClr val="3F4B79"/>
              </a:solidFill>
            </a:endParaRPr>
          </a:p>
        </p:txBody>
      </p:sp>
      <p:sp>
        <p:nvSpPr>
          <p:cNvPr id="8" name="Espace réservé du numéro de diapositive 4">
            <a:extLst>
              <a:ext uri="{FF2B5EF4-FFF2-40B4-BE49-F238E27FC236}">
                <a16:creationId xmlns:a16="http://schemas.microsoft.com/office/drawing/2014/main" id="{37F71604-A068-4603-87BB-19D73667A7B1}"/>
              </a:ext>
            </a:extLst>
          </p:cNvPr>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898989"/>
                </a:solidFill>
                <a:latin typeface="Verdana" pitchFamily="34" charset="0"/>
                <a:cs typeface="Arial" charset="0"/>
              </a:rPr>
              <a:pPr algn="r"/>
              <a:t>1</a:t>
            </a:fld>
            <a:endParaRPr lang="fr-FR" altLang="fr-FR" sz="1900">
              <a:solidFill>
                <a:srgbClr val="898989"/>
              </a:solidFill>
              <a:latin typeface="Verdana" pitchFamily="34" charset="0"/>
              <a:cs typeface="Arial" charset="0"/>
            </a:endParaRPr>
          </a:p>
        </p:txBody>
      </p:sp>
    </p:spTree>
    <p:extLst>
      <p:ext uri="{BB962C8B-B14F-4D97-AF65-F5344CB8AC3E}">
        <p14:creationId xmlns:p14="http://schemas.microsoft.com/office/powerpoint/2010/main" val="256149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609600" y="193812"/>
            <a:ext cx="10972800" cy="606288"/>
          </a:xfrm>
        </p:spPr>
        <p:txBody>
          <a:bodyPr/>
          <a:lstStyle/>
          <a:p>
            <a:pPr eaLnBrk="1" hangingPunct="1"/>
            <a:r>
              <a:rPr lang="en-US" sz="2800" dirty="0">
                <a:solidFill>
                  <a:srgbClr val="002060"/>
                </a:solidFill>
              </a:rPr>
              <a:t>Responsible banking: A game changer </a:t>
            </a:r>
            <a:endParaRPr lang="de-DE" sz="2800" dirty="0">
              <a:solidFill>
                <a:srgbClr val="002060"/>
              </a:solidFill>
            </a:endParaRPr>
          </a:p>
        </p:txBody>
      </p:sp>
      <p:sp>
        <p:nvSpPr>
          <p:cNvPr id="39" name="Text Placeholder 10">
            <a:extLst>
              <a:ext uri="{FF2B5EF4-FFF2-40B4-BE49-F238E27FC236}">
                <a16:creationId xmlns:a16="http://schemas.microsoft.com/office/drawing/2014/main" id="{DF9ACDFF-2D0E-43F4-96DA-2888C96A969C}"/>
              </a:ext>
            </a:extLst>
          </p:cNvPr>
          <p:cNvSpPr txBox="1">
            <a:spLocks/>
          </p:cNvSpPr>
          <p:nvPr/>
        </p:nvSpPr>
        <p:spPr bwMode="auto">
          <a:xfrm>
            <a:off x="-4506685" y="1190371"/>
            <a:ext cx="9775371" cy="413870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455613" indent="-455613" algn="l" defTabSz="608013" rtl="0" eaLnBrk="0" fontAlgn="base" hangingPunct="0">
              <a:spcBef>
                <a:spcPct val="20000"/>
              </a:spcBef>
              <a:spcAft>
                <a:spcPct val="0"/>
              </a:spcAft>
              <a:buFont typeface="Arial" charset="0"/>
              <a:buNone/>
              <a:defRPr sz="2133" b="1" kern="1200" baseline="0">
                <a:solidFill>
                  <a:srgbClr val="EC5C0D"/>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buClr>
                <a:schemeClr val="accent5"/>
              </a:buClr>
            </a:pPr>
            <a:endParaRPr lang="en-GB" sz="2000" dirty="0"/>
          </a:p>
        </p:txBody>
      </p:sp>
      <p:sp>
        <p:nvSpPr>
          <p:cNvPr id="2" name="Rectangle 1">
            <a:extLst>
              <a:ext uri="{FF2B5EF4-FFF2-40B4-BE49-F238E27FC236}">
                <a16:creationId xmlns:a16="http://schemas.microsoft.com/office/drawing/2014/main" id="{1687F3DC-E90A-44D5-87A9-D5030EA6149B}"/>
              </a:ext>
            </a:extLst>
          </p:cNvPr>
          <p:cNvSpPr/>
          <p:nvPr/>
        </p:nvSpPr>
        <p:spPr>
          <a:xfrm>
            <a:off x="678179" y="961892"/>
            <a:ext cx="5417821" cy="5139869"/>
          </a:xfrm>
          <a:prstGeom prst="rect">
            <a:avLst/>
          </a:prstGeom>
        </p:spPr>
        <p:txBody>
          <a:bodyPr wrap="square">
            <a:spAutoFit/>
          </a:bodyPr>
          <a:lstStyle/>
          <a:p>
            <a:pPr marL="457200" indent="-457200">
              <a:buFont typeface="Arial" panose="020B0604020202020204" pitchFamily="34" charset="0"/>
              <a:buChar char="•"/>
            </a:pPr>
            <a:endParaRPr lang="en-US" sz="2000" dirty="0">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sz="2800" dirty="0">
                <a:latin typeface="Arial" panose="020B0604020202020204" pitchFamily="34" charset="0"/>
                <a:ea typeface="Calibri" panose="020F0502020204030204" pitchFamily="34" charset="0"/>
              </a:rPr>
              <a:t>Transformation of the banking sector, banks’ strategies and  business models, risk management, product developments, customer relationships, communication… </a:t>
            </a:r>
          </a:p>
          <a:p>
            <a:pPr marL="457200" indent="-457200">
              <a:buFont typeface="Arial" panose="020B0604020202020204" pitchFamily="34" charset="0"/>
              <a:buChar char="•"/>
            </a:pPr>
            <a:endParaRPr lang="en-US" sz="2800" dirty="0">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sz="2800" dirty="0">
                <a:latin typeface="Arial" panose="020B0604020202020204" pitchFamily="34" charset="0"/>
                <a:ea typeface="Calibri" panose="020F0502020204030204" pitchFamily="34" charset="0"/>
              </a:rPr>
              <a:t>Opportunity for banks to connect societal and financial goals</a:t>
            </a:r>
            <a:endParaRPr lang="en-BE" sz="2800" dirty="0"/>
          </a:p>
        </p:txBody>
      </p:sp>
      <p:pic>
        <p:nvPicPr>
          <p:cNvPr id="4" name="Picture 3">
            <a:extLst>
              <a:ext uri="{FF2B5EF4-FFF2-40B4-BE49-F238E27FC236}">
                <a16:creationId xmlns:a16="http://schemas.microsoft.com/office/drawing/2014/main" id="{4C696E87-804C-4F65-B489-5DE41BF96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432" y="1126765"/>
            <a:ext cx="4762500" cy="4810125"/>
          </a:xfrm>
          <a:prstGeom prst="rect">
            <a:avLst/>
          </a:prstGeom>
        </p:spPr>
      </p:pic>
    </p:spTree>
    <p:extLst>
      <p:ext uri="{BB962C8B-B14F-4D97-AF65-F5344CB8AC3E}">
        <p14:creationId xmlns:p14="http://schemas.microsoft.com/office/powerpoint/2010/main" val="189869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idx="4294967295"/>
          </p:nvPr>
        </p:nvSpPr>
        <p:spPr>
          <a:xfrm>
            <a:off x="186127" y="163512"/>
            <a:ext cx="11187993" cy="449230"/>
          </a:xfrm>
        </p:spPr>
        <p:txBody>
          <a:bodyPr anchor="ctr"/>
          <a:lstStyle/>
          <a:p>
            <a:pPr eaLnBrk="1" hangingPunct="1"/>
            <a:r>
              <a:rPr lang="fr-FR" sz="2400" dirty="0">
                <a:solidFill>
                  <a:schemeClr val="tx2"/>
                </a:solidFill>
              </a:rPr>
              <a:t>Setting ambitions and </a:t>
            </a:r>
            <a:r>
              <a:rPr lang="fr-FR" sz="2400" dirty="0" err="1">
                <a:solidFill>
                  <a:schemeClr val="tx2"/>
                </a:solidFill>
              </a:rPr>
              <a:t>defining</a:t>
            </a:r>
            <a:r>
              <a:rPr lang="fr-FR" sz="2400" dirty="0">
                <a:solidFill>
                  <a:schemeClr val="tx2"/>
                </a:solidFill>
              </a:rPr>
              <a:t> long </a:t>
            </a:r>
            <a:r>
              <a:rPr lang="fr-FR" sz="2400" dirty="0" err="1">
                <a:solidFill>
                  <a:schemeClr val="tx2"/>
                </a:solidFill>
              </a:rPr>
              <a:t>term</a:t>
            </a:r>
            <a:r>
              <a:rPr lang="fr-FR" sz="2400" dirty="0">
                <a:solidFill>
                  <a:schemeClr val="tx2"/>
                </a:solidFill>
              </a:rPr>
              <a:t> </a:t>
            </a:r>
            <a:r>
              <a:rPr lang="fr-FR" sz="2400" dirty="0" err="1">
                <a:solidFill>
                  <a:schemeClr val="tx2"/>
                </a:solidFill>
              </a:rPr>
              <a:t>strategies</a:t>
            </a:r>
            <a:r>
              <a:rPr lang="fr-FR" sz="2400" dirty="0">
                <a:solidFill>
                  <a:schemeClr val="tx2"/>
                </a:solidFill>
              </a:rPr>
              <a:t> </a:t>
            </a: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chemeClr val="tx2"/>
                </a:solidFill>
                <a:latin typeface="Verdana" pitchFamily="34" charset="0"/>
                <a:cs typeface="Arial" charset="0"/>
              </a:rPr>
              <a:pPr algn="r"/>
              <a:t>11</a:t>
            </a:fld>
            <a:endParaRPr lang="fr-FR" altLang="fr-FR" sz="1900">
              <a:solidFill>
                <a:schemeClr val="tx2"/>
              </a:solidFill>
              <a:latin typeface="Verdana" pitchFamily="34" charset="0"/>
              <a:cs typeface="Arial" charset="0"/>
            </a:endParaRPr>
          </a:p>
        </p:txBody>
      </p:sp>
      <p:sp>
        <p:nvSpPr>
          <p:cNvPr id="10244" name="Espace réservé du contenu 3"/>
          <p:cNvSpPr>
            <a:spLocks noGrp="1"/>
          </p:cNvSpPr>
          <p:nvPr>
            <p:ph idx="4294967295"/>
          </p:nvPr>
        </p:nvSpPr>
        <p:spPr bwMode="auto">
          <a:xfrm>
            <a:off x="186127" y="683811"/>
            <a:ext cx="10432297" cy="5490377"/>
          </a:xfrm>
          <a:prstGeom prst="rect">
            <a:avLst/>
          </a:prstGeom>
          <a:noFill/>
          <a:ln>
            <a:miter lim="800000"/>
            <a:headEnd/>
            <a:tailEnd/>
          </a:ln>
        </p:spPr>
        <p:txBody>
          <a:bodyPr/>
          <a:lstStyle/>
          <a:p>
            <a:pPr marL="265113" lvl="1" indent="0" algn="just">
              <a:buNone/>
            </a:pPr>
            <a:endParaRPr lang="en-GB" sz="2400" dirty="0">
              <a:solidFill>
                <a:schemeClr val="tx2"/>
              </a:solidFill>
            </a:endParaRPr>
          </a:p>
          <a:p>
            <a:r>
              <a:rPr lang="en-GB" sz="2000" b="1" i="1" dirty="0">
                <a:solidFill>
                  <a:schemeClr val="accent1"/>
                </a:solidFill>
              </a:rPr>
              <a:t>Individual actions</a:t>
            </a:r>
          </a:p>
          <a:p>
            <a:pPr lvl="1"/>
            <a:r>
              <a:rPr lang="en-GB" sz="2000" b="1" i="1" dirty="0"/>
              <a:t>Steering portfolios towards meeting the Paris agreement and SDGs</a:t>
            </a:r>
          </a:p>
          <a:p>
            <a:pPr lvl="1"/>
            <a:r>
              <a:rPr lang="en-GB" sz="2000" b="1" i="1" dirty="0"/>
              <a:t>Pledging  significant amounts for investments in sustainable finance </a:t>
            </a:r>
          </a:p>
          <a:p>
            <a:pPr lvl="1"/>
            <a:r>
              <a:rPr lang="en-GB" sz="2000" b="1" i="1" dirty="0"/>
              <a:t>Navigating away from certain  investments </a:t>
            </a:r>
          </a:p>
          <a:p>
            <a:pPr lvl="1"/>
            <a:r>
              <a:rPr lang="en-GB" sz="2000" b="1" i="1" dirty="0"/>
              <a:t>Supporting innovative start-ups</a:t>
            </a:r>
          </a:p>
          <a:p>
            <a:pPr lvl="1"/>
            <a:endParaRPr lang="en-GB" sz="2000" b="1" i="1" dirty="0"/>
          </a:p>
          <a:p>
            <a:r>
              <a:rPr lang="en-GB" sz="2000" b="1" i="1" dirty="0">
                <a:solidFill>
                  <a:schemeClr val="accent1"/>
                </a:solidFill>
              </a:rPr>
              <a:t>Collective actions </a:t>
            </a:r>
          </a:p>
          <a:p>
            <a:pPr lvl="1"/>
            <a:r>
              <a:rPr lang="en-GB" sz="2000" b="1" i="1" dirty="0"/>
              <a:t>Banks amongst the first movers on the TCFD Disclosures </a:t>
            </a:r>
          </a:p>
          <a:p>
            <a:pPr lvl="1"/>
            <a:r>
              <a:rPr lang="en-GB" sz="2000" b="1" i="1" dirty="0"/>
              <a:t>16 leading banks (8 European) working with UNEP FI </a:t>
            </a:r>
            <a:r>
              <a:rPr lang="en-SG" sz="2000" b="1" i="1" dirty="0"/>
              <a:t>on climate scenarios</a:t>
            </a:r>
          </a:p>
          <a:p>
            <a:pPr lvl="1"/>
            <a:r>
              <a:rPr lang="en-SG" sz="2000" b="1" i="1" dirty="0"/>
              <a:t>Coalition of banks  working on Climate Alignment Portfolio methodologies </a:t>
            </a:r>
          </a:p>
          <a:p>
            <a:pPr lvl="1"/>
            <a:r>
              <a:rPr lang="en-SG" sz="2000" b="1" i="1" dirty="0"/>
              <a:t>Principles for Responsible Banking </a:t>
            </a:r>
          </a:p>
          <a:p>
            <a:pPr>
              <a:buFont typeface="Arial" panose="020B0604020202020204" pitchFamily="34" charset="0"/>
              <a:buChar char="•"/>
            </a:pPr>
            <a:endParaRPr lang="en-US" sz="1800" dirty="0"/>
          </a:p>
          <a:p>
            <a:endParaRPr lang="en-GB" sz="1800" b="1" i="1" dirty="0"/>
          </a:p>
          <a:p>
            <a:pPr marL="265113" lvl="1" indent="0" algn="just">
              <a:buNone/>
            </a:pPr>
            <a:endParaRPr lang="en-GB" sz="2100" dirty="0">
              <a:solidFill>
                <a:schemeClr val="tx2"/>
              </a:solidFill>
            </a:endParaRPr>
          </a:p>
        </p:txBody>
      </p:sp>
    </p:spTree>
    <p:extLst>
      <p:ext uri="{BB962C8B-B14F-4D97-AF65-F5344CB8AC3E}">
        <p14:creationId xmlns:p14="http://schemas.microsoft.com/office/powerpoint/2010/main" val="76579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898989"/>
                </a:solidFill>
                <a:latin typeface="Verdana" pitchFamily="34" charset="0"/>
                <a:cs typeface="Arial" charset="0"/>
              </a:rPr>
              <a:pPr algn="r"/>
              <a:t>12</a:t>
            </a:fld>
            <a:endParaRPr lang="fr-FR" altLang="fr-FR" sz="1900">
              <a:solidFill>
                <a:srgbClr val="898989"/>
              </a:solidFill>
              <a:latin typeface="Verdana" pitchFamily="34" charset="0"/>
              <a:cs typeface="Arial" charset="0"/>
            </a:endParaRPr>
          </a:p>
        </p:txBody>
      </p:sp>
      <p:sp>
        <p:nvSpPr>
          <p:cNvPr id="10244" name="Espace réservé du contenu 3"/>
          <p:cNvSpPr>
            <a:spLocks noGrp="1"/>
          </p:cNvSpPr>
          <p:nvPr>
            <p:ph idx="4294967295"/>
          </p:nvPr>
        </p:nvSpPr>
        <p:spPr bwMode="auto">
          <a:xfrm>
            <a:off x="47993" y="444831"/>
            <a:ext cx="5269442" cy="471429"/>
          </a:xfrm>
          <a:prstGeom prst="rect">
            <a:avLst/>
          </a:prstGeom>
          <a:solidFill>
            <a:schemeClr val="bg1"/>
          </a:solidFill>
          <a:ln>
            <a:miter lim="800000"/>
            <a:headEnd/>
            <a:tailEnd/>
          </a:ln>
        </p:spPr>
        <p:txBody>
          <a:bodyPr/>
          <a:lstStyle/>
          <a:p>
            <a:pPr marL="0" lvl="0" indent="0">
              <a:spcBef>
                <a:spcPts val="300"/>
              </a:spcBef>
              <a:spcAft>
                <a:spcPts val="300"/>
              </a:spcAft>
              <a:buNone/>
            </a:pPr>
            <a:r>
              <a:rPr lang="en-GB" sz="2800" b="1" dirty="0">
                <a:solidFill>
                  <a:schemeClr val="tx2"/>
                </a:solidFill>
              </a:rPr>
              <a:t>Principles for Responsible Banking</a:t>
            </a:r>
          </a:p>
          <a:p>
            <a:pPr marL="0" indent="0" algn="just" eaLnBrk="1" hangingPunct="1">
              <a:buNone/>
              <a:tabLst>
                <a:tab pos="363538" algn="l"/>
              </a:tabLst>
            </a:pPr>
            <a:endParaRPr lang="en-US" sz="2400" dirty="0">
              <a:solidFill>
                <a:srgbClr val="FF0000"/>
              </a:solidFill>
            </a:endParaRPr>
          </a:p>
        </p:txBody>
      </p:sp>
      <p:pic>
        <p:nvPicPr>
          <p:cNvPr id="7" name="Picture 98">
            <a:extLst>
              <a:ext uri="{FF2B5EF4-FFF2-40B4-BE49-F238E27FC236}">
                <a16:creationId xmlns:a16="http://schemas.microsoft.com/office/drawing/2014/main" id="{26C2F734-3BD9-4CAF-BC53-9C8587BE5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74" y="1522685"/>
            <a:ext cx="4603804" cy="302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3">
            <a:extLst>
              <a:ext uri="{FF2B5EF4-FFF2-40B4-BE49-F238E27FC236}">
                <a16:creationId xmlns:a16="http://schemas.microsoft.com/office/drawing/2014/main" id="{AB36FBCD-70BE-47FB-AB18-FE6D34647807}"/>
              </a:ext>
            </a:extLst>
          </p:cNvPr>
          <p:cNvSpPr txBox="1">
            <a:spLocks/>
          </p:cNvSpPr>
          <p:nvPr/>
        </p:nvSpPr>
        <p:spPr bwMode="auto">
          <a:xfrm>
            <a:off x="5124615" y="1025083"/>
            <a:ext cx="5269442" cy="5669405"/>
          </a:xfrm>
          <a:prstGeom prst="rect">
            <a:avLst/>
          </a:prstGeom>
          <a:no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8013" lvl="1" indent="-342900" algn="just">
              <a:buFont typeface="Arial" panose="020B0604020202020204" pitchFamily="34" charset="0"/>
              <a:buChar char="•"/>
            </a:pPr>
            <a:r>
              <a:rPr lang="en-GB" sz="1800" b="1" dirty="0">
                <a:solidFill>
                  <a:schemeClr val="tx2"/>
                </a:solidFill>
              </a:rPr>
              <a:t>First comprehensive global Frameworks for the sustainable banking future</a:t>
            </a:r>
          </a:p>
          <a:p>
            <a:pPr marL="608013" lvl="1" indent="-342900" algn="just">
              <a:buFont typeface="Arial" panose="020B0604020202020204" pitchFamily="34" charset="0"/>
              <a:buChar char="•"/>
            </a:pPr>
            <a:endParaRPr lang="en-GB" sz="1800" b="1" dirty="0">
              <a:solidFill>
                <a:schemeClr val="tx2"/>
              </a:solidFill>
            </a:endParaRPr>
          </a:p>
          <a:p>
            <a:pPr marL="608013" lvl="1" indent="-342900" algn="just">
              <a:buFont typeface="Arial" panose="020B0604020202020204" pitchFamily="34" charset="0"/>
              <a:buChar char="•"/>
            </a:pPr>
            <a:r>
              <a:rPr lang="en-GB" sz="1800" b="1" dirty="0">
                <a:solidFill>
                  <a:schemeClr val="tx2"/>
                </a:solidFill>
              </a:rPr>
              <a:t>Accelerate banking industry contribution to achieving SDGs and Paris Agreement goals</a:t>
            </a:r>
          </a:p>
          <a:p>
            <a:pPr marL="608013" lvl="1" indent="-342900" algn="just">
              <a:buFont typeface="Arial" panose="020B0604020202020204" pitchFamily="34" charset="0"/>
              <a:buChar char="•"/>
            </a:pPr>
            <a:endParaRPr lang="en-GB" sz="1800" b="1" dirty="0">
              <a:solidFill>
                <a:schemeClr val="tx2"/>
              </a:solidFill>
            </a:endParaRPr>
          </a:p>
          <a:p>
            <a:pPr marL="608013" lvl="1" indent="-342900" algn="just">
              <a:buFont typeface="Arial" panose="020B0604020202020204" pitchFamily="34" charset="0"/>
              <a:buChar char="•"/>
            </a:pPr>
            <a:r>
              <a:rPr lang="en-GB" sz="1800" b="1" dirty="0">
                <a:solidFill>
                  <a:schemeClr val="tx2"/>
                </a:solidFill>
              </a:rPr>
              <a:t>Framework with “teeth”:   accountability through public reporting and review </a:t>
            </a:r>
          </a:p>
          <a:p>
            <a:pPr marL="608013" lvl="1" indent="-342900" algn="just">
              <a:buFont typeface="Arial" panose="020B0604020202020204" pitchFamily="34" charset="0"/>
              <a:buChar char="•"/>
            </a:pPr>
            <a:endParaRPr lang="en-GB" sz="1800" b="1" dirty="0">
              <a:solidFill>
                <a:schemeClr val="tx2"/>
              </a:solidFill>
            </a:endParaRPr>
          </a:p>
          <a:p>
            <a:pPr marL="608013" lvl="1" indent="-342900" algn="just">
              <a:buFont typeface="Arial" panose="020B0604020202020204" pitchFamily="34" charset="0"/>
              <a:buChar char="•"/>
            </a:pPr>
            <a:r>
              <a:rPr lang="en-GB" sz="1800" b="1" dirty="0">
                <a:solidFill>
                  <a:schemeClr val="tx2"/>
                </a:solidFill>
              </a:rPr>
              <a:t>Complementary to the EU Action Plan and existing national and international frameworks</a:t>
            </a:r>
          </a:p>
        </p:txBody>
      </p:sp>
    </p:spTree>
    <p:extLst>
      <p:ext uri="{BB962C8B-B14F-4D97-AF65-F5344CB8AC3E}">
        <p14:creationId xmlns:p14="http://schemas.microsoft.com/office/powerpoint/2010/main" val="86740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idx="4294967295"/>
          </p:nvPr>
        </p:nvSpPr>
        <p:spPr>
          <a:xfrm>
            <a:off x="170224" y="60145"/>
            <a:ext cx="11187993" cy="1063700"/>
          </a:xfrm>
        </p:spPr>
        <p:txBody>
          <a:bodyPr anchor="ctr"/>
          <a:lstStyle/>
          <a:p>
            <a:pPr eaLnBrk="1" hangingPunct="1"/>
            <a:r>
              <a:rPr lang="fr-FR" sz="3200" dirty="0">
                <a:solidFill>
                  <a:schemeClr val="tx2"/>
                </a:solidFill>
              </a:rPr>
              <a:t>The </a:t>
            </a:r>
            <a:r>
              <a:rPr lang="fr-FR" sz="3200" dirty="0" err="1">
                <a:solidFill>
                  <a:schemeClr val="tx2"/>
                </a:solidFill>
              </a:rPr>
              <a:t>journey</a:t>
            </a:r>
            <a:r>
              <a:rPr lang="fr-FR" sz="3200" dirty="0">
                <a:solidFill>
                  <a:schemeClr val="tx2"/>
                </a:solidFill>
              </a:rPr>
              <a:t> of the Principles</a:t>
            </a: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chemeClr val="tx2"/>
                </a:solidFill>
                <a:latin typeface="Verdana" pitchFamily="34" charset="0"/>
                <a:cs typeface="Arial" charset="0"/>
              </a:rPr>
              <a:pPr algn="r"/>
              <a:t>13</a:t>
            </a:fld>
            <a:endParaRPr lang="fr-FR" altLang="fr-FR" sz="1900">
              <a:solidFill>
                <a:schemeClr val="tx2"/>
              </a:solidFill>
              <a:latin typeface="Verdana" pitchFamily="34" charset="0"/>
              <a:cs typeface="Arial" charset="0"/>
            </a:endParaRPr>
          </a:p>
        </p:txBody>
      </p:sp>
      <p:sp>
        <p:nvSpPr>
          <p:cNvPr id="10244" name="Espace réservé du contenu 3"/>
          <p:cNvSpPr>
            <a:spLocks noGrp="1"/>
          </p:cNvSpPr>
          <p:nvPr>
            <p:ph idx="4294967295"/>
          </p:nvPr>
        </p:nvSpPr>
        <p:spPr bwMode="auto">
          <a:xfrm>
            <a:off x="406400" y="866650"/>
            <a:ext cx="10943488" cy="3531730"/>
          </a:xfrm>
          <a:prstGeom prst="rect">
            <a:avLst/>
          </a:prstGeom>
          <a:noFill/>
          <a:ln>
            <a:miter lim="800000"/>
            <a:headEnd/>
            <a:tailEnd/>
          </a:ln>
        </p:spPr>
        <p:txBody>
          <a:bodyPr/>
          <a:lstStyle/>
          <a:p>
            <a:pPr marL="265113" lvl="1" indent="0" algn="just">
              <a:buNone/>
            </a:pPr>
            <a:endParaRPr lang="en-US" sz="1400" b="1" dirty="0"/>
          </a:p>
          <a:p>
            <a:r>
              <a:rPr lang="en-US" sz="1800" b="1" dirty="0"/>
              <a:t>UNEP FI initiative </a:t>
            </a:r>
          </a:p>
          <a:p>
            <a:r>
              <a:rPr lang="en-US" sz="1800" b="1" dirty="0"/>
              <a:t>Developed by global coalition of banks committed to transform banking industry </a:t>
            </a:r>
          </a:p>
          <a:p>
            <a:r>
              <a:rPr lang="en-US" sz="1800" b="1" dirty="0"/>
              <a:t>9 European banks out of 28  </a:t>
            </a:r>
          </a:p>
          <a:p>
            <a:r>
              <a:rPr lang="en-US" sz="1800" b="1" dirty="0"/>
              <a:t>Advised by civil society organizations </a:t>
            </a:r>
          </a:p>
          <a:p>
            <a:r>
              <a:rPr lang="en-US" sz="1800" b="1" dirty="0"/>
              <a:t>Launched in November 2018</a:t>
            </a:r>
          </a:p>
          <a:p>
            <a:r>
              <a:rPr lang="en-US" sz="1800" b="1" dirty="0"/>
              <a:t>Public consultation until end of May 2019 </a:t>
            </a:r>
          </a:p>
          <a:p>
            <a:r>
              <a:rPr lang="en-US" sz="1800" b="1" dirty="0"/>
              <a:t>Signature of the principles 22 September 2019</a:t>
            </a:r>
          </a:p>
          <a:p>
            <a:r>
              <a:rPr lang="en-US" sz="1800" b="1" dirty="0"/>
              <a:t>50+ signatories to date </a:t>
            </a:r>
          </a:p>
          <a:p>
            <a:pPr marL="0" indent="0">
              <a:buNone/>
            </a:pPr>
            <a:endParaRPr lang="en-US" sz="1800" b="1" dirty="0"/>
          </a:p>
          <a:p>
            <a:pPr marL="0" indent="0">
              <a:buNone/>
            </a:pPr>
            <a:endParaRPr lang="en-US" sz="1800" b="1" dirty="0"/>
          </a:p>
          <a:p>
            <a:pPr>
              <a:buFont typeface="Arial" panose="020B0604020202020204" pitchFamily="34" charset="0"/>
              <a:buChar char="•"/>
            </a:pPr>
            <a:endParaRPr lang="en-US" sz="1400" b="1" dirty="0"/>
          </a:p>
          <a:p>
            <a:pPr>
              <a:buFont typeface="Arial" panose="020B0604020202020204" pitchFamily="34" charset="0"/>
              <a:buChar char="•"/>
            </a:pPr>
            <a:endParaRPr lang="en-US" sz="1400" b="1" dirty="0"/>
          </a:p>
          <a:p>
            <a:pPr>
              <a:buFont typeface="Arial" panose="020B0604020202020204" pitchFamily="34" charset="0"/>
              <a:buChar char="•"/>
            </a:pPr>
            <a:endParaRPr lang="en-US" sz="1400" b="1" dirty="0"/>
          </a:p>
          <a:p>
            <a:pPr>
              <a:buFont typeface="Arial" panose="020B0604020202020204" pitchFamily="34" charset="0"/>
              <a:buChar char="•"/>
            </a:pPr>
            <a:endParaRPr lang="en-US" sz="1400" b="1" dirty="0"/>
          </a:p>
          <a:p>
            <a:pPr>
              <a:buFont typeface="Arial" panose="020B0604020202020204" pitchFamily="34" charset="0"/>
              <a:buChar char="•"/>
            </a:pPr>
            <a:endParaRPr lang="en-US" sz="1400" dirty="0">
              <a:latin typeface="+mj-lt"/>
            </a:endParaRPr>
          </a:p>
          <a:p>
            <a:pPr marL="0" indent="0">
              <a:buNone/>
            </a:pPr>
            <a:endParaRPr lang="en-US" sz="1400" dirty="0">
              <a:latin typeface="+mj-lt"/>
            </a:endParaRPr>
          </a:p>
          <a:p>
            <a:pPr>
              <a:buFont typeface="Arial" panose="020B0604020202020204" pitchFamily="34" charset="0"/>
              <a:buChar char="•"/>
            </a:pPr>
            <a:endParaRPr lang="en-US" sz="1400" dirty="0">
              <a:latin typeface="+mj-lt"/>
            </a:endParaRPr>
          </a:p>
          <a:p>
            <a:pPr marL="265113" lvl="1" indent="0" algn="just">
              <a:buNone/>
            </a:pPr>
            <a:endParaRPr lang="en-GB" sz="2100" dirty="0">
              <a:solidFill>
                <a:schemeClr val="tx2"/>
              </a:solidFill>
            </a:endParaRPr>
          </a:p>
        </p:txBody>
      </p:sp>
      <p:pic>
        <p:nvPicPr>
          <p:cNvPr id="1034" name="Picture 10" descr="Image result for ing logo">
            <a:extLst>
              <a:ext uri="{FF2B5EF4-FFF2-40B4-BE49-F238E27FC236}">
                <a16:creationId xmlns:a16="http://schemas.microsoft.com/office/drawing/2014/main" id="{D6F4E84F-FB8E-4618-BFB2-3E41E0900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259" y="4417938"/>
            <a:ext cx="1628775" cy="10432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antander logo">
            <a:extLst>
              <a:ext uri="{FF2B5EF4-FFF2-40B4-BE49-F238E27FC236}">
                <a16:creationId xmlns:a16="http://schemas.microsoft.com/office/drawing/2014/main" id="{F25E1F07-F6C0-4BF8-8D9C-54F71DCC7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317" y="4233914"/>
            <a:ext cx="2143125" cy="15002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ociete generale logo">
            <a:extLst>
              <a:ext uri="{FF2B5EF4-FFF2-40B4-BE49-F238E27FC236}">
                <a16:creationId xmlns:a16="http://schemas.microsoft.com/office/drawing/2014/main" id="{06D4D361-F9C5-455A-A65D-1D1789066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639" y="4151044"/>
            <a:ext cx="1763416" cy="17634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F0A346-2103-4002-A5E3-0973450AA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3226" y="4151044"/>
            <a:ext cx="2451220" cy="1876350"/>
          </a:xfrm>
          <a:prstGeom prst="rect">
            <a:avLst/>
          </a:prstGeom>
        </p:spPr>
      </p:pic>
      <p:pic>
        <p:nvPicPr>
          <p:cNvPr id="10" name="Picture 9">
            <a:extLst>
              <a:ext uri="{FF2B5EF4-FFF2-40B4-BE49-F238E27FC236}">
                <a16:creationId xmlns:a16="http://schemas.microsoft.com/office/drawing/2014/main" id="{23F40E55-E6CA-4190-AD28-427F6EE620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0708" y="4151044"/>
            <a:ext cx="1597308" cy="1763416"/>
          </a:xfrm>
          <a:prstGeom prst="rect">
            <a:avLst/>
          </a:prstGeom>
        </p:spPr>
      </p:pic>
      <p:pic>
        <p:nvPicPr>
          <p:cNvPr id="12" name="Picture 11">
            <a:extLst>
              <a:ext uri="{FF2B5EF4-FFF2-40B4-BE49-F238E27FC236}">
                <a16:creationId xmlns:a16="http://schemas.microsoft.com/office/drawing/2014/main" id="{A065ECB9-31E4-40D4-BD18-DE6F372D2E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483" y="5206370"/>
            <a:ext cx="2451220" cy="1500241"/>
          </a:xfrm>
          <a:prstGeom prst="rect">
            <a:avLst/>
          </a:prstGeom>
        </p:spPr>
      </p:pic>
      <p:pic>
        <p:nvPicPr>
          <p:cNvPr id="14" name="Picture 13">
            <a:extLst>
              <a:ext uri="{FF2B5EF4-FFF2-40B4-BE49-F238E27FC236}">
                <a16:creationId xmlns:a16="http://schemas.microsoft.com/office/drawing/2014/main" id="{DF9BD984-8440-4AE0-BFF8-0BC64B89A9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4358" y="5342455"/>
            <a:ext cx="2142806" cy="1228069"/>
          </a:xfrm>
          <a:prstGeom prst="rect">
            <a:avLst/>
          </a:prstGeom>
        </p:spPr>
      </p:pic>
      <p:pic>
        <p:nvPicPr>
          <p:cNvPr id="16" name="Picture 15">
            <a:extLst>
              <a:ext uri="{FF2B5EF4-FFF2-40B4-BE49-F238E27FC236}">
                <a16:creationId xmlns:a16="http://schemas.microsoft.com/office/drawing/2014/main" id="{E541CC70-9096-4CD3-BCDC-C214D75DD9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50" y="5206370"/>
            <a:ext cx="2451220" cy="1500241"/>
          </a:xfrm>
          <a:prstGeom prst="rect">
            <a:avLst/>
          </a:prstGeom>
        </p:spPr>
      </p:pic>
      <p:pic>
        <p:nvPicPr>
          <p:cNvPr id="1054" name="Picture 30" descr="Image result for triodos logo">
            <a:extLst>
              <a:ext uri="{FF2B5EF4-FFF2-40B4-BE49-F238E27FC236}">
                <a16:creationId xmlns:a16="http://schemas.microsoft.com/office/drawing/2014/main" id="{11F78BAB-4322-48F0-B168-A2C90DE817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3372" y="5527865"/>
            <a:ext cx="8667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0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898989"/>
                </a:solidFill>
                <a:latin typeface="Verdana" pitchFamily="34" charset="0"/>
                <a:cs typeface="Arial" charset="0"/>
              </a:rPr>
              <a:pPr algn="r"/>
              <a:t>14</a:t>
            </a:fld>
            <a:endParaRPr lang="fr-FR" altLang="fr-FR" sz="1900">
              <a:solidFill>
                <a:srgbClr val="898989"/>
              </a:solidFill>
              <a:latin typeface="Verdana" pitchFamily="34" charset="0"/>
              <a:cs typeface="Arial" charset="0"/>
            </a:endParaRPr>
          </a:p>
        </p:txBody>
      </p:sp>
      <p:sp>
        <p:nvSpPr>
          <p:cNvPr id="10244" name="Espace réservé du contenu 3"/>
          <p:cNvSpPr>
            <a:spLocks noGrp="1"/>
          </p:cNvSpPr>
          <p:nvPr>
            <p:ph idx="4294967295"/>
          </p:nvPr>
        </p:nvSpPr>
        <p:spPr bwMode="auto">
          <a:xfrm>
            <a:off x="47993" y="444831"/>
            <a:ext cx="10352152" cy="471429"/>
          </a:xfrm>
          <a:prstGeom prst="rect">
            <a:avLst/>
          </a:prstGeom>
          <a:solidFill>
            <a:schemeClr val="bg1"/>
          </a:solidFill>
          <a:ln>
            <a:miter lim="800000"/>
            <a:headEnd/>
            <a:tailEnd/>
          </a:ln>
        </p:spPr>
        <p:txBody>
          <a:bodyPr/>
          <a:lstStyle/>
          <a:p>
            <a:pPr marL="0" lvl="0" indent="0">
              <a:spcBef>
                <a:spcPts val="300"/>
              </a:spcBef>
              <a:spcAft>
                <a:spcPts val="300"/>
              </a:spcAft>
              <a:buNone/>
            </a:pPr>
            <a:r>
              <a:rPr lang="en-GB" sz="2800" b="1" dirty="0">
                <a:solidFill>
                  <a:schemeClr val="tx2"/>
                </a:solidFill>
              </a:rPr>
              <a:t>    6 Principles </a:t>
            </a:r>
          </a:p>
          <a:p>
            <a:pPr marL="0" indent="0" algn="just" eaLnBrk="1" hangingPunct="1">
              <a:buNone/>
              <a:tabLst>
                <a:tab pos="363538" algn="l"/>
              </a:tabLst>
            </a:pPr>
            <a:endParaRPr lang="en-US" sz="2400" dirty="0">
              <a:solidFill>
                <a:srgbClr val="FF0000"/>
              </a:solidFill>
            </a:endParaRPr>
          </a:p>
        </p:txBody>
      </p:sp>
      <p:sp>
        <p:nvSpPr>
          <p:cNvPr id="6" name="Espace réservé du contenu 3">
            <a:extLst>
              <a:ext uri="{FF2B5EF4-FFF2-40B4-BE49-F238E27FC236}">
                <a16:creationId xmlns:a16="http://schemas.microsoft.com/office/drawing/2014/main" id="{3173C954-6309-4BC6-8E4A-A02DE13B3CA0}"/>
              </a:ext>
            </a:extLst>
          </p:cNvPr>
          <p:cNvSpPr txBox="1">
            <a:spLocks/>
          </p:cNvSpPr>
          <p:nvPr/>
        </p:nvSpPr>
        <p:spPr bwMode="auto">
          <a:xfrm>
            <a:off x="203200" y="1148655"/>
            <a:ext cx="4910033" cy="5530706"/>
          </a:xfrm>
          <a:prstGeom prst="rect">
            <a:avLst/>
          </a:prstGeom>
          <a:no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65113" lvl="1" indent="185738" algn="just">
              <a:buNone/>
            </a:pPr>
            <a:r>
              <a:rPr lang="en-US" sz="1800" b="1" dirty="0"/>
              <a:t>Key features</a:t>
            </a:r>
          </a:p>
          <a:p>
            <a:pPr marL="265113" lvl="1" indent="0" algn="just">
              <a:buNone/>
            </a:pPr>
            <a:endParaRPr lang="en-US" sz="1400" dirty="0"/>
          </a:p>
          <a:p>
            <a:pPr marL="984250" lvl="1" indent="-450850" algn="just">
              <a:buFont typeface="Arial" panose="020B0604020202020204" pitchFamily="34" charset="0"/>
              <a:buChar char="•"/>
            </a:pPr>
            <a:r>
              <a:rPr lang="en-US" sz="1600" dirty="0"/>
              <a:t>Identification of the impact </a:t>
            </a:r>
          </a:p>
          <a:p>
            <a:pPr marL="984250" lvl="2" indent="-450850" algn="just">
              <a:buFont typeface="Arial" panose="020B0604020202020204" pitchFamily="34" charset="0"/>
              <a:buChar char="•"/>
            </a:pPr>
            <a:endParaRPr lang="en-US" sz="1600" b="1" dirty="0"/>
          </a:p>
          <a:p>
            <a:pPr marL="984250" lvl="1" indent="-450850">
              <a:buFont typeface="Arial" panose="020B0604020202020204" pitchFamily="34" charset="0"/>
              <a:buChar char="•"/>
            </a:pPr>
            <a:r>
              <a:rPr lang="en-US" sz="1600" dirty="0"/>
              <a:t>Public target setting </a:t>
            </a:r>
          </a:p>
          <a:p>
            <a:pPr marL="984250" lvl="1" indent="-450850">
              <a:buFont typeface="Arial" panose="020B0604020202020204" pitchFamily="34" charset="0"/>
              <a:buChar char="•"/>
            </a:pPr>
            <a:endParaRPr lang="en-US" sz="1600" dirty="0"/>
          </a:p>
          <a:p>
            <a:pPr marL="984250" lvl="1" indent="-450850">
              <a:buFont typeface="Arial" panose="020B0604020202020204" pitchFamily="34" charset="0"/>
              <a:buChar char="•"/>
            </a:pPr>
            <a:r>
              <a:rPr lang="en-US" sz="1600" dirty="0"/>
              <a:t>Key performance indicators </a:t>
            </a:r>
          </a:p>
          <a:p>
            <a:pPr marL="984250" lvl="1" indent="-450850">
              <a:buFont typeface="Arial" panose="020B0604020202020204" pitchFamily="34" charset="0"/>
              <a:buChar char="•"/>
            </a:pPr>
            <a:endParaRPr lang="en-US" sz="1600" dirty="0"/>
          </a:p>
          <a:p>
            <a:pPr marL="984250" lvl="1" indent="-450850">
              <a:buFont typeface="Arial" panose="020B0604020202020204" pitchFamily="34" charset="0"/>
              <a:buChar char="•"/>
            </a:pPr>
            <a:r>
              <a:rPr lang="en-US" sz="1600" dirty="0"/>
              <a:t>Risk assessment </a:t>
            </a:r>
          </a:p>
          <a:p>
            <a:pPr marL="984250" lvl="1" indent="-450850">
              <a:buFont typeface="Arial" panose="020B0604020202020204" pitchFamily="34" charset="0"/>
              <a:buChar char="•"/>
            </a:pPr>
            <a:endParaRPr lang="en-US" sz="1600" dirty="0"/>
          </a:p>
          <a:p>
            <a:pPr marL="984250" lvl="1" indent="-450850">
              <a:buFont typeface="Arial" panose="020B0604020202020204" pitchFamily="34" charset="0"/>
              <a:buChar char="•"/>
            </a:pPr>
            <a:r>
              <a:rPr lang="en-US" sz="1600" dirty="0"/>
              <a:t>Transparency </a:t>
            </a:r>
          </a:p>
          <a:p>
            <a:pPr marL="984250" lvl="1" indent="-450850">
              <a:buFont typeface="Arial" panose="020B0604020202020204" pitchFamily="34" charset="0"/>
              <a:buChar char="•"/>
            </a:pPr>
            <a:endParaRPr lang="en-US" sz="1600" dirty="0"/>
          </a:p>
          <a:p>
            <a:pPr marL="984250" lvl="1" indent="-450850">
              <a:buFont typeface="Arial" panose="020B0604020202020204" pitchFamily="34" charset="0"/>
              <a:buChar char="•"/>
            </a:pPr>
            <a:r>
              <a:rPr lang="en-US" sz="1600" dirty="0"/>
              <a:t>Trust and customer engagement </a:t>
            </a:r>
          </a:p>
        </p:txBody>
      </p:sp>
      <p:pic>
        <p:nvPicPr>
          <p:cNvPr id="9" name="Picture 99">
            <a:extLst>
              <a:ext uri="{FF2B5EF4-FFF2-40B4-BE49-F238E27FC236}">
                <a16:creationId xmlns:a16="http://schemas.microsoft.com/office/drawing/2014/main" id="{3C59D450-0BE7-42D3-BC34-D2BC56155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6" r="12170"/>
          <a:stretch/>
        </p:blipFill>
        <p:spPr bwMode="auto">
          <a:xfrm>
            <a:off x="5320145" y="0"/>
            <a:ext cx="6871856" cy="685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39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idx="4294967295"/>
          </p:nvPr>
        </p:nvSpPr>
        <p:spPr>
          <a:xfrm>
            <a:off x="502003" y="560850"/>
            <a:ext cx="11187993" cy="452115"/>
          </a:xfrm>
        </p:spPr>
        <p:txBody>
          <a:bodyPr anchor="ctr"/>
          <a:lstStyle/>
          <a:p>
            <a:pPr eaLnBrk="1" hangingPunct="1"/>
            <a:r>
              <a:rPr lang="fr-FR" sz="2400" dirty="0">
                <a:solidFill>
                  <a:schemeClr val="tx2"/>
                </a:solidFill>
              </a:rPr>
              <a:t>Key </a:t>
            </a:r>
            <a:r>
              <a:rPr lang="fr-FR" sz="2400" dirty="0" err="1">
                <a:solidFill>
                  <a:schemeClr val="tx2"/>
                </a:solidFill>
              </a:rPr>
              <a:t>requirements</a:t>
            </a:r>
            <a:endParaRPr lang="fr-FR" sz="2400" dirty="0">
              <a:solidFill>
                <a:schemeClr val="tx2"/>
              </a:solidFill>
            </a:endParaRP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chemeClr val="tx2"/>
                </a:solidFill>
                <a:latin typeface="Verdana" pitchFamily="34" charset="0"/>
                <a:cs typeface="Arial" charset="0"/>
              </a:rPr>
              <a:pPr algn="r"/>
              <a:t>15</a:t>
            </a:fld>
            <a:endParaRPr lang="fr-FR" altLang="fr-FR" sz="1900">
              <a:solidFill>
                <a:schemeClr val="tx2"/>
              </a:solidFill>
              <a:latin typeface="Verdana" pitchFamily="34" charset="0"/>
              <a:cs typeface="Arial" charset="0"/>
            </a:endParaRPr>
          </a:p>
        </p:txBody>
      </p:sp>
      <p:sp>
        <p:nvSpPr>
          <p:cNvPr id="10244" name="Espace réservé du contenu 3"/>
          <p:cNvSpPr>
            <a:spLocks noGrp="1"/>
          </p:cNvSpPr>
          <p:nvPr>
            <p:ph idx="4294967295"/>
          </p:nvPr>
        </p:nvSpPr>
        <p:spPr bwMode="auto">
          <a:xfrm>
            <a:off x="2905246" y="1145894"/>
            <a:ext cx="7180743" cy="5183469"/>
          </a:xfrm>
          <a:prstGeom prst="rect">
            <a:avLst/>
          </a:prstGeom>
          <a:noFill/>
          <a:ln>
            <a:miter lim="800000"/>
            <a:headEnd/>
            <a:tailEnd/>
          </a:ln>
        </p:spPr>
        <p:txBody>
          <a:bodyPr/>
          <a:lstStyle/>
          <a:p>
            <a:pPr marL="608013" lvl="1" indent="-342900" algn="just">
              <a:buFont typeface="Wingdings" panose="05000000000000000000" pitchFamily="2" charset="2"/>
              <a:buChar char="ü"/>
            </a:pPr>
            <a:endParaRPr lang="en-GB" sz="2100" dirty="0"/>
          </a:p>
          <a:p>
            <a:pPr marL="625475" lvl="1" indent="-625475" algn="just">
              <a:buFont typeface="Wingdings" panose="05000000000000000000" pitchFamily="2" charset="2"/>
              <a:buChar char="ü"/>
            </a:pPr>
            <a:r>
              <a:rPr lang="en-US" sz="1400" dirty="0"/>
              <a:t>Identify and assess where bank’s portfolio and service offerings generate, or could generate, the </a:t>
            </a:r>
            <a:r>
              <a:rPr lang="en-US" sz="1400" dirty="0">
                <a:solidFill>
                  <a:schemeClr val="accent1"/>
                </a:solidFill>
              </a:rPr>
              <a:t>most significant positive and negative environmental, social and economic impacts</a:t>
            </a:r>
            <a:r>
              <a:rPr lang="en-US" sz="1400" dirty="0">
                <a:solidFill>
                  <a:srgbClr val="ED7D31"/>
                </a:solidFill>
              </a:rPr>
              <a:t>.</a:t>
            </a:r>
          </a:p>
          <a:p>
            <a:pPr marL="625475" lvl="1" indent="-625475" algn="just">
              <a:buFont typeface="Wingdings" panose="05000000000000000000" pitchFamily="2" charset="2"/>
              <a:buChar char="ü"/>
            </a:pPr>
            <a:endParaRPr lang="en-US" sz="1400" dirty="0">
              <a:solidFill>
                <a:srgbClr val="ED7D31"/>
              </a:solidFill>
            </a:endParaRPr>
          </a:p>
          <a:p>
            <a:pPr>
              <a:buFont typeface="Wingdings" panose="05000000000000000000" pitchFamily="2" charset="2"/>
              <a:buChar char="ü"/>
            </a:pPr>
            <a:r>
              <a:rPr lang="en-US" sz="1400" dirty="0"/>
              <a:t>Systematically identify </a:t>
            </a:r>
            <a:r>
              <a:rPr lang="en-US" sz="1400" dirty="0">
                <a:solidFill>
                  <a:schemeClr val="accent1"/>
                </a:solidFill>
              </a:rPr>
              <a:t>where banks can support their clients in reducing negative and increasing positive impacts </a:t>
            </a:r>
            <a:r>
              <a:rPr lang="en-US" sz="1400" dirty="0"/>
              <a:t>by adopting new technologies, business models and practices.</a:t>
            </a:r>
            <a:endParaRPr lang="en-US" sz="1100" dirty="0"/>
          </a:p>
          <a:p>
            <a:pPr marL="625475" lvl="1" indent="-625475" algn="just">
              <a:buFont typeface="Wingdings" panose="05000000000000000000" pitchFamily="2" charset="2"/>
              <a:buChar char="ü"/>
            </a:pPr>
            <a:endParaRPr lang="en-US" sz="1400" dirty="0"/>
          </a:p>
          <a:p>
            <a:pPr marL="625475" lvl="1" indent="-625475" algn="just">
              <a:buFont typeface="Wingdings" panose="05000000000000000000" pitchFamily="2" charset="2"/>
              <a:buChar char="ü"/>
            </a:pPr>
            <a:r>
              <a:rPr lang="en-US" sz="1400" dirty="0">
                <a:solidFill>
                  <a:schemeClr val="accent1"/>
                </a:solidFill>
              </a:rPr>
              <a:t>Set and publish targets </a:t>
            </a:r>
            <a:r>
              <a:rPr lang="en-US" sz="1400" dirty="0"/>
              <a:t>that align banks’ business with the objectives and targets of  SDGs, the Paris Climate Agreement, and other relevant national, regional or international frameworks.</a:t>
            </a:r>
          </a:p>
          <a:p>
            <a:pPr marL="625475" lvl="1" indent="-625475" algn="just">
              <a:buFont typeface="Wingdings" panose="05000000000000000000" pitchFamily="2" charset="2"/>
              <a:buChar char="ü"/>
            </a:pPr>
            <a:endParaRPr lang="en-US" sz="1400" dirty="0"/>
          </a:p>
          <a:p>
            <a:pPr>
              <a:buFont typeface="Wingdings" panose="05000000000000000000" pitchFamily="2" charset="2"/>
              <a:buChar char="ü"/>
            </a:pPr>
            <a:r>
              <a:rPr lang="en-US" sz="1400" dirty="0">
                <a:solidFill>
                  <a:schemeClr val="accent1"/>
                </a:solidFill>
                <a:latin typeface="+mj-lt"/>
              </a:rPr>
              <a:t>Define key performance indicators </a:t>
            </a:r>
            <a:r>
              <a:rPr lang="en-US" sz="1400" dirty="0">
                <a:latin typeface="+mj-lt"/>
              </a:rPr>
              <a:t>to address, reduce and mitigate significant negative impacts and to scale up positive impacts.</a:t>
            </a:r>
          </a:p>
          <a:p>
            <a:pPr>
              <a:buFont typeface="Wingdings" panose="05000000000000000000" pitchFamily="2" charset="2"/>
              <a:buChar char="ü"/>
            </a:pPr>
            <a:endParaRPr lang="en-US" sz="1400" dirty="0">
              <a:latin typeface="+mj-lt"/>
            </a:endParaRPr>
          </a:p>
          <a:p>
            <a:pPr>
              <a:buFont typeface="Wingdings" panose="05000000000000000000" pitchFamily="2" charset="2"/>
              <a:buChar char="ü"/>
            </a:pPr>
            <a:r>
              <a:rPr lang="en-US" sz="1400" dirty="0">
                <a:latin typeface="+mj-lt"/>
              </a:rPr>
              <a:t>Undertake </a:t>
            </a:r>
            <a:r>
              <a:rPr lang="en-US" sz="1400" dirty="0">
                <a:solidFill>
                  <a:schemeClr val="accent1"/>
                </a:solidFill>
                <a:latin typeface="+mj-lt"/>
              </a:rPr>
              <a:t>forward-looking assessments of sustainability-related risks and opportunities</a:t>
            </a:r>
            <a:r>
              <a:rPr lang="en-US" sz="1400" b="1" dirty="0">
                <a:latin typeface="+mj-lt"/>
              </a:rPr>
              <a:t>.</a:t>
            </a:r>
          </a:p>
          <a:p>
            <a:pPr>
              <a:buFont typeface="Wingdings" panose="05000000000000000000" pitchFamily="2" charset="2"/>
              <a:buChar char="ü"/>
            </a:pPr>
            <a:endParaRPr lang="en-US" sz="1400" b="1" dirty="0">
              <a:latin typeface="+mj-lt"/>
            </a:endParaRPr>
          </a:p>
          <a:p>
            <a:pPr>
              <a:buFont typeface="Wingdings" panose="05000000000000000000" pitchFamily="2" charset="2"/>
              <a:buChar char="ü"/>
            </a:pPr>
            <a:r>
              <a:rPr lang="en-US" sz="1400" dirty="0">
                <a:solidFill>
                  <a:schemeClr val="accent1"/>
                </a:solidFill>
                <a:latin typeface="+mj-lt"/>
              </a:rPr>
              <a:t>Manage and mitigate significant risks.</a:t>
            </a:r>
          </a:p>
          <a:p>
            <a:pPr marL="625475" indent="-625475">
              <a:buFont typeface="Arial" panose="020B0604020202020204" pitchFamily="34" charset="0"/>
              <a:buChar char="•"/>
            </a:pPr>
            <a:endParaRPr lang="en-US" sz="1400" dirty="0">
              <a:latin typeface="+mj-lt"/>
            </a:endParaRPr>
          </a:p>
          <a:p>
            <a:pPr marL="265113" lvl="1" indent="0" algn="just">
              <a:buNone/>
            </a:pPr>
            <a:endParaRPr lang="en-GB" sz="2100" dirty="0">
              <a:solidFill>
                <a:schemeClr val="tx2"/>
              </a:solidFill>
            </a:endParaRPr>
          </a:p>
        </p:txBody>
      </p:sp>
      <p:pic>
        <p:nvPicPr>
          <p:cNvPr id="3076" name="Picture 4" descr="Image result for key requirements">
            <a:extLst>
              <a:ext uri="{FF2B5EF4-FFF2-40B4-BE49-F238E27FC236}">
                <a16:creationId xmlns:a16="http://schemas.microsoft.com/office/drawing/2014/main" id="{7D46D2A5-06E8-4C20-BF43-3408665A2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35" y="1408584"/>
            <a:ext cx="1905000" cy="465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4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idx="4294967295"/>
          </p:nvPr>
        </p:nvSpPr>
        <p:spPr>
          <a:xfrm>
            <a:off x="186127" y="163512"/>
            <a:ext cx="11187993" cy="449230"/>
          </a:xfrm>
        </p:spPr>
        <p:txBody>
          <a:bodyPr anchor="ctr"/>
          <a:lstStyle/>
          <a:p>
            <a:pPr eaLnBrk="1" hangingPunct="1"/>
            <a:r>
              <a:rPr lang="fr-FR" sz="2000" dirty="0" err="1">
                <a:solidFill>
                  <a:schemeClr val="tx2"/>
                </a:solidFill>
              </a:rPr>
              <a:t>Implementation</a:t>
            </a:r>
            <a:r>
              <a:rPr lang="fr-FR" sz="2000" dirty="0">
                <a:solidFill>
                  <a:schemeClr val="tx2"/>
                </a:solidFill>
              </a:rPr>
              <a:t> challenges  </a:t>
            </a: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chemeClr val="tx2"/>
                </a:solidFill>
                <a:latin typeface="Verdana" pitchFamily="34" charset="0"/>
                <a:cs typeface="Arial" charset="0"/>
              </a:rPr>
              <a:pPr algn="r"/>
              <a:t>16</a:t>
            </a:fld>
            <a:endParaRPr lang="fr-FR" altLang="fr-FR" sz="1900">
              <a:solidFill>
                <a:schemeClr val="tx2"/>
              </a:solidFill>
              <a:latin typeface="Verdana" pitchFamily="34" charset="0"/>
              <a:cs typeface="Arial" charset="0"/>
            </a:endParaRPr>
          </a:p>
        </p:txBody>
      </p:sp>
      <p:sp>
        <p:nvSpPr>
          <p:cNvPr id="10244" name="Espace réservé du contenu 3"/>
          <p:cNvSpPr>
            <a:spLocks noGrp="1"/>
          </p:cNvSpPr>
          <p:nvPr>
            <p:ph idx="4294967295"/>
          </p:nvPr>
        </p:nvSpPr>
        <p:spPr bwMode="auto">
          <a:xfrm>
            <a:off x="3993266" y="838986"/>
            <a:ext cx="6227180" cy="5490377"/>
          </a:xfrm>
          <a:prstGeom prst="rect">
            <a:avLst/>
          </a:prstGeom>
          <a:noFill/>
          <a:ln>
            <a:miter lim="800000"/>
            <a:headEnd/>
            <a:tailEnd/>
          </a:ln>
        </p:spPr>
        <p:txBody>
          <a:bodyPr/>
          <a:lstStyle/>
          <a:p>
            <a:pPr marL="265113" lvl="1" indent="0" algn="just">
              <a:buNone/>
            </a:pPr>
            <a:endParaRPr lang="en-GB" sz="1200" dirty="0"/>
          </a:p>
          <a:p>
            <a:pPr marL="450850" indent="-450850">
              <a:buFont typeface="Arial" panose="020B0604020202020204" pitchFamily="34" charset="0"/>
              <a:buChar char="•"/>
            </a:pPr>
            <a:endParaRPr lang="en-US" sz="1200" dirty="0">
              <a:latin typeface="+mj-lt"/>
            </a:endParaRPr>
          </a:p>
          <a:p>
            <a:pPr marL="450850" lvl="1" indent="-450850" algn="just">
              <a:buFont typeface="Arial" panose="020B0604020202020204" pitchFamily="34" charset="0"/>
              <a:buChar char="•"/>
            </a:pPr>
            <a:r>
              <a:rPr lang="en-GB" sz="1800" dirty="0"/>
              <a:t>The information needed to meet the standard required is not readily available</a:t>
            </a:r>
          </a:p>
          <a:p>
            <a:pPr marL="450850" lvl="1" indent="-450850" algn="just">
              <a:buFont typeface="Arial" panose="020B0604020202020204" pitchFamily="34" charset="0"/>
              <a:buChar char="•"/>
            </a:pPr>
            <a:endParaRPr lang="en-GB" sz="1800" dirty="0"/>
          </a:p>
          <a:p>
            <a:pPr marL="450850" lvl="0" indent="-450850">
              <a:buFont typeface="Arial" panose="020B0604020202020204" pitchFamily="34" charset="0"/>
              <a:buChar char="•"/>
            </a:pPr>
            <a:r>
              <a:rPr lang="en-GB" sz="1800" dirty="0"/>
              <a:t>Challenges to integrate sustainability risks in the overall risk management </a:t>
            </a:r>
          </a:p>
          <a:p>
            <a:pPr marL="450850" lvl="0" indent="-450850">
              <a:buFont typeface="Arial" panose="020B0604020202020204" pitchFamily="34" charset="0"/>
              <a:buChar char="•"/>
            </a:pPr>
            <a:endParaRPr lang="en-GB" sz="1800" dirty="0"/>
          </a:p>
          <a:p>
            <a:pPr marL="450850" indent="-450850">
              <a:buFont typeface="Arial" panose="020B0604020202020204" pitchFamily="34" charset="0"/>
              <a:buChar char="•"/>
            </a:pPr>
            <a:r>
              <a:rPr lang="en-GB" sz="1800" dirty="0"/>
              <a:t>Challenges to assess the impact from retail and SMEs  portfolios due to lack of information</a:t>
            </a:r>
          </a:p>
          <a:p>
            <a:pPr marL="450850" indent="-450850">
              <a:buFont typeface="Arial" panose="020B0604020202020204" pitchFamily="34" charset="0"/>
              <a:buChar char="•"/>
            </a:pPr>
            <a:endParaRPr lang="en-BE" sz="1800" dirty="0"/>
          </a:p>
          <a:p>
            <a:pPr marL="450850" indent="-450850">
              <a:buFont typeface="Arial" panose="020B0604020202020204" pitchFamily="34" charset="0"/>
              <a:buChar char="•"/>
            </a:pPr>
            <a:r>
              <a:rPr lang="en-GB" sz="1800" dirty="0"/>
              <a:t>Challenges to assess social impacts given lack of methodologies and data </a:t>
            </a:r>
          </a:p>
          <a:p>
            <a:pPr>
              <a:buFont typeface="Wingdings" panose="05000000000000000000" pitchFamily="2" charset="2"/>
              <a:buChar char="§"/>
            </a:pPr>
            <a:endParaRPr lang="en-BE" sz="1800" dirty="0"/>
          </a:p>
          <a:p>
            <a:pPr marL="265113" lvl="1" indent="0" algn="just">
              <a:buNone/>
            </a:pPr>
            <a:endParaRPr lang="en-GB" sz="2100" dirty="0">
              <a:solidFill>
                <a:schemeClr val="tx2"/>
              </a:solidFill>
            </a:endParaRPr>
          </a:p>
        </p:txBody>
      </p:sp>
      <p:pic>
        <p:nvPicPr>
          <p:cNvPr id="4100" name="Picture 4" descr="Image result for missing information">
            <a:extLst>
              <a:ext uri="{FF2B5EF4-FFF2-40B4-BE49-F238E27FC236}">
                <a16:creationId xmlns:a16="http://schemas.microsoft.com/office/drawing/2014/main" id="{28A1EB4E-3BAA-4D4F-819D-5CB81EA400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 t="-8834" r="-6650" b="11649"/>
          <a:stretch/>
        </p:blipFill>
        <p:spPr bwMode="auto">
          <a:xfrm>
            <a:off x="497711" y="1354237"/>
            <a:ext cx="3368233" cy="322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3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idx="4294967295"/>
          </p:nvPr>
        </p:nvSpPr>
        <p:spPr>
          <a:xfrm>
            <a:off x="186127" y="163512"/>
            <a:ext cx="11187993" cy="449230"/>
          </a:xfrm>
        </p:spPr>
        <p:txBody>
          <a:bodyPr anchor="ctr"/>
          <a:lstStyle/>
          <a:p>
            <a:pPr eaLnBrk="1" hangingPunct="1"/>
            <a:r>
              <a:rPr lang="fr-FR" sz="2000" dirty="0">
                <a:solidFill>
                  <a:schemeClr val="tx2"/>
                </a:solidFill>
              </a:rPr>
              <a:t>How do the Principles fit the EBF objectives? </a:t>
            </a: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chemeClr val="tx2"/>
                </a:solidFill>
                <a:latin typeface="Verdana" pitchFamily="34" charset="0"/>
                <a:cs typeface="Arial" charset="0"/>
              </a:rPr>
              <a:pPr algn="r"/>
              <a:t>17</a:t>
            </a:fld>
            <a:endParaRPr lang="fr-FR" altLang="fr-FR" sz="1900">
              <a:solidFill>
                <a:schemeClr val="tx2"/>
              </a:solidFill>
              <a:latin typeface="Verdana" pitchFamily="34" charset="0"/>
              <a:cs typeface="Arial" charset="0"/>
            </a:endParaRPr>
          </a:p>
        </p:txBody>
      </p:sp>
      <p:sp>
        <p:nvSpPr>
          <p:cNvPr id="10244" name="Espace réservé du contenu 3"/>
          <p:cNvSpPr>
            <a:spLocks noGrp="1"/>
          </p:cNvSpPr>
          <p:nvPr>
            <p:ph idx="4294967295"/>
          </p:nvPr>
        </p:nvSpPr>
        <p:spPr bwMode="auto">
          <a:xfrm>
            <a:off x="186128" y="838986"/>
            <a:ext cx="9490308" cy="5490377"/>
          </a:xfrm>
          <a:prstGeom prst="rect">
            <a:avLst/>
          </a:prstGeom>
          <a:noFill/>
          <a:ln>
            <a:miter lim="800000"/>
            <a:headEnd/>
            <a:tailEnd/>
          </a:ln>
        </p:spPr>
        <p:txBody>
          <a:bodyPr/>
          <a:lstStyle/>
          <a:p>
            <a:pPr marL="265113" lvl="1" indent="0" algn="just">
              <a:buNone/>
            </a:pPr>
            <a:endParaRPr lang="en-GB" sz="2000" dirty="0"/>
          </a:p>
          <a:p>
            <a:pPr marL="450850" indent="-450850">
              <a:buFont typeface="Arial" panose="020B0604020202020204" pitchFamily="34" charset="0"/>
              <a:buChar char="•"/>
            </a:pPr>
            <a:endParaRPr lang="en-US" sz="2000" dirty="0">
              <a:latin typeface="+mj-lt"/>
            </a:endParaRPr>
          </a:p>
          <a:p>
            <a:r>
              <a:rPr lang="en-US" sz="2000" dirty="0">
                <a:latin typeface="+mj-lt"/>
              </a:rPr>
              <a:t>Strengthening  legitimacy of the European  banking industry </a:t>
            </a:r>
          </a:p>
          <a:p>
            <a:endParaRPr lang="en-US" sz="2000" dirty="0">
              <a:latin typeface="+mj-lt"/>
            </a:endParaRPr>
          </a:p>
          <a:p>
            <a:r>
              <a:rPr lang="en-US" sz="2000" dirty="0">
                <a:latin typeface="+mj-lt"/>
              </a:rPr>
              <a:t>Rebuilding trust with clients, investors, policy makers and regulators</a:t>
            </a:r>
          </a:p>
          <a:p>
            <a:endParaRPr lang="en-US" sz="2000" dirty="0">
              <a:latin typeface="+mj-lt"/>
            </a:endParaRPr>
          </a:p>
          <a:p>
            <a:r>
              <a:rPr lang="en-US" sz="2000" dirty="0">
                <a:latin typeface="+mj-lt"/>
              </a:rPr>
              <a:t>Positioning the banking industry as an integral part of the society and economy of the future and strengthening its positive impact</a:t>
            </a:r>
          </a:p>
          <a:p>
            <a:endParaRPr lang="en-US" sz="2000" dirty="0">
              <a:latin typeface="+mj-lt"/>
            </a:endParaRPr>
          </a:p>
          <a:p>
            <a:r>
              <a:rPr lang="en-GB" sz="2000" dirty="0">
                <a:latin typeface="+mj-lt"/>
              </a:rPr>
              <a:t>Create a standard/benchmark for responsible banking  </a:t>
            </a:r>
          </a:p>
          <a:p>
            <a:pPr marL="265113" lvl="1" indent="0" algn="just">
              <a:buNone/>
            </a:pPr>
            <a:endParaRPr lang="en-GB" sz="2100" dirty="0">
              <a:solidFill>
                <a:schemeClr val="tx2"/>
              </a:solidFill>
            </a:endParaRPr>
          </a:p>
        </p:txBody>
      </p:sp>
    </p:spTree>
    <p:extLst>
      <p:ext uri="{BB962C8B-B14F-4D97-AF65-F5344CB8AC3E}">
        <p14:creationId xmlns:p14="http://schemas.microsoft.com/office/powerpoint/2010/main" val="201754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title"/>
          </p:nvPr>
        </p:nvSpPr>
        <p:spPr>
          <a:xfrm>
            <a:off x="88490" y="2363735"/>
            <a:ext cx="7299862" cy="579191"/>
          </a:xfrm>
        </p:spPr>
        <p:txBody>
          <a:bodyPr/>
          <a:lstStyle/>
          <a:p>
            <a:pPr eaLnBrk="1" hangingPunct="1"/>
            <a:r>
              <a:rPr lang="en-US" dirty="0"/>
              <a:t>Thank you for your attention!</a:t>
            </a:r>
            <a:endParaRPr lang="de-DE" dirty="0"/>
          </a:p>
        </p:txBody>
      </p:sp>
      <p:sp>
        <p:nvSpPr>
          <p:cNvPr id="12" name="Text Placeholder 6">
            <a:extLst>
              <a:ext uri="{FF2B5EF4-FFF2-40B4-BE49-F238E27FC236}">
                <a16:creationId xmlns:a16="http://schemas.microsoft.com/office/drawing/2014/main" id="{C3BCB494-FDD0-444B-A240-7C7F98FEBCAE}"/>
              </a:ext>
            </a:extLst>
          </p:cNvPr>
          <p:cNvSpPr txBox="1">
            <a:spLocks/>
          </p:cNvSpPr>
          <p:nvPr/>
        </p:nvSpPr>
        <p:spPr>
          <a:xfrm>
            <a:off x="6240352" y="4422905"/>
            <a:ext cx="4251960" cy="461665"/>
          </a:xfrm>
          <a:prstGeom prst="rect">
            <a:avLst/>
          </a:prstGeom>
        </p:spPr>
        <p:txBody>
          <a:bodyPr vert="horz" wrap="square" anchor="t">
            <a:spAutoFit/>
          </a:bodyPr>
          <a:lstStyle>
            <a:lvl1pPr marL="457189" indent="-457189" algn="l" defTabSz="609585" rtl="0" eaLnBrk="1" latinLnBrk="0" hangingPunct="1">
              <a:spcBef>
                <a:spcPct val="20000"/>
              </a:spcBef>
              <a:buFont typeface="Arial"/>
              <a:buNone/>
              <a:defRPr sz="2133" b="1"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400" dirty="0"/>
              <a:t>Sébastien de Brouwer</a:t>
            </a:r>
          </a:p>
        </p:txBody>
      </p:sp>
      <p:sp>
        <p:nvSpPr>
          <p:cNvPr id="13" name="Rectangle 12">
            <a:extLst>
              <a:ext uri="{FF2B5EF4-FFF2-40B4-BE49-F238E27FC236}">
                <a16:creationId xmlns:a16="http://schemas.microsoft.com/office/drawing/2014/main" id="{A6D22CE5-0C85-413E-A6AB-B73A00C235EF}"/>
              </a:ext>
            </a:extLst>
          </p:cNvPr>
          <p:cNvSpPr/>
          <p:nvPr/>
        </p:nvSpPr>
        <p:spPr>
          <a:xfrm>
            <a:off x="6486261" y="4843469"/>
            <a:ext cx="3616873" cy="461665"/>
          </a:xfrm>
          <a:prstGeom prst="rect">
            <a:avLst/>
          </a:prstGeom>
        </p:spPr>
        <p:txBody>
          <a:bodyPr wrap="square">
            <a:spAutoFit/>
          </a:bodyPr>
          <a:lstStyle/>
          <a:p>
            <a:pPr marL="457189" indent="-457189" defTabSz="609585">
              <a:spcBef>
                <a:spcPct val="20000"/>
              </a:spcBef>
            </a:pPr>
            <a:r>
              <a:rPr lang="en-GB" sz="2400" dirty="0">
                <a:solidFill>
                  <a:srgbClr val="3F4B79"/>
                </a:solidFill>
              </a:rPr>
              <a:t>Chief Policy Officer, EBF</a:t>
            </a:r>
            <a:endParaRPr lang="en-US" sz="2400" dirty="0">
              <a:solidFill>
                <a:srgbClr val="3F4B79"/>
              </a:solidFill>
            </a:endParaRPr>
          </a:p>
        </p:txBody>
      </p:sp>
    </p:spTree>
    <p:extLst>
      <p:ext uri="{BB962C8B-B14F-4D97-AF65-F5344CB8AC3E}">
        <p14:creationId xmlns:p14="http://schemas.microsoft.com/office/powerpoint/2010/main" val="404677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119-AE6A-4CC7-B96F-1D9E408EAA7F}"/>
              </a:ext>
            </a:extLst>
          </p:cNvPr>
          <p:cNvSpPr>
            <a:spLocks noGrp="1"/>
          </p:cNvSpPr>
          <p:nvPr>
            <p:ph type="title"/>
          </p:nvPr>
        </p:nvSpPr>
        <p:spPr>
          <a:xfrm>
            <a:off x="167390" y="656888"/>
            <a:ext cx="10972800" cy="1143000"/>
          </a:xfrm>
        </p:spPr>
        <p:txBody>
          <a:bodyPr>
            <a:normAutofit/>
          </a:bodyPr>
          <a:lstStyle/>
          <a:p>
            <a:r>
              <a:rPr lang="fr-BE" sz="3600" dirty="0" err="1"/>
              <a:t>Who</a:t>
            </a:r>
            <a:r>
              <a:rPr lang="fr-BE" sz="3600" dirty="0"/>
              <a:t> </a:t>
            </a:r>
            <a:r>
              <a:rPr lang="fr-BE" sz="3600" dirty="0" err="1"/>
              <a:t>we</a:t>
            </a:r>
            <a:r>
              <a:rPr lang="fr-BE" sz="3600" dirty="0"/>
              <a:t> are?</a:t>
            </a:r>
            <a:endParaRPr lang="en-BE" sz="3600" dirty="0"/>
          </a:p>
        </p:txBody>
      </p:sp>
      <p:pic>
        <p:nvPicPr>
          <p:cNvPr id="3" name="Picture 2" descr="A screenshot of a cell phone&#10;&#10;Description automatically generated">
            <a:extLst>
              <a:ext uri="{FF2B5EF4-FFF2-40B4-BE49-F238E27FC236}">
                <a16:creationId xmlns:a16="http://schemas.microsoft.com/office/drawing/2014/main" id="{56384A82-FD2E-45BD-9F16-29D0F02523C9}"/>
              </a:ext>
            </a:extLst>
          </p:cNvPr>
          <p:cNvPicPr>
            <a:picLocks noChangeAspect="1"/>
          </p:cNvPicPr>
          <p:nvPr/>
        </p:nvPicPr>
        <p:blipFill rotWithShape="1">
          <a:blip r:embed="rId2">
            <a:extLst>
              <a:ext uri="{28A0092B-C50C-407E-A947-70E740481C1C}">
                <a14:useLocalDpi xmlns:a14="http://schemas.microsoft.com/office/drawing/2010/main" val="0"/>
              </a:ext>
            </a:extLst>
          </a:blip>
          <a:srcRect t="9466" b="13867"/>
          <a:stretch/>
        </p:blipFill>
        <p:spPr>
          <a:xfrm>
            <a:off x="0" y="1518535"/>
            <a:ext cx="12195363" cy="2649019"/>
          </a:xfrm>
          <a:prstGeom prst="rect">
            <a:avLst/>
          </a:prstGeom>
        </p:spPr>
      </p:pic>
      <p:sp>
        <p:nvSpPr>
          <p:cNvPr id="4" name="Rectangle 3">
            <a:extLst>
              <a:ext uri="{FF2B5EF4-FFF2-40B4-BE49-F238E27FC236}">
                <a16:creationId xmlns:a16="http://schemas.microsoft.com/office/drawing/2014/main" id="{AC5B21D8-9B69-42A1-8A54-4DDEF68AC4FB}"/>
              </a:ext>
            </a:extLst>
          </p:cNvPr>
          <p:cNvSpPr/>
          <p:nvPr/>
        </p:nvSpPr>
        <p:spPr>
          <a:xfrm>
            <a:off x="6858000" y="5327576"/>
            <a:ext cx="5334000" cy="1492716"/>
          </a:xfrm>
          <a:prstGeom prst="rect">
            <a:avLst/>
          </a:prstGeom>
        </p:spPr>
        <p:txBody>
          <a:bodyPr wrap="square">
            <a:spAutoFit/>
          </a:bodyPr>
          <a:lstStyle/>
          <a:p>
            <a:pPr algn="just"/>
            <a:r>
              <a:rPr lang="en-US" sz="1300" i="1" dirty="0">
                <a:solidFill>
                  <a:srgbClr val="002060"/>
                </a:solidFill>
                <a:latin typeface="FuturaBookRegular"/>
              </a:rPr>
              <a:t>“Sustainability should be an integral part of everyday culture, processes and decision-making. Supporting a sustainable future is about achieving long-term business benefits and prosperity. Our goal is a financial system that embraces financial benefits as well as societal and environmental benefits. Once that’s achieved all finance will be sustainable. We will no longer need to speak about ‘sustainable finance’ as such.”</a:t>
            </a:r>
            <a:endParaRPr lang="en-BE" sz="1300" dirty="0">
              <a:solidFill>
                <a:srgbClr val="002060"/>
              </a:solidFill>
            </a:endParaRPr>
          </a:p>
        </p:txBody>
      </p:sp>
      <p:pic>
        <p:nvPicPr>
          <p:cNvPr id="5" name="Picture 2" descr="Image result for wim mijs">
            <a:extLst>
              <a:ext uri="{FF2B5EF4-FFF2-40B4-BE49-F238E27FC236}">
                <a16:creationId xmlns:a16="http://schemas.microsoft.com/office/drawing/2014/main" id="{3DDF73FB-CC1C-408C-8F78-821B87732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3857" y="4235069"/>
            <a:ext cx="1135593" cy="10312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93FEEE9-4809-456F-BAD2-043DEADCDEBF}"/>
              </a:ext>
            </a:extLst>
          </p:cNvPr>
          <p:cNvSpPr/>
          <p:nvPr/>
        </p:nvSpPr>
        <p:spPr>
          <a:xfrm>
            <a:off x="8657579" y="4847057"/>
            <a:ext cx="2326278" cy="369332"/>
          </a:xfrm>
          <a:prstGeom prst="rect">
            <a:avLst/>
          </a:prstGeom>
        </p:spPr>
        <p:txBody>
          <a:bodyPr wrap="none">
            <a:spAutoFit/>
          </a:bodyPr>
          <a:lstStyle/>
          <a:p>
            <a:pPr marL="457189" indent="-457189" defTabSz="609585">
              <a:spcBef>
                <a:spcPct val="20000"/>
              </a:spcBef>
            </a:pPr>
            <a:r>
              <a:rPr lang="en-GB" dirty="0">
                <a:solidFill>
                  <a:srgbClr val="3F4B79"/>
                </a:solidFill>
              </a:rPr>
              <a:t>Wim Mijs, CEO, EBF</a:t>
            </a:r>
            <a:endParaRPr lang="en-US" dirty="0">
              <a:solidFill>
                <a:srgbClr val="3F4B79"/>
              </a:solidFill>
            </a:endParaRPr>
          </a:p>
        </p:txBody>
      </p:sp>
      <p:sp>
        <p:nvSpPr>
          <p:cNvPr id="7" name="Rectangle 6">
            <a:extLst>
              <a:ext uri="{FF2B5EF4-FFF2-40B4-BE49-F238E27FC236}">
                <a16:creationId xmlns:a16="http://schemas.microsoft.com/office/drawing/2014/main" id="{FD6C2DA6-0761-4CF5-89C6-73BC7BA75949}"/>
              </a:ext>
            </a:extLst>
          </p:cNvPr>
          <p:cNvSpPr/>
          <p:nvPr/>
        </p:nvSpPr>
        <p:spPr>
          <a:xfrm>
            <a:off x="257828" y="4586005"/>
            <a:ext cx="6096000" cy="1938992"/>
          </a:xfrm>
          <a:prstGeom prst="rect">
            <a:avLst/>
          </a:prstGeom>
        </p:spPr>
        <p:txBody>
          <a:bodyPr>
            <a:spAutoFit/>
          </a:bodyPr>
          <a:lstStyle/>
          <a:p>
            <a:pPr marL="285750" indent="-285750">
              <a:buFont typeface="Arial" panose="020B0604020202020204" pitchFamily="34" charset="0"/>
              <a:buChar char="•"/>
            </a:pPr>
            <a:r>
              <a:rPr lang="en-US" sz="2000" dirty="0"/>
              <a:t>EBF as a catalyzer: </a:t>
            </a:r>
            <a:r>
              <a:rPr lang="en-SG" sz="2000" dirty="0">
                <a:ea typeface="Calibri" panose="020F0502020204030204" pitchFamily="34" charset="0"/>
                <a:cs typeface="Times New Roman" panose="02020603050405020304" pitchFamily="18" charset="0"/>
              </a:rPr>
              <a:t>Creating partnerships to accelerate and  </a:t>
            </a:r>
            <a:r>
              <a:rPr lang="en-BE" sz="2000" dirty="0">
                <a:ea typeface="Calibri" panose="020F0502020204030204" pitchFamily="34" charset="0"/>
                <a:cs typeface="Times New Roman" panose="02020603050405020304" pitchFamily="18" charset="0"/>
              </a:rPr>
              <a:t>improve</a:t>
            </a:r>
            <a:r>
              <a:rPr lang="en-SG" sz="2000" dirty="0">
                <a:ea typeface="Calibri" panose="020F0502020204030204" pitchFamily="34" charset="0"/>
                <a:cs typeface="Times New Roman" panose="02020603050405020304" pitchFamily="18" charset="0"/>
              </a:rPr>
              <a:t> </a:t>
            </a:r>
            <a:r>
              <a:rPr lang="en-BE" sz="2000" dirty="0">
                <a:ea typeface="Calibri" panose="020F0502020204030204" pitchFamily="34" charset="0"/>
                <a:cs typeface="Times New Roman" panose="02020603050405020304" pitchFamily="18" charset="0"/>
              </a:rPr>
              <a:t> sustainability</a:t>
            </a:r>
            <a:r>
              <a:rPr lang="en-SG" sz="2000" dirty="0">
                <a:ea typeface="Calibri" panose="020F0502020204030204" pitchFamily="34" charset="0"/>
                <a:cs typeface="Times New Roman" panose="02020603050405020304" pitchFamily="18" charset="0"/>
              </a:rPr>
              <a:t> of the banking sector and the economy as a whole</a:t>
            </a:r>
          </a:p>
          <a:p>
            <a:endParaRPr lang="en-SG" sz="20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SG" sz="2000" dirty="0">
                <a:ea typeface="Calibri" panose="020F0502020204030204" pitchFamily="34" charset="0"/>
                <a:cs typeface="Times New Roman" panose="02020603050405020304" pitchFamily="18" charset="0"/>
              </a:rPr>
              <a:t>EBF amongst first endorsers of Principles for Responsible Banking </a:t>
            </a:r>
          </a:p>
        </p:txBody>
      </p:sp>
    </p:spTree>
    <p:extLst>
      <p:ext uri="{BB962C8B-B14F-4D97-AF65-F5344CB8AC3E}">
        <p14:creationId xmlns:p14="http://schemas.microsoft.com/office/powerpoint/2010/main" val="388270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3746FD0-2866-486B-98CA-6B233D3455F1}"/>
              </a:ext>
            </a:extLst>
          </p:cNvPr>
          <p:cNvSpPr txBox="1">
            <a:spLocks/>
          </p:cNvSpPr>
          <p:nvPr/>
        </p:nvSpPr>
        <p:spPr>
          <a:xfrm>
            <a:off x="575991" y="336987"/>
            <a:ext cx="8569146" cy="4447823"/>
          </a:xfrm>
          <a:prstGeom prst="rect">
            <a:avLst/>
          </a:prstGeom>
        </p:spPr>
        <p:txBody>
          <a:bodyPr vert="horz" lIns="91440" tIns="45720" rIns="91440" bIns="45720" rtlCol="0" anchor="t">
            <a:normAutofit fontScale="92500" lnSpcReduction="20000"/>
          </a:bodyPr>
          <a:lstStyle>
            <a:lvl1pPr algn="l" defTabSz="609585" rtl="0" eaLnBrk="1" latinLnBrk="0" hangingPunct="1">
              <a:spcBef>
                <a:spcPct val="0"/>
              </a:spcBef>
              <a:buNone/>
              <a:defRPr sz="3333" b="1" kern="1200">
                <a:solidFill>
                  <a:schemeClr val="tx1"/>
                </a:solidFill>
                <a:latin typeface="+mj-lt"/>
                <a:ea typeface="+mj-ea"/>
                <a:cs typeface="+mj-cs"/>
              </a:defRPr>
            </a:lvl1pPr>
          </a:lstStyle>
          <a:p>
            <a:pPr>
              <a:lnSpc>
                <a:spcPct val="150000"/>
              </a:lnSpc>
            </a:pPr>
            <a:r>
              <a:rPr lang="nl-BE" sz="3200" dirty="0"/>
              <a:t>EBF members</a:t>
            </a:r>
            <a:br>
              <a:rPr lang="nl-BE" sz="3200" dirty="0"/>
            </a:br>
            <a:br>
              <a:rPr lang="nl-BE" sz="3200" dirty="0"/>
            </a:br>
            <a:r>
              <a:rPr lang="nl-BE" sz="3200" dirty="0">
                <a:solidFill>
                  <a:schemeClr val="bg1">
                    <a:lumMod val="65000"/>
                  </a:schemeClr>
                </a:solidFill>
              </a:rPr>
              <a:t>32</a:t>
            </a:r>
            <a:r>
              <a:rPr lang="nl-BE" sz="3200" dirty="0">
                <a:solidFill>
                  <a:srgbClr val="00B0F0"/>
                </a:solidFill>
              </a:rPr>
              <a:t> </a:t>
            </a:r>
            <a:r>
              <a:rPr lang="nl-BE" sz="3200" b="0" dirty="0">
                <a:solidFill>
                  <a:srgbClr val="00B0F0"/>
                </a:solidFill>
              </a:rPr>
              <a:t>national associations</a:t>
            </a:r>
          </a:p>
          <a:p>
            <a:pPr>
              <a:lnSpc>
                <a:spcPct val="150000"/>
              </a:lnSpc>
            </a:pPr>
            <a:r>
              <a:rPr lang="nl-BE" sz="3200" dirty="0">
                <a:solidFill>
                  <a:schemeClr val="bg1">
                    <a:lumMod val="65000"/>
                  </a:schemeClr>
                </a:solidFill>
              </a:rPr>
              <a:t>28</a:t>
            </a:r>
            <a:r>
              <a:rPr lang="nl-BE" sz="3200" dirty="0">
                <a:solidFill>
                  <a:srgbClr val="00B0F0"/>
                </a:solidFill>
              </a:rPr>
              <a:t> </a:t>
            </a:r>
            <a:r>
              <a:rPr lang="nl-BE" sz="3200" b="0" dirty="0">
                <a:solidFill>
                  <a:srgbClr val="00B0F0"/>
                </a:solidFill>
              </a:rPr>
              <a:t>EU member states</a:t>
            </a:r>
            <a:br>
              <a:rPr lang="nl-BE" sz="3200" dirty="0">
                <a:solidFill>
                  <a:srgbClr val="00B0F0"/>
                </a:solidFill>
              </a:rPr>
            </a:br>
            <a:r>
              <a:rPr lang="nl-BE" sz="3200" dirty="0">
                <a:solidFill>
                  <a:schemeClr val="bg1">
                    <a:lumMod val="65000"/>
                  </a:schemeClr>
                </a:solidFill>
              </a:rPr>
              <a:t>4</a:t>
            </a:r>
            <a:r>
              <a:rPr lang="nl-BE" sz="3200" dirty="0">
                <a:solidFill>
                  <a:srgbClr val="00B0F0"/>
                </a:solidFill>
              </a:rPr>
              <a:t> </a:t>
            </a:r>
            <a:r>
              <a:rPr lang="nl-BE" sz="3200" b="0" dirty="0">
                <a:solidFill>
                  <a:srgbClr val="00B0F0"/>
                </a:solidFill>
              </a:rPr>
              <a:t>EFTA countries</a:t>
            </a:r>
            <a:endParaRPr lang="nl-BE" sz="3200" dirty="0">
              <a:solidFill>
                <a:schemeClr val="bg1">
                  <a:lumMod val="65000"/>
                </a:schemeClr>
              </a:solidFill>
            </a:endParaRPr>
          </a:p>
          <a:p>
            <a:pPr>
              <a:lnSpc>
                <a:spcPct val="150000"/>
              </a:lnSpc>
            </a:pPr>
            <a:br>
              <a:rPr lang="nl-BE" sz="3200" dirty="0">
                <a:solidFill>
                  <a:schemeClr val="bg1">
                    <a:lumMod val="65000"/>
                  </a:schemeClr>
                </a:solidFill>
              </a:rPr>
            </a:br>
            <a:r>
              <a:rPr lang="nl-BE" sz="3200" dirty="0">
                <a:solidFill>
                  <a:schemeClr val="bg1">
                    <a:lumMod val="65000"/>
                  </a:schemeClr>
                </a:solidFill>
              </a:rPr>
              <a:t>14 </a:t>
            </a:r>
            <a:r>
              <a:rPr lang="nl-BE" sz="3200" b="0" dirty="0">
                <a:solidFill>
                  <a:schemeClr val="bg1">
                    <a:lumMod val="65000"/>
                  </a:schemeClr>
                </a:solidFill>
              </a:rPr>
              <a:t>associate countries</a:t>
            </a:r>
          </a:p>
          <a:p>
            <a:pPr>
              <a:lnSpc>
                <a:spcPct val="150000"/>
              </a:lnSpc>
            </a:pPr>
            <a:endParaRPr lang="en-GB" sz="3200" b="0" dirty="0">
              <a:solidFill>
                <a:srgbClr val="00B0F0"/>
              </a:solidFill>
            </a:endParaRPr>
          </a:p>
        </p:txBody>
      </p:sp>
      <p:pic>
        <p:nvPicPr>
          <p:cNvPr id="5" name="Picture 4">
            <a:extLst>
              <a:ext uri="{FF2B5EF4-FFF2-40B4-BE49-F238E27FC236}">
                <a16:creationId xmlns:a16="http://schemas.microsoft.com/office/drawing/2014/main" id="{A972F209-2547-42F6-B841-3BDE4CFEE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189" y="1522673"/>
            <a:ext cx="2076450" cy="2076450"/>
          </a:xfrm>
          <a:prstGeom prst="rect">
            <a:avLst/>
          </a:prstGeom>
        </p:spPr>
      </p:pic>
      <p:pic>
        <p:nvPicPr>
          <p:cNvPr id="4" name="Graphic 3">
            <a:extLst>
              <a:ext uri="{FF2B5EF4-FFF2-40B4-BE49-F238E27FC236}">
                <a16:creationId xmlns:a16="http://schemas.microsoft.com/office/drawing/2014/main" id="{DFA47F2D-D0A8-4BA6-ACC1-0943DE5942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0012" y="4348328"/>
            <a:ext cx="2905125" cy="1362075"/>
          </a:xfrm>
          <a:prstGeom prst="rect">
            <a:avLst/>
          </a:prstGeom>
        </p:spPr>
      </p:pic>
      <p:sp>
        <p:nvSpPr>
          <p:cNvPr id="6" name="Rectangle 5">
            <a:extLst>
              <a:ext uri="{FF2B5EF4-FFF2-40B4-BE49-F238E27FC236}">
                <a16:creationId xmlns:a16="http://schemas.microsoft.com/office/drawing/2014/main" id="{DF3E12DF-BB22-409B-82A6-C15F24A77472}"/>
              </a:ext>
            </a:extLst>
          </p:cNvPr>
          <p:cNvSpPr/>
          <p:nvPr/>
        </p:nvSpPr>
        <p:spPr>
          <a:xfrm>
            <a:off x="2469850" y="4784810"/>
            <a:ext cx="3770162" cy="553998"/>
          </a:xfrm>
          <a:prstGeom prst="rect">
            <a:avLst/>
          </a:prstGeom>
        </p:spPr>
        <p:txBody>
          <a:bodyPr wrap="square">
            <a:spAutoFit/>
          </a:bodyPr>
          <a:lstStyle/>
          <a:p>
            <a:r>
              <a:rPr lang="en-GB" sz="2900" dirty="0">
                <a:solidFill>
                  <a:srgbClr val="00B0F0"/>
                </a:solidFill>
                <a:latin typeface="+mj-lt"/>
                <a:ea typeface="+mj-ea"/>
                <a:cs typeface="+mj-cs"/>
              </a:rPr>
              <a:t>Including Albania</a:t>
            </a:r>
            <a:endParaRPr lang="en-SG" sz="2900" dirty="0">
              <a:solidFill>
                <a:srgbClr val="00B0F0"/>
              </a:solidFill>
              <a:latin typeface="+mj-lt"/>
              <a:ea typeface="+mj-ea"/>
              <a:cs typeface="+mj-cs"/>
            </a:endParaRPr>
          </a:p>
        </p:txBody>
      </p:sp>
    </p:spTree>
    <p:extLst>
      <p:ext uri="{BB962C8B-B14F-4D97-AF65-F5344CB8AC3E}">
        <p14:creationId xmlns:p14="http://schemas.microsoft.com/office/powerpoint/2010/main" val="283501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C4E5F-34D9-482E-AC4F-6B0D132A6D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50"/>
          <a:stretch/>
        </p:blipFill>
        <p:spPr>
          <a:xfrm>
            <a:off x="10556240" y="3390049"/>
            <a:ext cx="1635760" cy="709511"/>
          </a:xfrm>
          <a:prstGeom prst="rect">
            <a:avLst/>
          </a:prstGeom>
        </p:spPr>
      </p:pic>
      <p:sp>
        <p:nvSpPr>
          <p:cNvPr id="10241" name="Titre 1"/>
          <p:cNvSpPr>
            <a:spLocks noGrp="1"/>
          </p:cNvSpPr>
          <p:nvPr>
            <p:ph type="title" idx="4294967295"/>
          </p:nvPr>
        </p:nvSpPr>
        <p:spPr>
          <a:xfrm>
            <a:off x="186127" y="163512"/>
            <a:ext cx="11187993" cy="487680"/>
          </a:xfrm>
        </p:spPr>
        <p:txBody>
          <a:bodyPr anchor="ctr"/>
          <a:lstStyle/>
          <a:p>
            <a:pPr eaLnBrk="1" hangingPunct="1"/>
            <a:r>
              <a:rPr lang="fr-FR" sz="2100" dirty="0">
                <a:solidFill>
                  <a:schemeClr val="tx2"/>
                </a:solidFill>
              </a:rPr>
              <a:t>European Commission Action Plan on </a:t>
            </a:r>
            <a:r>
              <a:rPr lang="fr-FR" sz="2100" dirty="0" err="1">
                <a:solidFill>
                  <a:schemeClr val="tx2"/>
                </a:solidFill>
              </a:rPr>
              <a:t>Financing</a:t>
            </a:r>
            <a:r>
              <a:rPr lang="fr-FR" sz="2100" dirty="0">
                <a:solidFill>
                  <a:schemeClr val="tx2"/>
                </a:solidFill>
              </a:rPr>
              <a:t> </a:t>
            </a:r>
            <a:r>
              <a:rPr lang="fr-FR" sz="2100" dirty="0" err="1">
                <a:solidFill>
                  <a:schemeClr val="tx2"/>
                </a:solidFill>
              </a:rPr>
              <a:t>Sustainable</a:t>
            </a:r>
            <a:r>
              <a:rPr lang="fr-FR" sz="2100" dirty="0">
                <a:solidFill>
                  <a:schemeClr val="tx2"/>
                </a:solidFill>
              </a:rPr>
              <a:t> </a:t>
            </a:r>
            <a:r>
              <a:rPr lang="fr-FR" sz="2100" dirty="0" err="1">
                <a:solidFill>
                  <a:schemeClr val="tx2"/>
                </a:solidFill>
              </a:rPr>
              <a:t>Growth</a:t>
            </a:r>
            <a:endParaRPr lang="fr-FR" sz="2100" b="0" dirty="0">
              <a:solidFill>
                <a:schemeClr val="tx2"/>
              </a:solidFill>
            </a:endParaRP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chemeClr val="tx2"/>
                </a:solidFill>
                <a:latin typeface="Verdana" pitchFamily="34" charset="0"/>
                <a:cs typeface="Arial" charset="0"/>
              </a:rPr>
              <a:pPr algn="r"/>
              <a:t>4</a:t>
            </a:fld>
            <a:endParaRPr lang="fr-FR" altLang="fr-FR" sz="1900">
              <a:solidFill>
                <a:schemeClr val="tx2"/>
              </a:solidFill>
              <a:latin typeface="Verdana" pitchFamily="34" charset="0"/>
              <a:cs typeface="Arial" charset="0"/>
            </a:endParaRPr>
          </a:p>
        </p:txBody>
      </p:sp>
      <p:sp>
        <p:nvSpPr>
          <p:cNvPr id="10244" name="Espace réservé du contenu 3"/>
          <p:cNvSpPr>
            <a:spLocks noGrp="1"/>
          </p:cNvSpPr>
          <p:nvPr>
            <p:ph idx="4294967295"/>
          </p:nvPr>
        </p:nvSpPr>
        <p:spPr bwMode="auto">
          <a:xfrm>
            <a:off x="0" y="629285"/>
            <a:ext cx="10044088" cy="6065203"/>
          </a:xfrm>
          <a:prstGeom prst="rect">
            <a:avLst/>
          </a:prstGeom>
          <a:noFill/>
          <a:ln>
            <a:miter lim="800000"/>
            <a:headEnd/>
            <a:tailEnd/>
          </a:ln>
        </p:spPr>
        <p:txBody>
          <a:bodyPr/>
          <a:lstStyle/>
          <a:p>
            <a:pPr marL="265113" lvl="1" indent="0" algn="just">
              <a:buNone/>
            </a:pPr>
            <a:r>
              <a:rPr lang="en-GB" sz="2400" dirty="0">
                <a:solidFill>
                  <a:schemeClr val="tx2"/>
                </a:solidFill>
              </a:rPr>
              <a:t>Adopted in March 2018 – 10 Actions</a:t>
            </a:r>
          </a:p>
          <a:p>
            <a:pPr marL="265113" lvl="1" indent="0" algn="just">
              <a:buNone/>
            </a:pPr>
            <a:endParaRPr lang="en-GB" sz="1000" dirty="0">
              <a:solidFill>
                <a:schemeClr val="tx2"/>
              </a:solidFill>
            </a:endParaRPr>
          </a:p>
          <a:p>
            <a:pPr marL="265113" lvl="1" indent="0" algn="just">
              <a:buNone/>
            </a:pPr>
            <a:r>
              <a:rPr lang="en-GB" sz="2400" b="1" dirty="0">
                <a:solidFill>
                  <a:schemeClr val="tx2"/>
                </a:solidFill>
              </a:rPr>
              <a:t>3 main objectives:</a:t>
            </a:r>
          </a:p>
          <a:p>
            <a:pPr marL="608013" lvl="1" indent="-342900" algn="just"/>
            <a:r>
              <a:rPr lang="en-GB" sz="2400" dirty="0">
                <a:solidFill>
                  <a:schemeClr val="tx2"/>
                </a:solidFill>
              </a:rPr>
              <a:t>Reorient capital flows towards sustainable investment, in order to achieve sustainable and inclusive growth</a:t>
            </a:r>
          </a:p>
          <a:p>
            <a:pPr marL="608013" lvl="1" indent="-342900" algn="just"/>
            <a:r>
              <a:rPr lang="en-GB" sz="2400" dirty="0">
                <a:solidFill>
                  <a:schemeClr val="tx2"/>
                </a:solidFill>
              </a:rPr>
              <a:t>Manage financial risks stemming from climate change, environmental degradation and social issues</a:t>
            </a:r>
          </a:p>
          <a:p>
            <a:pPr marL="608013" lvl="1" indent="-342900" algn="just"/>
            <a:r>
              <a:rPr lang="en-GB" sz="2400" dirty="0">
                <a:solidFill>
                  <a:schemeClr val="tx2"/>
                </a:solidFill>
              </a:rPr>
              <a:t>Foster transparency and long-termism in financial and economic activity</a:t>
            </a:r>
          </a:p>
          <a:p>
            <a:pPr marL="265113" lvl="1" indent="0" algn="just">
              <a:buNone/>
            </a:pPr>
            <a:endParaRPr lang="en-GB" sz="1000" dirty="0">
              <a:solidFill>
                <a:schemeClr val="tx2"/>
              </a:solidFill>
            </a:endParaRPr>
          </a:p>
          <a:p>
            <a:pPr marL="265113" lvl="1" indent="0" algn="just">
              <a:buNone/>
            </a:pPr>
            <a:r>
              <a:rPr lang="en-GB" sz="2400" dirty="0">
                <a:solidFill>
                  <a:schemeClr val="tx2"/>
                </a:solidFill>
              </a:rPr>
              <a:t>Very Much in line with the SDGs / UN 2030 agenda – COMPLEMENTARY</a:t>
            </a:r>
          </a:p>
          <a:p>
            <a:pPr marL="265113" lvl="1" indent="0" algn="just">
              <a:buNone/>
            </a:pPr>
            <a:endParaRPr lang="en-GB" sz="1000" dirty="0">
              <a:solidFill>
                <a:schemeClr val="tx2"/>
              </a:solidFill>
            </a:endParaRPr>
          </a:p>
          <a:p>
            <a:pPr marL="265113" lvl="1" indent="0" algn="just">
              <a:buNone/>
            </a:pPr>
            <a:r>
              <a:rPr lang="en-GB" sz="2400" dirty="0">
                <a:solidFill>
                  <a:schemeClr val="tx2"/>
                </a:solidFill>
              </a:rPr>
              <a:t>EBF committed to support the Commission’s actions </a:t>
            </a:r>
          </a:p>
          <a:p>
            <a:pPr marL="265113" lvl="1" indent="0" algn="just">
              <a:buNone/>
            </a:pPr>
            <a:r>
              <a:rPr lang="en-GB" sz="2400" dirty="0">
                <a:solidFill>
                  <a:schemeClr val="tx2"/>
                </a:solidFill>
              </a:rPr>
              <a:t>EBF partnering to address the global financial challenges related to achieving the SDGs (closely working with UNEP FI).</a:t>
            </a:r>
          </a:p>
          <a:p>
            <a:pPr marL="265113" lvl="1" indent="0" algn="just">
              <a:buNone/>
            </a:pPr>
            <a:endParaRPr lang="en-GB" sz="2100" dirty="0">
              <a:solidFill>
                <a:schemeClr val="tx2"/>
              </a:solidFill>
            </a:endParaRPr>
          </a:p>
        </p:txBody>
      </p:sp>
    </p:spTree>
    <p:extLst>
      <p:ext uri="{BB962C8B-B14F-4D97-AF65-F5344CB8AC3E}">
        <p14:creationId xmlns:p14="http://schemas.microsoft.com/office/powerpoint/2010/main" val="282714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3F4B79"/>
                </a:solidFill>
                <a:latin typeface="Verdana" pitchFamily="34" charset="0"/>
                <a:cs typeface="Arial" charset="0"/>
              </a:rPr>
              <a:pPr algn="r"/>
              <a:t>5</a:t>
            </a:fld>
            <a:endParaRPr lang="fr-FR" altLang="fr-FR" sz="1900">
              <a:solidFill>
                <a:srgbClr val="3F4B79"/>
              </a:solidFill>
              <a:latin typeface="Verdana" pitchFamily="34" charset="0"/>
              <a:cs typeface="Arial" charset="0"/>
            </a:endParaRPr>
          </a:p>
        </p:txBody>
      </p:sp>
      <p:sp>
        <p:nvSpPr>
          <p:cNvPr id="10244" name="Espace réservé du contenu 3"/>
          <p:cNvSpPr>
            <a:spLocks noGrp="1"/>
          </p:cNvSpPr>
          <p:nvPr>
            <p:ph idx="4294967295"/>
          </p:nvPr>
        </p:nvSpPr>
        <p:spPr bwMode="auto">
          <a:xfrm>
            <a:off x="78376" y="629285"/>
            <a:ext cx="9655593" cy="6065203"/>
          </a:xfrm>
          <a:prstGeom prst="rect">
            <a:avLst/>
          </a:prstGeom>
          <a:noFill/>
          <a:ln>
            <a:miter lim="800000"/>
            <a:headEnd/>
            <a:tailEnd/>
          </a:ln>
        </p:spPr>
        <p:txBody>
          <a:bodyPr/>
          <a:lstStyle/>
          <a:p>
            <a:pPr marL="265113" lvl="1" indent="0" algn="just">
              <a:buNone/>
            </a:pPr>
            <a:endParaRPr lang="en-GB" sz="2100" b="1" dirty="0">
              <a:solidFill>
                <a:schemeClr val="tx2"/>
              </a:solidFill>
            </a:endParaRPr>
          </a:p>
          <a:p>
            <a:pPr marL="608013" lvl="1" indent="-342900" algn="just">
              <a:buFont typeface="Arial" panose="020B0604020202020204" pitchFamily="34" charset="0"/>
              <a:buChar char="•"/>
            </a:pPr>
            <a:endParaRPr lang="en-GB" sz="2100" dirty="0">
              <a:solidFill>
                <a:schemeClr val="tx2"/>
              </a:solidFill>
            </a:endParaRPr>
          </a:p>
        </p:txBody>
      </p:sp>
      <p:sp>
        <p:nvSpPr>
          <p:cNvPr id="5" name="Titre 1">
            <a:extLst>
              <a:ext uri="{FF2B5EF4-FFF2-40B4-BE49-F238E27FC236}">
                <a16:creationId xmlns:a16="http://schemas.microsoft.com/office/drawing/2014/main" id="{20EC62D6-8C2D-4159-863A-743ED784B4E7}"/>
              </a:ext>
            </a:extLst>
          </p:cNvPr>
          <p:cNvSpPr txBox="1">
            <a:spLocks/>
          </p:cNvSpPr>
          <p:nvPr/>
        </p:nvSpPr>
        <p:spPr bwMode="auto">
          <a:xfrm>
            <a:off x="387032" y="290172"/>
            <a:ext cx="8549659"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608013" rtl="0" eaLnBrk="0" fontAlgn="base" hangingPunct="0">
              <a:spcBef>
                <a:spcPct val="0"/>
              </a:spcBef>
              <a:spcAft>
                <a:spcPct val="0"/>
              </a:spcAft>
              <a:defRPr sz="3300" b="1" kern="1200">
                <a:solidFill>
                  <a:schemeClr val="tx1"/>
                </a:solidFill>
                <a:latin typeface="+mj-lt"/>
                <a:ea typeface="+mj-ea"/>
                <a:cs typeface="+mj-cs"/>
              </a:defRPr>
            </a:lvl1pPr>
            <a:lvl2pPr algn="l" defTabSz="608013" rtl="0" eaLnBrk="0" fontAlgn="base" hangingPunct="0">
              <a:spcBef>
                <a:spcPct val="0"/>
              </a:spcBef>
              <a:spcAft>
                <a:spcPct val="0"/>
              </a:spcAft>
              <a:defRPr sz="3300" b="1">
                <a:solidFill>
                  <a:schemeClr val="tx1"/>
                </a:solidFill>
                <a:latin typeface="Verdana" pitchFamily="34" charset="0"/>
              </a:defRPr>
            </a:lvl2pPr>
            <a:lvl3pPr algn="l" defTabSz="608013" rtl="0" eaLnBrk="0" fontAlgn="base" hangingPunct="0">
              <a:spcBef>
                <a:spcPct val="0"/>
              </a:spcBef>
              <a:spcAft>
                <a:spcPct val="0"/>
              </a:spcAft>
              <a:defRPr sz="3300" b="1">
                <a:solidFill>
                  <a:schemeClr val="tx1"/>
                </a:solidFill>
                <a:latin typeface="Verdana" pitchFamily="34" charset="0"/>
              </a:defRPr>
            </a:lvl3pPr>
            <a:lvl4pPr algn="l" defTabSz="608013" rtl="0" eaLnBrk="0" fontAlgn="base" hangingPunct="0">
              <a:spcBef>
                <a:spcPct val="0"/>
              </a:spcBef>
              <a:spcAft>
                <a:spcPct val="0"/>
              </a:spcAft>
              <a:defRPr sz="3300" b="1">
                <a:solidFill>
                  <a:schemeClr val="tx1"/>
                </a:solidFill>
                <a:latin typeface="Verdana" pitchFamily="34" charset="0"/>
              </a:defRPr>
            </a:lvl4pPr>
            <a:lvl5pPr algn="l" defTabSz="608013" rtl="0" eaLnBrk="0" fontAlgn="base" hangingPunct="0">
              <a:spcBef>
                <a:spcPct val="0"/>
              </a:spcBef>
              <a:spcAft>
                <a:spcPct val="0"/>
              </a:spcAft>
              <a:defRPr sz="3300" b="1">
                <a:solidFill>
                  <a:schemeClr val="tx1"/>
                </a:solidFill>
                <a:latin typeface="Verdana" pitchFamily="34" charset="0"/>
              </a:defRPr>
            </a:lvl5pPr>
            <a:lvl6pPr marL="457200" algn="l" defTabSz="608013" rtl="0" fontAlgn="base">
              <a:spcBef>
                <a:spcPct val="0"/>
              </a:spcBef>
              <a:spcAft>
                <a:spcPct val="0"/>
              </a:spcAft>
              <a:defRPr sz="3300" b="1">
                <a:solidFill>
                  <a:schemeClr val="tx1"/>
                </a:solidFill>
                <a:latin typeface="Verdana" pitchFamily="34" charset="0"/>
              </a:defRPr>
            </a:lvl6pPr>
            <a:lvl7pPr marL="914400" algn="l" defTabSz="608013" rtl="0" fontAlgn="base">
              <a:spcBef>
                <a:spcPct val="0"/>
              </a:spcBef>
              <a:spcAft>
                <a:spcPct val="0"/>
              </a:spcAft>
              <a:defRPr sz="3300" b="1">
                <a:solidFill>
                  <a:schemeClr val="tx1"/>
                </a:solidFill>
                <a:latin typeface="Verdana" pitchFamily="34" charset="0"/>
              </a:defRPr>
            </a:lvl7pPr>
            <a:lvl8pPr marL="1371600" algn="l" defTabSz="608013" rtl="0" fontAlgn="base">
              <a:spcBef>
                <a:spcPct val="0"/>
              </a:spcBef>
              <a:spcAft>
                <a:spcPct val="0"/>
              </a:spcAft>
              <a:defRPr sz="3300" b="1">
                <a:solidFill>
                  <a:schemeClr val="tx1"/>
                </a:solidFill>
                <a:latin typeface="Verdana" pitchFamily="34" charset="0"/>
              </a:defRPr>
            </a:lvl8pPr>
            <a:lvl9pPr marL="1828800" algn="l" defTabSz="608013" rtl="0" fontAlgn="base">
              <a:spcBef>
                <a:spcPct val="0"/>
              </a:spcBef>
              <a:spcAft>
                <a:spcPct val="0"/>
              </a:spcAft>
              <a:defRPr sz="3300" b="1">
                <a:solidFill>
                  <a:schemeClr val="tx1"/>
                </a:solidFill>
                <a:latin typeface="Verdana" pitchFamily="34" charset="0"/>
              </a:defRPr>
            </a:lvl9pPr>
          </a:lstStyle>
          <a:p>
            <a:pPr eaLnBrk="1" hangingPunct="1"/>
            <a:r>
              <a:rPr lang="en-US" sz="2800" dirty="0">
                <a:solidFill>
                  <a:srgbClr val="3F4B79"/>
                </a:solidFill>
              </a:rPr>
              <a:t>EBF organization on sustainable finance</a:t>
            </a:r>
            <a:endParaRPr lang="fr-FR" sz="2800" b="0" dirty="0">
              <a:solidFill>
                <a:srgbClr val="3F4B79"/>
              </a:solidFill>
            </a:endParaRPr>
          </a:p>
        </p:txBody>
      </p:sp>
      <p:sp>
        <p:nvSpPr>
          <p:cNvPr id="6" name="Espace réservé du contenu 3"/>
          <p:cNvSpPr txBox="1">
            <a:spLocks/>
          </p:cNvSpPr>
          <p:nvPr/>
        </p:nvSpPr>
        <p:spPr bwMode="auto">
          <a:xfrm>
            <a:off x="1092161" y="1096789"/>
            <a:ext cx="7942513" cy="574743"/>
          </a:xfrm>
          <a:prstGeom prst="rect">
            <a:avLst/>
          </a:prstGeom>
          <a:solidFill>
            <a:schemeClr val="bg1"/>
          </a:solid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65113" lvl="1" indent="0" algn="just">
              <a:buFont typeface="Arial" charset="0"/>
              <a:buNone/>
            </a:pPr>
            <a:r>
              <a:rPr lang="en-GB" sz="2000" b="1" dirty="0">
                <a:solidFill>
                  <a:srgbClr val="3F4B79"/>
                </a:solidFill>
              </a:rPr>
              <a:t>Steering Committee for Financing  Growth</a:t>
            </a:r>
          </a:p>
        </p:txBody>
      </p:sp>
      <p:graphicFrame>
        <p:nvGraphicFramePr>
          <p:cNvPr id="7" name="Diagram 1">
            <a:extLst>
              <a:ext uri="{FF2B5EF4-FFF2-40B4-BE49-F238E27FC236}">
                <a16:creationId xmlns:a16="http://schemas.microsoft.com/office/drawing/2014/main" id="{91F3BA16-38DE-43A6-95C9-E08D2EBB7680}"/>
              </a:ext>
            </a:extLst>
          </p:cNvPr>
          <p:cNvGraphicFramePr/>
          <p:nvPr>
            <p:extLst>
              <p:ext uri="{D42A27DB-BD31-4B8C-83A1-F6EECF244321}">
                <p14:modId xmlns:p14="http://schemas.microsoft.com/office/powerpoint/2010/main" val="2760199790"/>
              </p:ext>
            </p:extLst>
          </p:nvPr>
        </p:nvGraphicFramePr>
        <p:xfrm>
          <a:off x="460040" y="2939884"/>
          <a:ext cx="9852360" cy="362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9 Rectángulo redondeado">
            <a:extLst>
              <a:ext uri="{FF2B5EF4-FFF2-40B4-BE49-F238E27FC236}">
                <a16:creationId xmlns:a16="http://schemas.microsoft.com/office/drawing/2014/main" id="{3F736588-0440-4A5B-942B-C65C40479145}"/>
              </a:ext>
            </a:extLst>
          </p:cNvPr>
          <p:cNvSpPr/>
          <p:nvPr/>
        </p:nvSpPr>
        <p:spPr>
          <a:xfrm>
            <a:off x="2788878" y="1932509"/>
            <a:ext cx="3307122" cy="61034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3F4B79"/>
                </a:solidFill>
              </a:rPr>
              <a:t>Joint TF SF/Fintech </a:t>
            </a:r>
            <a:endParaRPr lang="es-ES" sz="2000" b="1" dirty="0">
              <a:solidFill>
                <a:srgbClr val="3F4B79"/>
              </a:solidFill>
            </a:endParaRPr>
          </a:p>
        </p:txBody>
      </p:sp>
      <p:sp>
        <p:nvSpPr>
          <p:cNvPr id="10" name="9 Rectángulo redondeado">
            <a:extLst>
              <a:ext uri="{FF2B5EF4-FFF2-40B4-BE49-F238E27FC236}">
                <a16:creationId xmlns:a16="http://schemas.microsoft.com/office/drawing/2014/main" id="{60D2DD7B-EB73-48E5-A4BC-E0CC413E30A4}"/>
              </a:ext>
            </a:extLst>
          </p:cNvPr>
          <p:cNvSpPr/>
          <p:nvPr/>
        </p:nvSpPr>
        <p:spPr>
          <a:xfrm>
            <a:off x="2788878" y="2770776"/>
            <a:ext cx="3307122" cy="65822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rgbClr val="3F4B79"/>
                </a:solidFill>
              </a:rPr>
              <a:t>Joint TF SF/Banking </a:t>
            </a:r>
            <a:r>
              <a:rPr lang="en-GB" b="1" dirty="0" err="1">
                <a:solidFill>
                  <a:srgbClr val="3F4B79"/>
                </a:solidFill>
              </a:rPr>
              <a:t>Supervison</a:t>
            </a:r>
            <a:r>
              <a:rPr lang="en-GB" b="1" dirty="0">
                <a:solidFill>
                  <a:srgbClr val="3F4B79"/>
                </a:solidFill>
              </a:rPr>
              <a:t> Committee  </a:t>
            </a:r>
            <a:endParaRPr lang="es-ES" b="1" dirty="0">
              <a:solidFill>
                <a:srgbClr val="3F4B79"/>
              </a:solidFill>
            </a:endParaRPr>
          </a:p>
        </p:txBody>
      </p:sp>
      <p:pic>
        <p:nvPicPr>
          <p:cNvPr id="1026" name="Picture 2" descr="Image result for new">
            <a:extLst>
              <a:ext uri="{FF2B5EF4-FFF2-40B4-BE49-F238E27FC236}">
                <a16:creationId xmlns:a16="http://schemas.microsoft.com/office/drawing/2014/main" id="{59E3FB98-B355-4B20-83C9-F5ED6C65B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7522" y="2137731"/>
            <a:ext cx="1219230" cy="107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6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3F4B79"/>
                </a:solidFill>
                <a:latin typeface="Verdana" pitchFamily="34" charset="0"/>
                <a:cs typeface="Arial" charset="0"/>
              </a:rPr>
              <a:pPr algn="r"/>
              <a:t>6</a:t>
            </a:fld>
            <a:endParaRPr lang="fr-FR" altLang="fr-FR" sz="1900">
              <a:solidFill>
                <a:srgbClr val="3F4B79"/>
              </a:solidFill>
              <a:latin typeface="Verdana" pitchFamily="34" charset="0"/>
              <a:cs typeface="Arial" charset="0"/>
            </a:endParaRPr>
          </a:p>
        </p:txBody>
      </p:sp>
      <p:sp>
        <p:nvSpPr>
          <p:cNvPr id="37" name="Titre 1">
            <a:extLst>
              <a:ext uri="{FF2B5EF4-FFF2-40B4-BE49-F238E27FC236}">
                <a16:creationId xmlns:a16="http://schemas.microsoft.com/office/drawing/2014/main" id="{20EC62D6-8C2D-4159-863A-743ED784B4E7}"/>
              </a:ext>
            </a:extLst>
          </p:cNvPr>
          <p:cNvSpPr txBox="1">
            <a:spLocks/>
          </p:cNvSpPr>
          <p:nvPr/>
        </p:nvSpPr>
        <p:spPr bwMode="auto">
          <a:xfrm>
            <a:off x="168816" y="163512"/>
            <a:ext cx="10849704"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608013" rtl="0" eaLnBrk="0" fontAlgn="base" hangingPunct="0">
              <a:spcBef>
                <a:spcPct val="0"/>
              </a:spcBef>
              <a:spcAft>
                <a:spcPct val="0"/>
              </a:spcAft>
              <a:defRPr sz="3300" b="1" kern="1200">
                <a:solidFill>
                  <a:schemeClr val="tx1"/>
                </a:solidFill>
                <a:latin typeface="+mj-lt"/>
                <a:ea typeface="+mj-ea"/>
                <a:cs typeface="+mj-cs"/>
              </a:defRPr>
            </a:lvl1pPr>
            <a:lvl2pPr algn="l" defTabSz="608013" rtl="0" eaLnBrk="0" fontAlgn="base" hangingPunct="0">
              <a:spcBef>
                <a:spcPct val="0"/>
              </a:spcBef>
              <a:spcAft>
                <a:spcPct val="0"/>
              </a:spcAft>
              <a:defRPr sz="3300" b="1">
                <a:solidFill>
                  <a:schemeClr val="tx1"/>
                </a:solidFill>
                <a:latin typeface="Verdana" pitchFamily="34" charset="0"/>
              </a:defRPr>
            </a:lvl2pPr>
            <a:lvl3pPr algn="l" defTabSz="608013" rtl="0" eaLnBrk="0" fontAlgn="base" hangingPunct="0">
              <a:spcBef>
                <a:spcPct val="0"/>
              </a:spcBef>
              <a:spcAft>
                <a:spcPct val="0"/>
              </a:spcAft>
              <a:defRPr sz="3300" b="1">
                <a:solidFill>
                  <a:schemeClr val="tx1"/>
                </a:solidFill>
                <a:latin typeface="Verdana" pitchFamily="34" charset="0"/>
              </a:defRPr>
            </a:lvl3pPr>
            <a:lvl4pPr algn="l" defTabSz="608013" rtl="0" eaLnBrk="0" fontAlgn="base" hangingPunct="0">
              <a:spcBef>
                <a:spcPct val="0"/>
              </a:spcBef>
              <a:spcAft>
                <a:spcPct val="0"/>
              </a:spcAft>
              <a:defRPr sz="3300" b="1">
                <a:solidFill>
                  <a:schemeClr val="tx1"/>
                </a:solidFill>
                <a:latin typeface="Verdana" pitchFamily="34" charset="0"/>
              </a:defRPr>
            </a:lvl4pPr>
            <a:lvl5pPr algn="l" defTabSz="608013" rtl="0" eaLnBrk="0" fontAlgn="base" hangingPunct="0">
              <a:spcBef>
                <a:spcPct val="0"/>
              </a:spcBef>
              <a:spcAft>
                <a:spcPct val="0"/>
              </a:spcAft>
              <a:defRPr sz="3300" b="1">
                <a:solidFill>
                  <a:schemeClr val="tx1"/>
                </a:solidFill>
                <a:latin typeface="Verdana" pitchFamily="34" charset="0"/>
              </a:defRPr>
            </a:lvl5pPr>
            <a:lvl6pPr marL="457200" algn="l" defTabSz="608013" rtl="0" fontAlgn="base">
              <a:spcBef>
                <a:spcPct val="0"/>
              </a:spcBef>
              <a:spcAft>
                <a:spcPct val="0"/>
              </a:spcAft>
              <a:defRPr sz="3300" b="1">
                <a:solidFill>
                  <a:schemeClr val="tx1"/>
                </a:solidFill>
                <a:latin typeface="Verdana" pitchFamily="34" charset="0"/>
              </a:defRPr>
            </a:lvl6pPr>
            <a:lvl7pPr marL="914400" algn="l" defTabSz="608013" rtl="0" fontAlgn="base">
              <a:spcBef>
                <a:spcPct val="0"/>
              </a:spcBef>
              <a:spcAft>
                <a:spcPct val="0"/>
              </a:spcAft>
              <a:defRPr sz="3300" b="1">
                <a:solidFill>
                  <a:schemeClr val="tx1"/>
                </a:solidFill>
                <a:latin typeface="Verdana" pitchFamily="34" charset="0"/>
              </a:defRPr>
            </a:lvl7pPr>
            <a:lvl8pPr marL="1371600" algn="l" defTabSz="608013" rtl="0" fontAlgn="base">
              <a:spcBef>
                <a:spcPct val="0"/>
              </a:spcBef>
              <a:spcAft>
                <a:spcPct val="0"/>
              </a:spcAft>
              <a:defRPr sz="3300" b="1">
                <a:solidFill>
                  <a:schemeClr val="tx1"/>
                </a:solidFill>
                <a:latin typeface="Verdana" pitchFamily="34" charset="0"/>
              </a:defRPr>
            </a:lvl8pPr>
            <a:lvl9pPr marL="1828800" algn="l" defTabSz="608013" rtl="0" fontAlgn="base">
              <a:spcBef>
                <a:spcPct val="0"/>
              </a:spcBef>
              <a:spcAft>
                <a:spcPct val="0"/>
              </a:spcAft>
              <a:defRPr sz="3300" b="1">
                <a:solidFill>
                  <a:schemeClr val="tx1"/>
                </a:solidFill>
                <a:latin typeface="Verdana" pitchFamily="34" charset="0"/>
              </a:defRPr>
            </a:lvl9pPr>
          </a:lstStyle>
          <a:p>
            <a:pPr eaLnBrk="1" hangingPunct="1"/>
            <a:r>
              <a:rPr lang="en-US" sz="2400" dirty="0">
                <a:solidFill>
                  <a:srgbClr val="3F4B79"/>
                </a:solidFill>
              </a:rPr>
              <a:t>Promoting sustainable finance, a strategic priority for EBF</a:t>
            </a:r>
            <a:endParaRPr lang="fr-FR" sz="2400" b="0" dirty="0">
              <a:solidFill>
                <a:srgbClr val="3F4B79"/>
              </a:solidFill>
            </a:endParaRPr>
          </a:p>
        </p:txBody>
      </p:sp>
      <p:sp>
        <p:nvSpPr>
          <p:cNvPr id="21" name="Espace réservé du contenu 3"/>
          <p:cNvSpPr txBox="1">
            <a:spLocks/>
          </p:cNvSpPr>
          <p:nvPr/>
        </p:nvSpPr>
        <p:spPr bwMode="auto">
          <a:xfrm>
            <a:off x="168816" y="673528"/>
            <a:ext cx="9920064" cy="5655835"/>
          </a:xfrm>
          <a:prstGeom prst="rect">
            <a:avLst/>
          </a:prstGeom>
          <a:solidFill>
            <a:schemeClr val="bg1"/>
          </a:solid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65113" lvl="1" indent="0" algn="just">
              <a:buNone/>
            </a:pPr>
            <a:r>
              <a:rPr lang="en-GB" sz="2400" dirty="0">
                <a:solidFill>
                  <a:srgbClr val="3F4B79"/>
                </a:solidFill>
              </a:rPr>
              <a:t>The four “E”s as a guiding principle</a:t>
            </a:r>
          </a:p>
        </p:txBody>
      </p:sp>
      <p:sp>
        <p:nvSpPr>
          <p:cNvPr id="5" name="1 Rectángulo redondeado">
            <a:extLst>
              <a:ext uri="{FF2B5EF4-FFF2-40B4-BE49-F238E27FC236}">
                <a16:creationId xmlns:a16="http://schemas.microsoft.com/office/drawing/2014/main" id="{3A620ECD-408E-43CD-9EE4-A8529A0C3BD8}"/>
              </a:ext>
            </a:extLst>
          </p:cNvPr>
          <p:cNvSpPr/>
          <p:nvPr/>
        </p:nvSpPr>
        <p:spPr>
          <a:xfrm>
            <a:off x="305976" y="1459970"/>
            <a:ext cx="4700250" cy="196903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500" b="1" dirty="0">
                <a:solidFill>
                  <a:schemeClr val="tx2"/>
                </a:solidFill>
              </a:rPr>
              <a:t>Enabling</a:t>
            </a:r>
            <a:r>
              <a:rPr lang="en-GB" sz="2000" b="1" dirty="0">
                <a:solidFill>
                  <a:schemeClr val="tx2"/>
                </a:solidFill>
              </a:rPr>
              <a:t>:</a:t>
            </a:r>
          </a:p>
          <a:p>
            <a:pPr algn="just"/>
            <a:r>
              <a:rPr lang="en-GB" sz="2000" dirty="0">
                <a:solidFill>
                  <a:schemeClr val="tx2"/>
                </a:solidFill>
              </a:rPr>
              <a:t>Smart regulatory framework that enables banks to support their clients in reducing negative and increasing positive impacts.</a:t>
            </a:r>
            <a:endParaRPr lang="es-ES" sz="2000" dirty="0">
              <a:solidFill>
                <a:schemeClr val="tx2"/>
              </a:solidFill>
            </a:endParaRPr>
          </a:p>
        </p:txBody>
      </p:sp>
      <p:sp>
        <p:nvSpPr>
          <p:cNvPr id="6" name="1 Rectángulo redondeado">
            <a:extLst>
              <a:ext uri="{FF2B5EF4-FFF2-40B4-BE49-F238E27FC236}">
                <a16:creationId xmlns:a16="http://schemas.microsoft.com/office/drawing/2014/main" id="{77C7D8FD-80E0-491E-B351-C10A72905351}"/>
              </a:ext>
            </a:extLst>
          </p:cNvPr>
          <p:cNvSpPr/>
          <p:nvPr/>
        </p:nvSpPr>
        <p:spPr>
          <a:xfrm>
            <a:off x="5251470" y="1459970"/>
            <a:ext cx="4700250" cy="196903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500" b="1" dirty="0">
                <a:solidFill>
                  <a:schemeClr val="tx2"/>
                </a:solidFill>
              </a:rPr>
              <a:t>Encouraging</a:t>
            </a:r>
            <a:r>
              <a:rPr lang="en-GB" sz="2000" b="1" dirty="0">
                <a:solidFill>
                  <a:schemeClr val="tx2"/>
                </a:solidFill>
              </a:rPr>
              <a:t>:</a:t>
            </a:r>
          </a:p>
          <a:p>
            <a:pPr algn="just"/>
            <a:r>
              <a:rPr lang="en-GB" sz="2000" dirty="0">
                <a:solidFill>
                  <a:schemeClr val="tx2"/>
                </a:solidFill>
              </a:rPr>
              <a:t>Both the legislative and non-legislative framework have to be reviewed to encourage and reward the shift towards sustainable economy.</a:t>
            </a:r>
            <a:endParaRPr lang="es-ES" sz="2000" dirty="0">
              <a:solidFill>
                <a:schemeClr val="tx2"/>
              </a:solidFill>
            </a:endParaRPr>
          </a:p>
        </p:txBody>
      </p:sp>
      <p:sp>
        <p:nvSpPr>
          <p:cNvPr id="7" name="1 Rectángulo redondeado">
            <a:extLst>
              <a:ext uri="{FF2B5EF4-FFF2-40B4-BE49-F238E27FC236}">
                <a16:creationId xmlns:a16="http://schemas.microsoft.com/office/drawing/2014/main" id="{D0F75A0A-BDE3-4846-BE20-B6226EE60531}"/>
              </a:ext>
            </a:extLst>
          </p:cNvPr>
          <p:cNvSpPr/>
          <p:nvPr/>
        </p:nvSpPr>
        <p:spPr>
          <a:xfrm>
            <a:off x="305976" y="3672838"/>
            <a:ext cx="4700250" cy="222504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500" b="1" dirty="0">
                <a:solidFill>
                  <a:schemeClr val="tx2"/>
                </a:solidFill>
              </a:rPr>
              <a:t>Engaging</a:t>
            </a:r>
            <a:r>
              <a:rPr lang="en-GB" sz="2000" b="1" dirty="0">
                <a:solidFill>
                  <a:schemeClr val="tx2"/>
                </a:solidFill>
              </a:rPr>
              <a:t>:</a:t>
            </a:r>
          </a:p>
          <a:p>
            <a:pPr algn="just"/>
            <a:r>
              <a:rPr lang="en-GB" sz="2000" dirty="0">
                <a:solidFill>
                  <a:srgbClr val="3F4B79"/>
                </a:solidFill>
              </a:rPr>
              <a:t>Commitment to raise awareness and scale up competences to  improve sustainability of bank and market-based financing: PRB &amp; incorporation of ESG risks in risk management</a:t>
            </a:r>
            <a:endParaRPr lang="es-ES" sz="2000" dirty="0">
              <a:solidFill>
                <a:schemeClr val="tx2"/>
              </a:solidFill>
            </a:endParaRPr>
          </a:p>
        </p:txBody>
      </p:sp>
      <p:sp>
        <p:nvSpPr>
          <p:cNvPr id="8" name="1 Rectángulo redondeado">
            <a:extLst>
              <a:ext uri="{FF2B5EF4-FFF2-40B4-BE49-F238E27FC236}">
                <a16:creationId xmlns:a16="http://schemas.microsoft.com/office/drawing/2014/main" id="{6E7A00D2-4039-472D-B895-74FA17ADA0E0}"/>
              </a:ext>
            </a:extLst>
          </p:cNvPr>
          <p:cNvSpPr/>
          <p:nvPr/>
        </p:nvSpPr>
        <p:spPr>
          <a:xfrm>
            <a:off x="5251470" y="3672838"/>
            <a:ext cx="4700250" cy="222504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500" b="1" dirty="0">
                <a:solidFill>
                  <a:schemeClr val="tx2"/>
                </a:solidFill>
              </a:rPr>
              <a:t>Educating</a:t>
            </a:r>
            <a:r>
              <a:rPr lang="en-GB" sz="2000" b="1" dirty="0">
                <a:solidFill>
                  <a:schemeClr val="tx2"/>
                </a:solidFill>
              </a:rPr>
              <a:t>:</a:t>
            </a:r>
          </a:p>
          <a:p>
            <a:pPr algn="just"/>
            <a:r>
              <a:rPr lang="en-GB" sz="2000" dirty="0">
                <a:solidFill>
                  <a:srgbClr val="3F4B79"/>
                </a:solidFill>
              </a:rPr>
              <a:t>Educating on sustainability for both empowering consumers and finance professionals to better understand, measure, integrate analyse and price sustainability risks.</a:t>
            </a:r>
            <a:endParaRPr lang="es-ES" sz="2000" dirty="0">
              <a:solidFill>
                <a:schemeClr val="tx2"/>
              </a:solidFill>
            </a:endParaRPr>
          </a:p>
        </p:txBody>
      </p:sp>
    </p:spTree>
    <p:extLst>
      <p:ext uri="{BB962C8B-B14F-4D97-AF65-F5344CB8AC3E}">
        <p14:creationId xmlns:p14="http://schemas.microsoft.com/office/powerpoint/2010/main" val="54678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F82FDB09-9057-4B1A-A8E8-7ED339D661BC}" type="slidenum">
              <a:rPr kumimoji="0" lang="fr-FR" altLang="fr-FR" sz="1900" b="0" i="0" u="none" strike="noStrike" kern="1200" cap="none" spc="0" normalizeH="0" baseline="0" noProof="0">
                <a:ln>
                  <a:noFill/>
                </a:ln>
                <a:solidFill>
                  <a:srgbClr val="3F4B79"/>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900" b="0" i="0" u="none" strike="noStrike" kern="1200" cap="none" spc="0" normalizeH="0" baseline="0" noProof="0">
              <a:ln>
                <a:noFill/>
              </a:ln>
              <a:solidFill>
                <a:srgbClr val="3F4B79"/>
              </a:solidFill>
              <a:effectLst/>
              <a:uLnTx/>
              <a:uFillTx/>
              <a:latin typeface="Verdana" pitchFamily="34" charset="0"/>
              <a:ea typeface="+mn-ea"/>
              <a:cs typeface="Arial" charset="0"/>
            </a:endParaRPr>
          </a:p>
        </p:txBody>
      </p:sp>
      <p:sp>
        <p:nvSpPr>
          <p:cNvPr id="22" name="Flowchart: Connector 21">
            <a:extLst>
              <a:ext uri="{FF2B5EF4-FFF2-40B4-BE49-F238E27FC236}">
                <a16:creationId xmlns:a16="http://schemas.microsoft.com/office/drawing/2014/main" id="{C2A8B9F7-4697-4880-9B98-D4397B86D347}"/>
              </a:ext>
            </a:extLst>
          </p:cNvPr>
          <p:cNvSpPr/>
          <p:nvPr/>
        </p:nvSpPr>
        <p:spPr>
          <a:xfrm>
            <a:off x="1592378" y="181429"/>
            <a:ext cx="7084856" cy="6596243"/>
          </a:xfrm>
          <a:prstGeom prst="flowChartConnector">
            <a:avLst/>
          </a:prstGeom>
          <a:solidFill>
            <a:schemeClr val="tx1">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5F3EC819-D794-4486-904C-B85D6CBE6613}"/>
              </a:ext>
            </a:extLst>
          </p:cNvPr>
          <p:cNvSpPr/>
          <p:nvPr/>
        </p:nvSpPr>
        <p:spPr>
          <a:xfrm>
            <a:off x="2131264" y="637841"/>
            <a:ext cx="5951336" cy="5749838"/>
          </a:xfrm>
          <a:prstGeom prst="flowChartConnector">
            <a:avLst/>
          </a:prstGeom>
          <a:solidFill>
            <a:schemeClr val="tx1"/>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lowchart: Connector 23">
            <a:extLst>
              <a:ext uri="{FF2B5EF4-FFF2-40B4-BE49-F238E27FC236}">
                <a16:creationId xmlns:a16="http://schemas.microsoft.com/office/drawing/2014/main" id="{E360BEF2-0CB7-4B44-82D9-52179A04A0BB}"/>
              </a:ext>
            </a:extLst>
          </p:cNvPr>
          <p:cNvSpPr/>
          <p:nvPr/>
        </p:nvSpPr>
        <p:spPr>
          <a:xfrm>
            <a:off x="2713895" y="1194509"/>
            <a:ext cx="4823473" cy="4782232"/>
          </a:xfrm>
          <a:prstGeom prst="flowChartConnector">
            <a:avLst/>
          </a:prstGeom>
          <a:solidFill>
            <a:schemeClr val="accent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lowchart: Connector 24">
            <a:extLst>
              <a:ext uri="{FF2B5EF4-FFF2-40B4-BE49-F238E27FC236}">
                <a16:creationId xmlns:a16="http://schemas.microsoft.com/office/drawing/2014/main" id="{1C062E20-D0AB-46A2-8736-367709A66D6C}"/>
              </a:ext>
            </a:extLst>
          </p:cNvPr>
          <p:cNvSpPr/>
          <p:nvPr/>
        </p:nvSpPr>
        <p:spPr>
          <a:xfrm>
            <a:off x="3378218" y="1829846"/>
            <a:ext cx="3560394" cy="3550826"/>
          </a:xfrm>
          <a:prstGeom prst="flowChartConnector">
            <a:avLst/>
          </a:prstGeom>
          <a:solidFill>
            <a:schemeClr val="accent4">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395ECF7-A1E2-4098-9542-5FFBEC49A058}"/>
              </a:ext>
            </a:extLst>
          </p:cNvPr>
          <p:cNvSpPr txBox="1"/>
          <p:nvPr/>
        </p:nvSpPr>
        <p:spPr>
          <a:xfrm>
            <a:off x="4784177" y="1884706"/>
            <a:ext cx="7274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TEG</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3188FBC-5DBF-481D-A871-F73884BDE2BD}"/>
              </a:ext>
            </a:extLst>
          </p:cNvPr>
          <p:cNvSpPr txBox="1"/>
          <p:nvPr/>
        </p:nvSpPr>
        <p:spPr>
          <a:xfrm>
            <a:off x="4352031" y="1449628"/>
            <a:ext cx="1810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EBA , ECB , NGFS</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64F7E83F-29C2-4DBB-88B7-25FA9EE31FE7}"/>
              </a:ext>
            </a:extLst>
          </p:cNvPr>
          <p:cNvSpPr txBox="1"/>
          <p:nvPr/>
        </p:nvSpPr>
        <p:spPr>
          <a:xfrm>
            <a:off x="4536905" y="825177"/>
            <a:ext cx="139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SDGs / PRB</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907D89-38FC-41C9-A487-CE9F2903EDBF}"/>
              </a:ext>
            </a:extLst>
          </p:cNvPr>
          <p:cNvSpPr txBox="1"/>
          <p:nvPr/>
        </p:nvSpPr>
        <p:spPr>
          <a:xfrm>
            <a:off x="4536905" y="268509"/>
            <a:ext cx="1587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Incentives</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lowchart: Connector 29">
            <a:extLst>
              <a:ext uri="{FF2B5EF4-FFF2-40B4-BE49-F238E27FC236}">
                <a16:creationId xmlns:a16="http://schemas.microsoft.com/office/drawing/2014/main" id="{761CAB0D-6923-4CF6-88B4-F3AEFA8ED4F7}"/>
              </a:ext>
            </a:extLst>
          </p:cNvPr>
          <p:cNvSpPr/>
          <p:nvPr/>
        </p:nvSpPr>
        <p:spPr>
          <a:xfrm>
            <a:off x="3737400" y="2271526"/>
            <a:ext cx="2794812" cy="2448745"/>
          </a:xfrm>
          <a:prstGeom prst="flowChartConnector">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ADD00A94-B146-4D22-A637-FFCA101551BF}"/>
              </a:ext>
            </a:extLst>
          </p:cNvPr>
          <p:cNvCxnSpPr>
            <a:cxnSpLocks/>
            <a:stCxn id="30" idx="0"/>
          </p:cNvCxnSpPr>
          <p:nvPr/>
        </p:nvCxnSpPr>
        <p:spPr>
          <a:xfrm flipH="1">
            <a:off x="5106934" y="2271526"/>
            <a:ext cx="27872" cy="1071383"/>
          </a:xfrm>
          <a:prstGeom prst="line">
            <a:avLst/>
          </a:prstGeom>
          <a:noFill/>
          <a:ln w="6350" cap="flat" cmpd="sng" algn="ctr">
            <a:solidFill>
              <a:srgbClr val="4472C4"/>
            </a:solidFill>
            <a:prstDash val="solid"/>
            <a:miter lim="800000"/>
          </a:ln>
          <a:effectLst/>
        </p:spPr>
      </p:cxnSp>
      <p:cxnSp>
        <p:nvCxnSpPr>
          <p:cNvPr id="32" name="Straight Connector 31">
            <a:extLst>
              <a:ext uri="{FF2B5EF4-FFF2-40B4-BE49-F238E27FC236}">
                <a16:creationId xmlns:a16="http://schemas.microsoft.com/office/drawing/2014/main" id="{5D3FD103-5538-4055-BF4E-A7EFA89B0EB2}"/>
              </a:ext>
            </a:extLst>
          </p:cNvPr>
          <p:cNvCxnSpPr>
            <a:cxnSpLocks/>
            <a:stCxn id="30" idx="3"/>
          </p:cNvCxnSpPr>
          <p:nvPr/>
        </p:nvCxnSpPr>
        <p:spPr>
          <a:xfrm flipV="1">
            <a:off x="4146691" y="3342911"/>
            <a:ext cx="960241" cy="1018750"/>
          </a:xfrm>
          <a:prstGeom prst="line">
            <a:avLst/>
          </a:prstGeom>
          <a:noFill/>
          <a:ln w="6350" cap="flat" cmpd="sng" algn="ctr">
            <a:solidFill>
              <a:srgbClr val="4472C4"/>
            </a:solidFill>
            <a:prstDash val="solid"/>
            <a:miter lim="800000"/>
          </a:ln>
          <a:effectLst/>
        </p:spPr>
      </p:cxnSp>
      <p:cxnSp>
        <p:nvCxnSpPr>
          <p:cNvPr id="33" name="Straight Connector 32">
            <a:extLst>
              <a:ext uri="{FF2B5EF4-FFF2-40B4-BE49-F238E27FC236}">
                <a16:creationId xmlns:a16="http://schemas.microsoft.com/office/drawing/2014/main" id="{9FD560A9-E9F0-43B1-B1A7-015C89CED206}"/>
              </a:ext>
            </a:extLst>
          </p:cNvPr>
          <p:cNvCxnSpPr>
            <a:cxnSpLocks/>
            <a:stCxn id="30" idx="5"/>
          </p:cNvCxnSpPr>
          <p:nvPr/>
        </p:nvCxnSpPr>
        <p:spPr>
          <a:xfrm flipH="1" flipV="1">
            <a:off x="5106933" y="3342911"/>
            <a:ext cx="1015988" cy="1018750"/>
          </a:xfrm>
          <a:prstGeom prst="line">
            <a:avLst/>
          </a:prstGeom>
          <a:noFill/>
          <a:ln w="6350" cap="flat" cmpd="sng" algn="ctr">
            <a:solidFill>
              <a:srgbClr val="4472C4"/>
            </a:solidFill>
            <a:prstDash val="solid"/>
            <a:miter lim="800000"/>
          </a:ln>
          <a:effectLst/>
        </p:spPr>
      </p:cxnSp>
      <p:sp>
        <p:nvSpPr>
          <p:cNvPr id="34" name="TextBox 33">
            <a:extLst>
              <a:ext uri="{FF2B5EF4-FFF2-40B4-BE49-F238E27FC236}">
                <a16:creationId xmlns:a16="http://schemas.microsoft.com/office/drawing/2014/main" id="{4E90B9D2-E2C5-441E-92E8-EB8ABAD77070}"/>
              </a:ext>
            </a:extLst>
          </p:cNvPr>
          <p:cNvSpPr txBox="1"/>
          <p:nvPr/>
        </p:nvSpPr>
        <p:spPr>
          <a:xfrm>
            <a:off x="3872715" y="2866757"/>
            <a:ext cx="11884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Taxonomy</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14DD8FF-FF7F-47C6-BC77-510E860A7C28}"/>
              </a:ext>
            </a:extLst>
          </p:cNvPr>
          <p:cNvSpPr txBox="1"/>
          <p:nvPr/>
        </p:nvSpPr>
        <p:spPr>
          <a:xfrm>
            <a:off x="5067570" y="2866757"/>
            <a:ext cx="1314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Disclosures</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C052CD0-B688-43FF-8393-B1397833ECAB}"/>
              </a:ext>
            </a:extLst>
          </p:cNvPr>
          <p:cNvSpPr txBox="1"/>
          <p:nvPr/>
        </p:nvSpPr>
        <p:spPr>
          <a:xfrm>
            <a:off x="4422569" y="3972099"/>
            <a:ext cx="139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Benchmarks</a:t>
            </a: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itre 1">
            <a:extLst>
              <a:ext uri="{FF2B5EF4-FFF2-40B4-BE49-F238E27FC236}">
                <a16:creationId xmlns:a16="http://schemas.microsoft.com/office/drawing/2014/main" id="{20EC62D6-8C2D-4159-863A-743ED784B4E7}"/>
              </a:ext>
            </a:extLst>
          </p:cNvPr>
          <p:cNvSpPr txBox="1">
            <a:spLocks/>
          </p:cNvSpPr>
          <p:nvPr/>
        </p:nvSpPr>
        <p:spPr bwMode="auto">
          <a:xfrm>
            <a:off x="122598" y="-128262"/>
            <a:ext cx="2828063" cy="1865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608013" rtl="0" eaLnBrk="0" fontAlgn="base" hangingPunct="0">
              <a:spcBef>
                <a:spcPct val="0"/>
              </a:spcBef>
              <a:spcAft>
                <a:spcPct val="0"/>
              </a:spcAft>
              <a:defRPr sz="3300" b="1" kern="1200">
                <a:solidFill>
                  <a:schemeClr val="tx1"/>
                </a:solidFill>
                <a:latin typeface="+mj-lt"/>
                <a:ea typeface="+mj-ea"/>
                <a:cs typeface="+mj-cs"/>
              </a:defRPr>
            </a:lvl1pPr>
            <a:lvl2pPr algn="l" defTabSz="608013" rtl="0" eaLnBrk="0" fontAlgn="base" hangingPunct="0">
              <a:spcBef>
                <a:spcPct val="0"/>
              </a:spcBef>
              <a:spcAft>
                <a:spcPct val="0"/>
              </a:spcAft>
              <a:defRPr sz="3300" b="1">
                <a:solidFill>
                  <a:schemeClr val="tx1"/>
                </a:solidFill>
                <a:latin typeface="Verdana" pitchFamily="34" charset="0"/>
              </a:defRPr>
            </a:lvl2pPr>
            <a:lvl3pPr algn="l" defTabSz="608013" rtl="0" eaLnBrk="0" fontAlgn="base" hangingPunct="0">
              <a:spcBef>
                <a:spcPct val="0"/>
              </a:spcBef>
              <a:spcAft>
                <a:spcPct val="0"/>
              </a:spcAft>
              <a:defRPr sz="3300" b="1">
                <a:solidFill>
                  <a:schemeClr val="tx1"/>
                </a:solidFill>
                <a:latin typeface="Verdana" pitchFamily="34" charset="0"/>
              </a:defRPr>
            </a:lvl3pPr>
            <a:lvl4pPr algn="l" defTabSz="608013" rtl="0" eaLnBrk="0" fontAlgn="base" hangingPunct="0">
              <a:spcBef>
                <a:spcPct val="0"/>
              </a:spcBef>
              <a:spcAft>
                <a:spcPct val="0"/>
              </a:spcAft>
              <a:defRPr sz="3300" b="1">
                <a:solidFill>
                  <a:schemeClr val="tx1"/>
                </a:solidFill>
                <a:latin typeface="Verdana" pitchFamily="34" charset="0"/>
              </a:defRPr>
            </a:lvl4pPr>
            <a:lvl5pPr algn="l" defTabSz="608013" rtl="0" eaLnBrk="0" fontAlgn="base" hangingPunct="0">
              <a:spcBef>
                <a:spcPct val="0"/>
              </a:spcBef>
              <a:spcAft>
                <a:spcPct val="0"/>
              </a:spcAft>
              <a:defRPr sz="3300" b="1">
                <a:solidFill>
                  <a:schemeClr val="tx1"/>
                </a:solidFill>
                <a:latin typeface="Verdana" pitchFamily="34" charset="0"/>
              </a:defRPr>
            </a:lvl5pPr>
            <a:lvl6pPr marL="457200" algn="l" defTabSz="608013" rtl="0" fontAlgn="base">
              <a:spcBef>
                <a:spcPct val="0"/>
              </a:spcBef>
              <a:spcAft>
                <a:spcPct val="0"/>
              </a:spcAft>
              <a:defRPr sz="3300" b="1">
                <a:solidFill>
                  <a:schemeClr val="tx1"/>
                </a:solidFill>
                <a:latin typeface="Verdana" pitchFamily="34" charset="0"/>
              </a:defRPr>
            </a:lvl6pPr>
            <a:lvl7pPr marL="914400" algn="l" defTabSz="608013" rtl="0" fontAlgn="base">
              <a:spcBef>
                <a:spcPct val="0"/>
              </a:spcBef>
              <a:spcAft>
                <a:spcPct val="0"/>
              </a:spcAft>
              <a:defRPr sz="3300" b="1">
                <a:solidFill>
                  <a:schemeClr val="tx1"/>
                </a:solidFill>
                <a:latin typeface="Verdana" pitchFamily="34" charset="0"/>
              </a:defRPr>
            </a:lvl7pPr>
            <a:lvl8pPr marL="1371600" algn="l" defTabSz="608013" rtl="0" fontAlgn="base">
              <a:spcBef>
                <a:spcPct val="0"/>
              </a:spcBef>
              <a:spcAft>
                <a:spcPct val="0"/>
              </a:spcAft>
              <a:defRPr sz="3300" b="1">
                <a:solidFill>
                  <a:schemeClr val="tx1"/>
                </a:solidFill>
                <a:latin typeface="Verdana" pitchFamily="34" charset="0"/>
              </a:defRPr>
            </a:lvl8pPr>
            <a:lvl9pPr marL="1828800" algn="l" defTabSz="608013" rtl="0" fontAlgn="base">
              <a:spcBef>
                <a:spcPct val="0"/>
              </a:spcBef>
              <a:spcAft>
                <a:spcPct val="0"/>
              </a:spcAft>
              <a:defRPr sz="3300" b="1">
                <a:solidFill>
                  <a:schemeClr val="tx1"/>
                </a:solidFill>
                <a:latin typeface="Verdana" pitchFamily="34" charset="0"/>
              </a:defRPr>
            </a:lvl9pPr>
          </a:lstStyle>
          <a:p>
            <a:pPr marL="0" marR="0" lvl="0" indent="0" algn="l" defTabSz="608013"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srgbClr val="3F4B79"/>
                </a:solidFill>
                <a:effectLst/>
                <a:uLnTx/>
                <a:uFillTx/>
                <a:latin typeface="Verdana"/>
                <a:ea typeface="+mj-ea"/>
                <a:cs typeface="+mj-cs"/>
              </a:rPr>
              <a:t>    </a:t>
            </a:r>
            <a:r>
              <a:rPr kumimoji="0" lang="en-US" sz="2800" b="1" i="0" u="none" strike="noStrike" kern="1200" cap="none" spc="0" normalizeH="0" baseline="0" noProof="0" dirty="0">
                <a:ln>
                  <a:noFill/>
                </a:ln>
                <a:solidFill>
                  <a:srgbClr val="056F95"/>
                </a:solidFill>
                <a:effectLst/>
                <a:uLnTx/>
                <a:uFillTx/>
                <a:latin typeface="Verdana"/>
                <a:ea typeface="+mj-ea"/>
                <a:cs typeface="+mj-cs"/>
              </a:rPr>
              <a:t>Sustainable Finance </a:t>
            </a:r>
          </a:p>
          <a:p>
            <a:pPr marL="0" marR="0" lvl="0" indent="0" algn="l" defTabSz="60801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3F4B79"/>
              </a:solidFill>
              <a:effectLst/>
              <a:uLnTx/>
              <a:uFillTx/>
              <a:latin typeface="Verdana"/>
              <a:ea typeface="+mj-ea"/>
              <a:cs typeface="+mj-cs"/>
            </a:endParaRPr>
          </a:p>
          <a:p>
            <a:pPr marL="0" marR="0" lvl="0" indent="0" algn="l" defTabSz="608013"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dirty="0">
              <a:ln>
                <a:noFill/>
              </a:ln>
              <a:solidFill>
                <a:srgbClr val="3F4B79"/>
              </a:solidFill>
              <a:effectLst/>
              <a:uLnTx/>
              <a:uFillTx/>
              <a:latin typeface="Verdana"/>
              <a:ea typeface="+mj-ea"/>
              <a:cs typeface="+mj-cs"/>
            </a:endParaRPr>
          </a:p>
        </p:txBody>
      </p:sp>
      <p:sp>
        <p:nvSpPr>
          <p:cNvPr id="20" name="1 Rectángulo redondeado">
            <a:extLst>
              <a:ext uri="{FF2B5EF4-FFF2-40B4-BE49-F238E27FC236}">
                <a16:creationId xmlns:a16="http://schemas.microsoft.com/office/drawing/2014/main" id="{4499A40E-1447-41B6-AF79-B3B77B41FA5C}"/>
              </a:ext>
            </a:extLst>
          </p:cNvPr>
          <p:cNvSpPr/>
          <p:nvPr/>
        </p:nvSpPr>
        <p:spPr>
          <a:xfrm>
            <a:off x="8933221" y="1734291"/>
            <a:ext cx="2867332" cy="120015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2"/>
                </a:solidFill>
              </a:rPr>
              <a:t>Engagement in regulatory initiatives</a:t>
            </a:r>
            <a:endParaRPr lang="es-ES" sz="2000" b="1" dirty="0">
              <a:solidFill>
                <a:schemeClr val="tx2"/>
              </a:solidFill>
            </a:endParaRPr>
          </a:p>
        </p:txBody>
      </p:sp>
      <p:sp>
        <p:nvSpPr>
          <p:cNvPr id="21" name="6 Rectángulo redondeado">
            <a:extLst>
              <a:ext uri="{FF2B5EF4-FFF2-40B4-BE49-F238E27FC236}">
                <a16:creationId xmlns:a16="http://schemas.microsoft.com/office/drawing/2014/main" id="{C64CF67E-19E9-4B7C-9828-3999D4681E43}"/>
              </a:ext>
            </a:extLst>
          </p:cNvPr>
          <p:cNvSpPr/>
          <p:nvPr/>
        </p:nvSpPr>
        <p:spPr>
          <a:xfrm>
            <a:off x="8933221" y="3165525"/>
            <a:ext cx="2867332" cy="120015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2"/>
                </a:solidFill>
              </a:rPr>
              <a:t>Proactive work to promote sustainable finance</a:t>
            </a:r>
            <a:endParaRPr lang="es-ES" sz="2000" b="1" dirty="0">
              <a:solidFill>
                <a:schemeClr val="tx2"/>
              </a:solidFill>
            </a:endParaRPr>
          </a:p>
        </p:txBody>
      </p:sp>
      <p:sp>
        <p:nvSpPr>
          <p:cNvPr id="38" name="7 Rectángulo redondeado">
            <a:extLst>
              <a:ext uri="{FF2B5EF4-FFF2-40B4-BE49-F238E27FC236}">
                <a16:creationId xmlns:a16="http://schemas.microsoft.com/office/drawing/2014/main" id="{B5B5AE81-2CFB-4F56-A2DC-7ADBD6124187}"/>
              </a:ext>
            </a:extLst>
          </p:cNvPr>
          <p:cNvSpPr/>
          <p:nvPr/>
        </p:nvSpPr>
        <p:spPr>
          <a:xfrm>
            <a:off x="8887501" y="4596759"/>
            <a:ext cx="2913052" cy="120015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2"/>
                </a:solidFill>
              </a:rPr>
              <a:t>Good practices exchange and capacity building</a:t>
            </a:r>
            <a:endParaRPr lang="es-ES" sz="2000" b="1" dirty="0">
              <a:solidFill>
                <a:schemeClr val="tx2"/>
              </a:solidFill>
            </a:endParaRPr>
          </a:p>
        </p:txBody>
      </p:sp>
    </p:spTree>
    <p:extLst>
      <p:ext uri="{BB962C8B-B14F-4D97-AF65-F5344CB8AC3E}">
        <p14:creationId xmlns:p14="http://schemas.microsoft.com/office/powerpoint/2010/main" val="20072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3F4B79"/>
                </a:solidFill>
                <a:latin typeface="Verdana" pitchFamily="34" charset="0"/>
                <a:cs typeface="Arial" charset="0"/>
              </a:rPr>
              <a:pPr algn="r"/>
              <a:t>8</a:t>
            </a:fld>
            <a:endParaRPr lang="fr-FR" altLang="fr-FR" sz="1900">
              <a:solidFill>
                <a:srgbClr val="3F4B79"/>
              </a:solidFill>
              <a:latin typeface="Verdana" pitchFamily="34" charset="0"/>
              <a:cs typeface="Arial" charset="0"/>
            </a:endParaRPr>
          </a:p>
        </p:txBody>
      </p:sp>
      <p:sp>
        <p:nvSpPr>
          <p:cNvPr id="5" name="Titre 1">
            <a:extLst>
              <a:ext uri="{FF2B5EF4-FFF2-40B4-BE49-F238E27FC236}">
                <a16:creationId xmlns:a16="http://schemas.microsoft.com/office/drawing/2014/main" id="{20EC62D6-8C2D-4159-863A-743ED784B4E7}"/>
              </a:ext>
            </a:extLst>
          </p:cNvPr>
          <p:cNvSpPr txBox="1">
            <a:spLocks/>
          </p:cNvSpPr>
          <p:nvPr/>
        </p:nvSpPr>
        <p:spPr bwMode="auto">
          <a:xfrm>
            <a:off x="398391" y="302300"/>
            <a:ext cx="8549659"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608013" rtl="0" eaLnBrk="0" fontAlgn="base" hangingPunct="0">
              <a:spcBef>
                <a:spcPct val="0"/>
              </a:spcBef>
              <a:spcAft>
                <a:spcPct val="0"/>
              </a:spcAft>
              <a:defRPr sz="3300" b="1" kern="1200">
                <a:solidFill>
                  <a:schemeClr val="tx1"/>
                </a:solidFill>
                <a:latin typeface="+mj-lt"/>
                <a:ea typeface="+mj-ea"/>
                <a:cs typeface="+mj-cs"/>
              </a:defRPr>
            </a:lvl1pPr>
            <a:lvl2pPr algn="l" defTabSz="608013" rtl="0" eaLnBrk="0" fontAlgn="base" hangingPunct="0">
              <a:spcBef>
                <a:spcPct val="0"/>
              </a:spcBef>
              <a:spcAft>
                <a:spcPct val="0"/>
              </a:spcAft>
              <a:defRPr sz="3300" b="1">
                <a:solidFill>
                  <a:schemeClr val="tx1"/>
                </a:solidFill>
                <a:latin typeface="Verdana" pitchFamily="34" charset="0"/>
              </a:defRPr>
            </a:lvl2pPr>
            <a:lvl3pPr algn="l" defTabSz="608013" rtl="0" eaLnBrk="0" fontAlgn="base" hangingPunct="0">
              <a:spcBef>
                <a:spcPct val="0"/>
              </a:spcBef>
              <a:spcAft>
                <a:spcPct val="0"/>
              </a:spcAft>
              <a:defRPr sz="3300" b="1">
                <a:solidFill>
                  <a:schemeClr val="tx1"/>
                </a:solidFill>
                <a:latin typeface="Verdana" pitchFamily="34" charset="0"/>
              </a:defRPr>
            </a:lvl3pPr>
            <a:lvl4pPr algn="l" defTabSz="608013" rtl="0" eaLnBrk="0" fontAlgn="base" hangingPunct="0">
              <a:spcBef>
                <a:spcPct val="0"/>
              </a:spcBef>
              <a:spcAft>
                <a:spcPct val="0"/>
              </a:spcAft>
              <a:defRPr sz="3300" b="1">
                <a:solidFill>
                  <a:schemeClr val="tx1"/>
                </a:solidFill>
                <a:latin typeface="Verdana" pitchFamily="34" charset="0"/>
              </a:defRPr>
            </a:lvl4pPr>
            <a:lvl5pPr algn="l" defTabSz="608013" rtl="0" eaLnBrk="0" fontAlgn="base" hangingPunct="0">
              <a:spcBef>
                <a:spcPct val="0"/>
              </a:spcBef>
              <a:spcAft>
                <a:spcPct val="0"/>
              </a:spcAft>
              <a:defRPr sz="3300" b="1">
                <a:solidFill>
                  <a:schemeClr val="tx1"/>
                </a:solidFill>
                <a:latin typeface="Verdana" pitchFamily="34" charset="0"/>
              </a:defRPr>
            </a:lvl5pPr>
            <a:lvl6pPr marL="457200" algn="l" defTabSz="608013" rtl="0" fontAlgn="base">
              <a:spcBef>
                <a:spcPct val="0"/>
              </a:spcBef>
              <a:spcAft>
                <a:spcPct val="0"/>
              </a:spcAft>
              <a:defRPr sz="3300" b="1">
                <a:solidFill>
                  <a:schemeClr val="tx1"/>
                </a:solidFill>
                <a:latin typeface="Verdana" pitchFamily="34" charset="0"/>
              </a:defRPr>
            </a:lvl6pPr>
            <a:lvl7pPr marL="914400" algn="l" defTabSz="608013" rtl="0" fontAlgn="base">
              <a:spcBef>
                <a:spcPct val="0"/>
              </a:spcBef>
              <a:spcAft>
                <a:spcPct val="0"/>
              </a:spcAft>
              <a:defRPr sz="3300" b="1">
                <a:solidFill>
                  <a:schemeClr val="tx1"/>
                </a:solidFill>
                <a:latin typeface="Verdana" pitchFamily="34" charset="0"/>
              </a:defRPr>
            </a:lvl7pPr>
            <a:lvl8pPr marL="1371600" algn="l" defTabSz="608013" rtl="0" fontAlgn="base">
              <a:spcBef>
                <a:spcPct val="0"/>
              </a:spcBef>
              <a:spcAft>
                <a:spcPct val="0"/>
              </a:spcAft>
              <a:defRPr sz="3300" b="1">
                <a:solidFill>
                  <a:schemeClr val="tx1"/>
                </a:solidFill>
                <a:latin typeface="Verdana" pitchFamily="34" charset="0"/>
              </a:defRPr>
            </a:lvl8pPr>
            <a:lvl9pPr marL="1828800" algn="l" defTabSz="608013" rtl="0" fontAlgn="base">
              <a:spcBef>
                <a:spcPct val="0"/>
              </a:spcBef>
              <a:spcAft>
                <a:spcPct val="0"/>
              </a:spcAft>
              <a:defRPr sz="3300" b="1">
                <a:solidFill>
                  <a:schemeClr val="tx1"/>
                </a:solidFill>
                <a:latin typeface="Verdana" pitchFamily="34" charset="0"/>
              </a:defRPr>
            </a:lvl9pPr>
          </a:lstStyle>
          <a:p>
            <a:pPr eaLnBrk="1" hangingPunct="1"/>
            <a:r>
              <a:rPr lang="en-US" sz="2800" dirty="0">
                <a:solidFill>
                  <a:srgbClr val="3F4B79"/>
                </a:solidFill>
              </a:rPr>
              <a:t>EBF working lines </a:t>
            </a:r>
            <a:endParaRPr lang="fr-FR" sz="2800" b="0" dirty="0">
              <a:solidFill>
                <a:srgbClr val="3F4B79"/>
              </a:solidFill>
            </a:endParaRPr>
          </a:p>
        </p:txBody>
      </p:sp>
      <p:sp>
        <p:nvSpPr>
          <p:cNvPr id="6" name="5 Rectángulo redondeado"/>
          <p:cNvSpPr/>
          <p:nvPr/>
        </p:nvSpPr>
        <p:spPr>
          <a:xfrm>
            <a:off x="489857" y="1314450"/>
            <a:ext cx="3959679" cy="94705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3F4B79"/>
                </a:solidFill>
              </a:rPr>
              <a:t>Legislative proposals</a:t>
            </a:r>
            <a:endParaRPr lang="es-ES" sz="2000" b="1" dirty="0">
              <a:solidFill>
                <a:srgbClr val="3F4B79"/>
              </a:solidFill>
            </a:endParaRPr>
          </a:p>
        </p:txBody>
      </p:sp>
      <p:sp>
        <p:nvSpPr>
          <p:cNvPr id="8" name="7 Rectángulo redondeado"/>
          <p:cNvSpPr/>
          <p:nvPr/>
        </p:nvSpPr>
        <p:spPr>
          <a:xfrm>
            <a:off x="501270" y="3467136"/>
            <a:ext cx="3959679" cy="79462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3F4B79"/>
                </a:solidFill>
              </a:rPr>
              <a:t>Other regulatory initiatives</a:t>
            </a:r>
            <a:endParaRPr lang="es-ES" sz="2000" b="1" dirty="0">
              <a:solidFill>
                <a:srgbClr val="3F4B79"/>
              </a:solidFill>
            </a:endParaRPr>
          </a:p>
        </p:txBody>
      </p:sp>
      <p:sp>
        <p:nvSpPr>
          <p:cNvPr id="9" name="Espace réservé du contenu 3"/>
          <p:cNvSpPr txBox="1">
            <a:spLocks/>
          </p:cNvSpPr>
          <p:nvPr/>
        </p:nvSpPr>
        <p:spPr bwMode="auto">
          <a:xfrm>
            <a:off x="4501769" y="1314450"/>
            <a:ext cx="5440048" cy="990913"/>
          </a:xfrm>
          <a:prstGeom prst="rect">
            <a:avLst/>
          </a:prstGeom>
          <a:solidFill>
            <a:schemeClr val="bg1"/>
          </a:solid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8013" lvl="1" indent="-342900" algn="just"/>
            <a:r>
              <a:rPr lang="en-GB" sz="1600" dirty="0">
                <a:solidFill>
                  <a:srgbClr val="3F4B79"/>
                </a:solidFill>
              </a:rPr>
              <a:t>Taxonomy</a:t>
            </a:r>
          </a:p>
          <a:p>
            <a:pPr marL="608013" lvl="1" indent="-342900" algn="just"/>
            <a:r>
              <a:rPr lang="en-GB" sz="1600" dirty="0">
                <a:solidFill>
                  <a:srgbClr val="3F4B79"/>
                </a:solidFill>
              </a:rPr>
              <a:t>Disclosures</a:t>
            </a:r>
          </a:p>
          <a:p>
            <a:pPr marL="608013" lvl="1" indent="-342900" algn="just"/>
            <a:r>
              <a:rPr lang="en-GB" sz="1600" dirty="0">
                <a:solidFill>
                  <a:srgbClr val="3F4B79"/>
                </a:solidFill>
              </a:rPr>
              <a:t>Benchmarks</a:t>
            </a:r>
            <a:endParaRPr lang="en-GB" sz="1600" b="1" dirty="0">
              <a:solidFill>
                <a:srgbClr val="3F4B79"/>
              </a:solidFill>
            </a:endParaRPr>
          </a:p>
        </p:txBody>
      </p:sp>
      <p:sp>
        <p:nvSpPr>
          <p:cNvPr id="13" name="Espace réservé du contenu 3"/>
          <p:cNvSpPr txBox="1">
            <a:spLocks/>
          </p:cNvSpPr>
          <p:nvPr/>
        </p:nvSpPr>
        <p:spPr bwMode="auto">
          <a:xfrm>
            <a:off x="4528554" y="3529554"/>
            <a:ext cx="5440048" cy="990913"/>
          </a:xfrm>
          <a:prstGeom prst="rect">
            <a:avLst/>
          </a:prstGeom>
          <a:solidFill>
            <a:schemeClr val="bg1"/>
          </a:solid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8013" lvl="1" indent="-342900" algn="just"/>
            <a:r>
              <a:rPr lang="en-GB" sz="1600" dirty="0">
                <a:solidFill>
                  <a:srgbClr val="3F4B79"/>
                </a:solidFill>
              </a:rPr>
              <a:t>Mandate given to EBA on CRR &amp; CRD</a:t>
            </a:r>
          </a:p>
          <a:p>
            <a:pPr marL="608013" lvl="1" indent="-342900" algn="just"/>
            <a:r>
              <a:rPr lang="en-SG" sz="1600" dirty="0">
                <a:solidFill>
                  <a:srgbClr val="3F4B79"/>
                </a:solidFill>
              </a:rPr>
              <a:t>EBA report on short term pressure</a:t>
            </a:r>
          </a:p>
          <a:p>
            <a:pPr marL="608013" lvl="1" indent="-342900" algn="just"/>
            <a:r>
              <a:rPr lang="en-SG" sz="1600" dirty="0">
                <a:solidFill>
                  <a:srgbClr val="3F4B79"/>
                </a:solidFill>
              </a:rPr>
              <a:t>EBA and ECB work on climate/ESG  risks</a:t>
            </a:r>
            <a:endParaRPr lang="en-GB" sz="1600" dirty="0">
              <a:solidFill>
                <a:srgbClr val="3F4B79"/>
              </a:solidFill>
            </a:endParaRPr>
          </a:p>
        </p:txBody>
      </p:sp>
      <p:sp>
        <p:nvSpPr>
          <p:cNvPr id="15" name="14 Rectángulo redondeado"/>
          <p:cNvSpPr/>
          <p:nvPr/>
        </p:nvSpPr>
        <p:spPr>
          <a:xfrm>
            <a:off x="501270" y="2424857"/>
            <a:ext cx="3959679" cy="79186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3F4B79"/>
                </a:solidFill>
              </a:rPr>
              <a:t>Corporate reporting</a:t>
            </a:r>
            <a:endParaRPr lang="es-ES" sz="2000" b="1" dirty="0">
              <a:solidFill>
                <a:srgbClr val="3F4B79"/>
              </a:solidFill>
            </a:endParaRPr>
          </a:p>
        </p:txBody>
      </p:sp>
      <p:sp>
        <p:nvSpPr>
          <p:cNvPr id="16" name="15 Rectángulo redondeado"/>
          <p:cNvSpPr/>
          <p:nvPr/>
        </p:nvSpPr>
        <p:spPr>
          <a:xfrm>
            <a:off x="487140" y="4522650"/>
            <a:ext cx="3959679" cy="1806713"/>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3F4B79"/>
                </a:solidFill>
              </a:rPr>
              <a:t>Proactive work</a:t>
            </a:r>
            <a:endParaRPr lang="es-ES" sz="2000" b="1" dirty="0">
              <a:solidFill>
                <a:srgbClr val="3F4B79"/>
              </a:solidFill>
            </a:endParaRPr>
          </a:p>
        </p:txBody>
      </p:sp>
      <p:sp>
        <p:nvSpPr>
          <p:cNvPr id="17" name="Espace réservé du contenu 3"/>
          <p:cNvSpPr txBox="1">
            <a:spLocks/>
          </p:cNvSpPr>
          <p:nvPr/>
        </p:nvSpPr>
        <p:spPr bwMode="auto">
          <a:xfrm>
            <a:off x="4527579" y="2482316"/>
            <a:ext cx="3895682" cy="990913"/>
          </a:xfrm>
          <a:prstGeom prst="rect">
            <a:avLst/>
          </a:prstGeom>
          <a:solidFill>
            <a:schemeClr val="bg1"/>
          </a:solid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8013" lvl="1" indent="-342900" algn="just"/>
            <a:r>
              <a:rPr lang="en-US" sz="1600" dirty="0">
                <a:solidFill>
                  <a:srgbClr val="3F4B79"/>
                </a:solidFill>
              </a:rPr>
              <a:t>Fitness check/ NFRD update</a:t>
            </a:r>
          </a:p>
          <a:p>
            <a:pPr marL="608013" lvl="1" indent="-342900" algn="just"/>
            <a:r>
              <a:rPr lang="en-US" sz="1600" dirty="0">
                <a:solidFill>
                  <a:srgbClr val="3F4B79"/>
                </a:solidFill>
              </a:rPr>
              <a:t>Update of NFRD Guidelines </a:t>
            </a:r>
          </a:p>
        </p:txBody>
      </p:sp>
      <p:sp>
        <p:nvSpPr>
          <p:cNvPr id="18" name="Espace réservé du contenu 3"/>
          <p:cNvSpPr txBox="1">
            <a:spLocks/>
          </p:cNvSpPr>
          <p:nvPr/>
        </p:nvSpPr>
        <p:spPr bwMode="auto">
          <a:xfrm>
            <a:off x="4507224" y="4694094"/>
            <a:ext cx="5440048" cy="990913"/>
          </a:xfrm>
          <a:prstGeom prst="rect">
            <a:avLst/>
          </a:prstGeom>
          <a:solidFill>
            <a:schemeClr val="bg1"/>
          </a:solid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8013" lvl="1" indent="-342900"/>
            <a:r>
              <a:rPr lang="en-US" sz="1600" dirty="0">
                <a:solidFill>
                  <a:srgbClr val="3F4B79"/>
                </a:solidFill>
              </a:rPr>
              <a:t>Principles for Responsible Banking: endorsement &amp; consultation</a:t>
            </a:r>
          </a:p>
          <a:p>
            <a:pPr marL="608013" lvl="1" indent="-342900"/>
            <a:r>
              <a:rPr lang="en-US" sz="1600" dirty="0">
                <a:solidFill>
                  <a:srgbClr val="3F4B79"/>
                </a:solidFill>
              </a:rPr>
              <a:t>EBF report on SDGs </a:t>
            </a:r>
          </a:p>
          <a:p>
            <a:pPr marL="608013" lvl="1" indent="-342900"/>
            <a:r>
              <a:rPr lang="en-US" sz="1600" dirty="0">
                <a:solidFill>
                  <a:srgbClr val="3F4B79"/>
                </a:solidFill>
              </a:rPr>
              <a:t>EBF Guidelines taxonomy &amp; loans</a:t>
            </a:r>
          </a:p>
          <a:p>
            <a:pPr marL="608013" lvl="1" indent="-342900"/>
            <a:r>
              <a:rPr lang="en-US" sz="1600" dirty="0">
                <a:solidFill>
                  <a:srgbClr val="3F4B79"/>
                </a:solidFill>
              </a:rPr>
              <a:t>Incentives </a:t>
            </a:r>
          </a:p>
        </p:txBody>
      </p:sp>
      <p:sp>
        <p:nvSpPr>
          <p:cNvPr id="10" name="9 Rectángulo redondeado"/>
          <p:cNvSpPr/>
          <p:nvPr/>
        </p:nvSpPr>
        <p:spPr>
          <a:xfrm>
            <a:off x="8489891" y="1360955"/>
            <a:ext cx="2206636" cy="1912713"/>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3F4B79"/>
                </a:solidFill>
              </a:rPr>
              <a:t>Engagement with the TEG</a:t>
            </a:r>
            <a:endParaRPr lang="es-ES" sz="2000" b="1" dirty="0">
              <a:solidFill>
                <a:srgbClr val="3F4B79"/>
              </a:solidFill>
            </a:endParaRPr>
          </a:p>
        </p:txBody>
      </p:sp>
    </p:spTree>
    <p:extLst>
      <p:ext uri="{BB962C8B-B14F-4D97-AF65-F5344CB8AC3E}">
        <p14:creationId xmlns:p14="http://schemas.microsoft.com/office/powerpoint/2010/main" val="402354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3"/>
          <p:cNvSpPr txBox="1">
            <a:spLocks/>
          </p:cNvSpPr>
          <p:nvPr/>
        </p:nvSpPr>
        <p:spPr bwMode="auto">
          <a:xfrm>
            <a:off x="176979" y="1626819"/>
            <a:ext cx="11269349" cy="2231869"/>
          </a:xfrm>
          <a:prstGeom prst="rect">
            <a:avLst/>
          </a:prstGeom>
          <a:noFill/>
          <a:ln>
            <a:miter lim="800000"/>
            <a:headEnd/>
            <a:tailEnd/>
          </a:ln>
        </p:spPr>
        <p:txBody>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722313" lvl="1" indent="-457200" algn="just">
              <a:lnSpc>
                <a:spcPct val="150000"/>
              </a:lnSpc>
              <a:buFont typeface="+mj-lt"/>
              <a:buAutoNum type="arabicPeriod"/>
            </a:pPr>
            <a:r>
              <a:rPr lang="en-GB" sz="2000" dirty="0">
                <a:solidFill>
                  <a:srgbClr val="3F4B79"/>
                </a:solidFill>
              </a:rPr>
              <a:t>Active engagement with EBA</a:t>
            </a:r>
          </a:p>
          <a:p>
            <a:pPr marL="722313" lvl="1" indent="-457200" algn="just">
              <a:lnSpc>
                <a:spcPct val="150000"/>
              </a:lnSpc>
              <a:buFont typeface="+mj-lt"/>
              <a:buAutoNum type="arabicPeriod"/>
            </a:pPr>
            <a:r>
              <a:rPr lang="en-GB" sz="2000">
                <a:solidFill>
                  <a:srgbClr val="3F4B79"/>
                </a:solidFill>
              </a:rPr>
              <a:t>Continuing </a:t>
            </a:r>
            <a:r>
              <a:rPr lang="en-GB" sz="2000" dirty="0">
                <a:solidFill>
                  <a:srgbClr val="3F4B79"/>
                </a:solidFill>
              </a:rPr>
              <a:t>engagement with EU legislators and TEG </a:t>
            </a:r>
          </a:p>
          <a:p>
            <a:pPr marL="722313" lvl="1" indent="-457200" algn="just">
              <a:lnSpc>
                <a:spcPct val="150000"/>
              </a:lnSpc>
              <a:buFont typeface="+mj-lt"/>
              <a:buAutoNum type="arabicPeriod"/>
            </a:pPr>
            <a:r>
              <a:rPr lang="en-GB" sz="2000" dirty="0">
                <a:solidFill>
                  <a:srgbClr val="3F4B79"/>
                </a:solidFill>
              </a:rPr>
              <a:t>Report on incentives to promote sustainable finance through banking (July)</a:t>
            </a:r>
          </a:p>
          <a:p>
            <a:pPr marL="722313" lvl="1" indent="-457200" algn="just">
              <a:lnSpc>
                <a:spcPct val="150000"/>
              </a:lnSpc>
              <a:buFont typeface="+mj-lt"/>
              <a:buAutoNum type="arabicPeriod"/>
            </a:pPr>
            <a:r>
              <a:rPr lang="en-GB" sz="2000" dirty="0">
                <a:solidFill>
                  <a:srgbClr val="3F4B79"/>
                </a:solidFill>
              </a:rPr>
              <a:t>EBF guidelines to apply EU taxonomy to lending portfolios (October)</a:t>
            </a:r>
          </a:p>
          <a:p>
            <a:pPr marL="722313" lvl="1" indent="-457200" algn="just">
              <a:lnSpc>
                <a:spcPct val="150000"/>
              </a:lnSpc>
              <a:buFont typeface="+mj-lt"/>
              <a:buAutoNum type="arabicPeriod"/>
            </a:pPr>
            <a:r>
              <a:rPr lang="en-GB" sz="2000" dirty="0">
                <a:solidFill>
                  <a:srgbClr val="3F4B79"/>
                </a:solidFill>
              </a:rPr>
              <a:t>Signature of the Principles for Responsible Banking (September)</a:t>
            </a:r>
          </a:p>
          <a:p>
            <a:pPr marL="722313" lvl="1" indent="-457200" algn="just">
              <a:lnSpc>
                <a:spcPct val="150000"/>
              </a:lnSpc>
              <a:buFont typeface="+mj-lt"/>
              <a:buAutoNum type="arabicPeriod"/>
            </a:pPr>
            <a:r>
              <a:rPr lang="en-GB" sz="2000" dirty="0">
                <a:solidFill>
                  <a:srgbClr val="3F4B79"/>
                </a:solidFill>
              </a:rPr>
              <a:t>Banking Summit (2</a:t>
            </a:r>
            <a:r>
              <a:rPr lang="en-GB" sz="2000" baseline="30000" dirty="0">
                <a:solidFill>
                  <a:srgbClr val="3F4B79"/>
                </a:solidFill>
              </a:rPr>
              <a:t>nd</a:t>
            </a:r>
            <a:r>
              <a:rPr lang="en-GB" sz="2000" dirty="0">
                <a:solidFill>
                  <a:srgbClr val="3F4B79"/>
                </a:solidFill>
              </a:rPr>
              <a:t>/3</a:t>
            </a:r>
            <a:r>
              <a:rPr lang="en-GB" sz="2000" baseline="30000" dirty="0">
                <a:solidFill>
                  <a:srgbClr val="3F4B79"/>
                </a:solidFill>
              </a:rPr>
              <a:t>rd</a:t>
            </a:r>
            <a:r>
              <a:rPr lang="en-GB" sz="2000" dirty="0">
                <a:solidFill>
                  <a:srgbClr val="3F4B79"/>
                </a:solidFill>
              </a:rPr>
              <a:t> October) , including sessions on Sustainable Finance</a:t>
            </a:r>
          </a:p>
          <a:p>
            <a:pPr marL="722313" lvl="1" indent="-457200" algn="just">
              <a:lnSpc>
                <a:spcPct val="150000"/>
              </a:lnSpc>
              <a:buFont typeface="+mj-lt"/>
              <a:buAutoNum type="arabicPeriod"/>
            </a:pPr>
            <a:r>
              <a:rPr lang="en-GB" sz="2000" dirty="0">
                <a:solidFill>
                  <a:srgbClr val="3F4B79"/>
                </a:solidFill>
              </a:rPr>
              <a:t>EBF report on SDGs (year end 2019)</a:t>
            </a:r>
          </a:p>
          <a:p>
            <a:pPr marL="722313" lvl="1" indent="-457200" algn="just">
              <a:lnSpc>
                <a:spcPct val="150000"/>
              </a:lnSpc>
              <a:buFont typeface="+mj-lt"/>
              <a:buAutoNum type="arabicPeriod"/>
            </a:pPr>
            <a:endParaRPr lang="en-GB" sz="2000" dirty="0">
              <a:solidFill>
                <a:srgbClr val="3F4B79"/>
              </a:solidFill>
            </a:endParaRPr>
          </a:p>
          <a:p>
            <a:pPr marL="722313" lvl="1" indent="-457200" algn="just">
              <a:lnSpc>
                <a:spcPct val="150000"/>
              </a:lnSpc>
              <a:buFont typeface="+mj-lt"/>
              <a:buAutoNum type="arabicPeriod"/>
            </a:pPr>
            <a:endParaRPr lang="en-GB" sz="2000" b="1" dirty="0">
              <a:solidFill>
                <a:srgbClr val="3F4B79"/>
              </a:solidFill>
            </a:endParaRPr>
          </a:p>
        </p:txBody>
      </p:sp>
      <p:sp>
        <p:nvSpPr>
          <p:cNvPr id="10242" name="Espace réservé du numéro de diapositive 4"/>
          <p:cNvSpPr txBox="1">
            <a:spLocks noGrp="1"/>
          </p:cNvSpPr>
          <p:nvPr/>
        </p:nvSpPr>
        <p:spPr bwMode="auto">
          <a:xfrm>
            <a:off x="9448800" y="6329363"/>
            <a:ext cx="2743200" cy="365125"/>
          </a:xfrm>
          <a:prstGeom prst="rect">
            <a:avLst/>
          </a:prstGeom>
          <a:noFill/>
          <a:ln w="9525">
            <a:noFill/>
            <a:miter lim="800000"/>
            <a:headEnd/>
            <a:tailEnd/>
          </a:ln>
        </p:spPr>
        <p:txBody>
          <a:bodyPr anchor="ctr"/>
          <a:lstStyle/>
          <a:p>
            <a:pPr algn="r"/>
            <a:fld id="{F82FDB09-9057-4B1A-A8E8-7ED339D661BC}" type="slidenum">
              <a:rPr lang="fr-FR" altLang="fr-FR" sz="1900">
                <a:solidFill>
                  <a:srgbClr val="3F4B79"/>
                </a:solidFill>
                <a:latin typeface="Verdana" pitchFamily="34" charset="0"/>
                <a:cs typeface="Arial" charset="0"/>
              </a:rPr>
              <a:pPr algn="r"/>
              <a:t>9</a:t>
            </a:fld>
            <a:endParaRPr lang="fr-FR" altLang="fr-FR" sz="1900">
              <a:solidFill>
                <a:srgbClr val="3F4B79"/>
              </a:solidFill>
              <a:latin typeface="Verdana" pitchFamily="34" charset="0"/>
              <a:cs typeface="Arial" charset="0"/>
            </a:endParaRPr>
          </a:p>
        </p:txBody>
      </p:sp>
      <p:sp>
        <p:nvSpPr>
          <p:cNvPr id="6" name="Titre 1">
            <a:extLst>
              <a:ext uri="{FF2B5EF4-FFF2-40B4-BE49-F238E27FC236}">
                <a16:creationId xmlns:a16="http://schemas.microsoft.com/office/drawing/2014/main" id="{20EC62D6-8C2D-4159-863A-743ED784B4E7}"/>
              </a:ext>
            </a:extLst>
          </p:cNvPr>
          <p:cNvSpPr txBox="1">
            <a:spLocks/>
          </p:cNvSpPr>
          <p:nvPr/>
        </p:nvSpPr>
        <p:spPr bwMode="auto">
          <a:xfrm>
            <a:off x="398390" y="617986"/>
            <a:ext cx="8549659"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608013" rtl="0" eaLnBrk="0" fontAlgn="base" hangingPunct="0">
              <a:spcBef>
                <a:spcPct val="0"/>
              </a:spcBef>
              <a:spcAft>
                <a:spcPct val="0"/>
              </a:spcAft>
              <a:defRPr sz="3300" b="1" kern="1200">
                <a:solidFill>
                  <a:schemeClr val="tx1"/>
                </a:solidFill>
                <a:latin typeface="+mj-lt"/>
                <a:ea typeface="+mj-ea"/>
                <a:cs typeface="+mj-cs"/>
              </a:defRPr>
            </a:lvl1pPr>
            <a:lvl2pPr algn="l" defTabSz="608013" rtl="0" eaLnBrk="0" fontAlgn="base" hangingPunct="0">
              <a:spcBef>
                <a:spcPct val="0"/>
              </a:spcBef>
              <a:spcAft>
                <a:spcPct val="0"/>
              </a:spcAft>
              <a:defRPr sz="3300" b="1">
                <a:solidFill>
                  <a:schemeClr val="tx1"/>
                </a:solidFill>
                <a:latin typeface="Verdana" pitchFamily="34" charset="0"/>
              </a:defRPr>
            </a:lvl2pPr>
            <a:lvl3pPr algn="l" defTabSz="608013" rtl="0" eaLnBrk="0" fontAlgn="base" hangingPunct="0">
              <a:spcBef>
                <a:spcPct val="0"/>
              </a:spcBef>
              <a:spcAft>
                <a:spcPct val="0"/>
              </a:spcAft>
              <a:defRPr sz="3300" b="1">
                <a:solidFill>
                  <a:schemeClr val="tx1"/>
                </a:solidFill>
                <a:latin typeface="Verdana" pitchFamily="34" charset="0"/>
              </a:defRPr>
            </a:lvl3pPr>
            <a:lvl4pPr algn="l" defTabSz="608013" rtl="0" eaLnBrk="0" fontAlgn="base" hangingPunct="0">
              <a:spcBef>
                <a:spcPct val="0"/>
              </a:spcBef>
              <a:spcAft>
                <a:spcPct val="0"/>
              </a:spcAft>
              <a:defRPr sz="3300" b="1">
                <a:solidFill>
                  <a:schemeClr val="tx1"/>
                </a:solidFill>
                <a:latin typeface="Verdana" pitchFamily="34" charset="0"/>
              </a:defRPr>
            </a:lvl4pPr>
            <a:lvl5pPr algn="l" defTabSz="608013" rtl="0" eaLnBrk="0" fontAlgn="base" hangingPunct="0">
              <a:spcBef>
                <a:spcPct val="0"/>
              </a:spcBef>
              <a:spcAft>
                <a:spcPct val="0"/>
              </a:spcAft>
              <a:defRPr sz="3300" b="1">
                <a:solidFill>
                  <a:schemeClr val="tx1"/>
                </a:solidFill>
                <a:latin typeface="Verdana" pitchFamily="34" charset="0"/>
              </a:defRPr>
            </a:lvl5pPr>
            <a:lvl6pPr marL="457200" algn="l" defTabSz="608013" rtl="0" fontAlgn="base">
              <a:spcBef>
                <a:spcPct val="0"/>
              </a:spcBef>
              <a:spcAft>
                <a:spcPct val="0"/>
              </a:spcAft>
              <a:defRPr sz="3300" b="1">
                <a:solidFill>
                  <a:schemeClr val="tx1"/>
                </a:solidFill>
                <a:latin typeface="Verdana" pitchFamily="34" charset="0"/>
              </a:defRPr>
            </a:lvl6pPr>
            <a:lvl7pPr marL="914400" algn="l" defTabSz="608013" rtl="0" fontAlgn="base">
              <a:spcBef>
                <a:spcPct val="0"/>
              </a:spcBef>
              <a:spcAft>
                <a:spcPct val="0"/>
              </a:spcAft>
              <a:defRPr sz="3300" b="1">
                <a:solidFill>
                  <a:schemeClr val="tx1"/>
                </a:solidFill>
                <a:latin typeface="Verdana" pitchFamily="34" charset="0"/>
              </a:defRPr>
            </a:lvl7pPr>
            <a:lvl8pPr marL="1371600" algn="l" defTabSz="608013" rtl="0" fontAlgn="base">
              <a:spcBef>
                <a:spcPct val="0"/>
              </a:spcBef>
              <a:spcAft>
                <a:spcPct val="0"/>
              </a:spcAft>
              <a:defRPr sz="3300" b="1">
                <a:solidFill>
                  <a:schemeClr val="tx1"/>
                </a:solidFill>
                <a:latin typeface="Verdana" pitchFamily="34" charset="0"/>
              </a:defRPr>
            </a:lvl8pPr>
            <a:lvl9pPr marL="1828800" algn="l" defTabSz="608013" rtl="0" fontAlgn="base">
              <a:spcBef>
                <a:spcPct val="0"/>
              </a:spcBef>
              <a:spcAft>
                <a:spcPct val="0"/>
              </a:spcAft>
              <a:defRPr sz="3300" b="1">
                <a:solidFill>
                  <a:schemeClr val="tx1"/>
                </a:solidFill>
                <a:latin typeface="Verdana" pitchFamily="34" charset="0"/>
              </a:defRPr>
            </a:lvl9pPr>
          </a:lstStyle>
          <a:p>
            <a:pPr eaLnBrk="1" hangingPunct="1"/>
            <a:r>
              <a:rPr lang="en-US" sz="2800" dirty="0">
                <a:solidFill>
                  <a:srgbClr val="3F4B79"/>
                </a:solidFill>
              </a:rPr>
              <a:t>What’s next</a:t>
            </a:r>
            <a:endParaRPr lang="fr-FR" sz="2800" b="0" dirty="0">
              <a:solidFill>
                <a:srgbClr val="3F4B79"/>
              </a:solidFill>
            </a:endParaRPr>
          </a:p>
        </p:txBody>
      </p:sp>
    </p:spTree>
    <p:extLst>
      <p:ext uri="{BB962C8B-B14F-4D97-AF65-F5344CB8AC3E}">
        <p14:creationId xmlns:p14="http://schemas.microsoft.com/office/powerpoint/2010/main" val="1330020722"/>
      </p:ext>
    </p:extLst>
  </p:cSld>
  <p:clrMapOvr>
    <a:masterClrMapping/>
  </p:clrMapOvr>
</p:sld>
</file>

<file path=ppt/theme/theme1.xml><?xml version="1.0" encoding="utf-8"?>
<a:theme xmlns:a="http://schemas.openxmlformats.org/drawingml/2006/main" name="EBF test">
  <a:themeElements>
    <a:clrScheme name="EBF-New-Identity">
      <a:dk1>
        <a:srgbClr val="056F95"/>
      </a:dk1>
      <a:lt1>
        <a:sysClr val="window" lastClr="FFFFFF"/>
      </a:lt1>
      <a:dk2>
        <a:srgbClr val="3F4B79"/>
      </a:dk2>
      <a:lt2>
        <a:srgbClr val="706F6F"/>
      </a:lt2>
      <a:accent1>
        <a:srgbClr val="EC5C0D"/>
      </a:accent1>
      <a:accent2>
        <a:srgbClr val="6DBE93"/>
      </a:accent2>
      <a:accent3>
        <a:srgbClr val="0094FF"/>
      </a:accent3>
      <a:accent4>
        <a:srgbClr val="FBBA00"/>
      </a:accent4>
      <a:accent5>
        <a:srgbClr val="046F95"/>
      </a:accent5>
      <a:accent6>
        <a:srgbClr val="FFFFFF"/>
      </a:accent6>
      <a:hlink>
        <a:srgbClr val="E4291D"/>
      </a:hlink>
      <a:folHlink>
        <a:srgbClr val="B2B2B3"/>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BF Template.pptx" id="{2B64C721-6440-4433-90BF-1F63F8D14991}" vid="{E13F7219-8927-453C-8664-8B0EA4F7B05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Ref xmlns="8b76e640-9ff4-4d3b-a80d-ae743ace85eb">EBF_024363</DocRef>
    <ReferenceFileID xmlns="8b76e640-9ff4-4d3b-a80d-ae743ace85eb" xsi:nil="true"/>
    <DocSnippet xmlns="8b76e640-9ff4-4d3b-a80d-ae743ace85eb" xsi:nil="true"/>
    <ReferenceVersion xmlns="8b76e640-9ff4-4d3b-a80d-ae743ace85eb" xsi:nil="true"/>
    <DocSource xmlns="8b76e640-9ff4-4d3b-a80d-ae743ace85eb" xsi:nil="true"/>
    <ReviewURL xmlns="8b76e640-9ff4-4d3b-a80d-ae743ace85eb">
      <Url xsi:nil="true"/>
      <Description xsi:nil="true"/>
    </ReviewURL>
    <DocType xmlns="8b76e640-9ff4-4d3b-a80d-ae743ace85eb" xsi:nil="true"/>
    <OriginalDocUrl xmlns="8b76e640-9ff4-4d3b-a80d-ae743ace85eb">
      <Url xsi:nil="true"/>
      <Description xsi:nil="true"/>
    </OriginalDocUrl>
  </documentManagement>
</p:properties>
</file>

<file path=customXml/item2.xml><?xml version="1.0" encoding="utf-8"?>
<ct:contentTypeSchema xmlns:ct="http://schemas.microsoft.com/office/2006/metadata/contentType" xmlns:ma="http://schemas.microsoft.com/office/2006/metadata/properties/metaAttributes" ct:_="" ma:_="" ma:contentTypeName="EBF Document" ma:contentTypeID="0x0101004BE274EDB6DB4922B212C2A6A2929FFF006F2D0BED70154B4F8DF53C1226053B7B" ma:contentTypeVersion="13" ma:contentTypeDescription="Create a new document." ma:contentTypeScope="" ma:versionID="89a76236b8865c6246fa3c4da05daff8">
  <xsd:schema xmlns:xsd="http://www.w3.org/2001/XMLSchema" xmlns:xs="http://www.w3.org/2001/XMLSchema" xmlns:p="http://schemas.microsoft.com/office/2006/metadata/properties" xmlns:ns2="8b76e640-9ff4-4d3b-a80d-ae743ace85eb" targetNamespace="http://schemas.microsoft.com/office/2006/metadata/properties" ma:root="true" ma:fieldsID="4ee2c8f01523db21b62f778de683bc6e" ns2:_="">
    <xsd:import namespace="8b76e640-9ff4-4d3b-a80d-ae743ace85eb"/>
    <xsd:element name="properties">
      <xsd:complexType>
        <xsd:sequence>
          <xsd:element name="documentManagement">
            <xsd:complexType>
              <xsd:all>
                <xsd:element ref="ns2:DocRef" minOccurs="0"/>
                <xsd:element ref="ns2:DocType" minOccurs="0"/>
                <xsd:element ref="ns2:DocSource" minOccurs="0"/>
                <xsd:element ref="ns2:ReviewURL" minOccurs="0"/>
                <xsd:element ref="ns2:OriginalDocUrl" minOccurs="0"/>
                <xsd:element ref="ns2:DocSnippet" minOccurs="0"/>
                <xsd:element ref="ns2:ReferenceVersion" minOccurs="0"/>
                <xsd:element ref="ns2:ReferenceFil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6e640-9ff4-4d3b-a80d-ae743ace85eb" elementFormDefault="qualified">
    <xsd:import namespace="http://schemas.microsoft.com/office/2006/documentManagement/types"/>
    <xsd:import namespace="http://schemas.microsoft.com/office/infopath/2007/PartnerControls"/>
    <xsd:element name="DocRef" ma:index="8" nillable="true" ma:displayName="Document Ref" ma:internalName="DocRef" ma:readOnly="false">
      <xsd:simpleType>
        <xsd:restriction base="dms:Text"/>
      </xsd:simpleType>
    </xsd:element>
    <xsd:element name="DocType" ma:index="9" nillable="true" ma:displayName="Document Type" ma:internalName="DocType" ma:readOnly="false">
      <xsd:simpleType>
        <xsd:restriction base="dms:Text"/>
      </xsd:simpleType>
    </xsd:element>
    <xsd:element name="DocSource" ma:index="10" nillable="true" ma:displayName="Document Source" ma:format="Dropdown" ma:internalName="DocSource">
      <xsd:simpleType>
        <xsd:restriction base="dms:Choice">
          <xsd:enumeration value="Internal"/>
          <xsd:enumeration value="External"/>
          <xsd:enumeration value="External without reference"/>
        </xsd:restriction>
      </xsd:simpleType>
    </xsd:element>
    <xsd:element name="ReviewURL" ma:index="11" nillable="true" ma:displayName="Review Location" ma:internalName="Review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OriginalDocUrl" ma:index="12" nillable="true" ma:displayName="Original Document Location" ma:internalName="OriginalDoc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Snippet" ma:index="13" nillable="true" ma:displayName="Snippet" ma:format="Dropdown" ma:internalName="DocSnippet">
      <xsd:simpleType>
        <xsd:restriction base="dms:Choice">
          <xsd:enumeration value="Agenda"/>
          <xsd:enumeration value="Agenda Item"/>
          <xsd:enumeration value="Blank"/>
          <xsd:enumeration value="Letter"/>
          <xsd:enumeration value="Chief Executive Letter"/>
          <xsd:enumeration value="ExCo Chair Letter"/>
          <xsd:enumeration value="Fax"/>
          <xsd:enumeration value="Letter President"/>
          <xsd:enumeration value="Master Document"/>
          <xsd:enumeration value="Memo"/>
          <xsd:enumeration value="Minutes"/>
          <xsd:enumeration value="Press Release"/>
          <xsd:enumeration value="Public Document"/>
          <xsd:enumeration value="Statement"/>
          <xsd:enumeration value="TWG Template"/>
        </xsd:restriction>
      </xsd:simpleType>
    </xsd:element>
    <xsd:element name="ReferenceVersion" ma:index="14" nillable="true" ma:displayName="Reference Version" ma:internalName="ReferenceVersion" ma:readOnly="false">
      <xsd:simpleType>
        <xsd:restriction base="dms:Text"/>
      </xsd:simpleType>
    </xsd:element>
    <xsd:element name="ReferenceFileID" ma:index="15" nillable="true" ma:displayName="Reference File ID" ma:internalName="ReferenceFileI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EC10A-925D-415F-917A-75CAA41D13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b76e640-9ff4-4d3b-a80d-ae743ace85eb"/>
    <ds:schemaRef ds:uri="http://www.w3.org/XML/1998/namespace"/>
    <ds:schemaRef ds:uri="http://purl.org/dc/dcmitype/"/>
  </ds:schemaRefs>
</ds:datastoreItem>
</file>

<file path=customXml/itemProps2.xml><?xml version="1.0" encoding="utf-8"?>
<ds:datastoreItem xmlns:ds="http://schemas.openxmlformats.org/officeDocument/2006/customXml" ds:itemID="{B74622E8-074E-4FD4-A1A7-9AD8056A0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6e640-9ff4-4d3b-a80d-ae743ace8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85ED33-ACD5-4DBF-ADFD-B6F0EDA3BE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EBF Template</Template>
  <TotalTime>5623</TotalTime>
  <Words>1073</Words>
  <Application>Microsoft Office PowerPoint</Application>
  <PresentationFormat>Widescreen</PresentationFormat>
  <Paragraphs>224</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FuturaBookRegular</vt:lpstr>
      <vt:lpstr>Verdana</vt:lpstr>
      <vt:lpstr>Wingdings</vt:lpstr>
      <vt:lpstr>EBF test</vt:lpstr>
      <vt:lpstr>The role and responsibilities of the European banking sector for achieving a sustainable future</vt:lpstr>
      <vt:lpstr>Who we are?</vt:lpstr>
      <vt:lpstr>PowerPoint Presentation</vt:lpstr>
      <vt:lpstr>European Commission Action Plan on Financing Sustainable Growth</vt:lpstr>
      <vt:lpstr>PowerPoint Presentation</vt:lpstr>
      <vt:lpstr>PowerPoint Presentation</vt:lpstr>
      <vt:lpstr>PowerPoint Presentation</vt:lpstr>
      <vt:lpstr>PowerPoint Presentation</vt:lpstr>
      <vt:lpstr>PowerPoint Presentation</vt:lpstr>
      <vt:lpstr>Responsible banking: A game changer </vt:lpstr>
      <vt:lpstr>Setting ambitions and defining long term strategies </vt:lpstr>
      <vt:lpstr>PowerPoint Presentation</vt:lpstr>
      <vt:lpstr>The journey of the Principles</vt:lpstr>
      <vt:lpstr>PowerPoint Presentation</vt:lpstr>
      <vt:lpstr>Key requirements</vt:lpstr>
      <vt:lpstr>Implementation challenges  </vt:lpstr>
      <vt:lpstr>How do the Principles fit the EBF objectives?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Daniele De Gennaro</dc:creator>
  <cp:lastModifiedBy>Astrid Thielens</cp:lastModifiedBy>
  <cp:revision>314</cp:revision>
  <cp:lastPrinted>2017-11-11T15:07:17Z</cp:lastPrinted>
  <dcterms:created xsi:type="dcterms:W3CDTF">2016-11-04T13:23:59Z</dcterms:created>
  <dcterms:modified xsi:type="dcterms:W3CDTF">2019-05-02T15:00:38Z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0x0101004BE274EDB6DB4922B212C2A6A2929FFF006F2D0BED70154B4F8DF53C1226053B7B</vt:lpwstr>
  </property>
</Properties>
</file>