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1"/>
  </p:notesMasterIdLst>
  <p:sldIdLst>
    <p:sldId id="267" r:id="rId3"/>
    <p:sldId id="298" r:id="rId4"/>
    <p:sldId id="365" r:id="rId5"/>
    <p:sldId id="376" r:id="rId6"/>
    <p:sldId id="374" r:id="rId7"/>
    <p:sldId id="375" r:id="rId8"/>
    <p:sldId id="333" r:id="rId9"/>
    <p:sldId id="268" r:id="rId10"/>
  </p:sldIdLst>
  <p:sldSz cx="12192000" cy="6858000"/>
  <p:notesSz cx="6858000" cy="9144000"/>
  <p:defaultTextStyle>
    <a:defPPr>
      <a:defRPr lang="sq-A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4F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068" autoAdjust="0"/>
    <p:restoredTop sz="91271" autoAdjust="0"/>
  </p:normalViewPr>
  <p:slideViewPr>
    <p:cSldViewPr snapToGrid="0">
      <p:cViewPr varScale="1">
        <p:scale>
          <a:sx n="101" d="100"/>
          <a:sy n="101" d="100"/>
        </p:scale>
        <p:origin x="155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BJ001983\AppData\Local\Microsoft\Windows\INetCache\Content.Outlook\833ZYPL4\Book1%20(003).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rbinternational-my.sharepoint.com/personal/resmi_hibraj_raiffeisen_al/Documents/Documents/RAIFFEISEN%20Bank%20ALBANIA/DIGITAL%20and%20LENDING%20DIVISION/Interview%20Preparation/Presentation/Excel%20sheet%20for%20Interview%20Presentation%20Comprehensive.xlsb"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Chart%20in%20Microsoft%20PowerPoint"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Chart%20in%20Microsoft%20PowerPoint"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algn="ctr" defTabSz="914400" rtl="0" eaLnBrk="1" latinLnBrk="0" hangingPunct="1">
              <a:defRPr lang="en-US" sz="1800" b="0" i="0" u="none" strike="noStrike" kern="1200" spc="0" baseline="0">
                <a:solidFill>
                  <a:schemeClr val="dk1"/>
                </a:solidFill>
                <a:latin typeface="+mn-lt"/>
                <a:ea typeface="+mn-ea"/>
                <a:cs typeface="+mn-cs"/>
              </a:defRPr>
            </a:pPr>
            <a:r>
              <a:rPr lang="en-US" sz="1800" kern="1200" dirty="0">
                <a:solidFill>
                  <a:schemeClr val="dk1"/>
                </a:solidFill>
                <a:latin typeface="+mn-lt"/>
                <a:ea typeface="+mn-ea"/>
                <a:cs typeface="+mn-cs"/>
              </a:rPr>
              <a:t>Banking System Tech Investments  2017 - 2022</a:t>
            </a:r>
          </a:p>
        </c:rich>
      </c:tx>
      <c:overlay val="0"/>
      <c:spPr>
        <a:noFill/>
        <a:ln>
          <a:noFill/>
        </a:ln>
        <a:effectLst/>
      </c:spPr>
      <c:txPr>
        <a:bodyPr rot="0" spcFirstLastPara="1" vertOverflow="ellipsis" vert="horz" wrap="square" anchor="ctr" anchorCtr="1"/>
        <a:lstStyle/>
        <a:p>
          <a:pPr marL="0" algn="ctr" defTabSz="914400" rtl="0" eaLnBrk="1" latinLnBrk="0" hangingPunct="1">
            <a:defRPr lang="en-US" sz="1800" b="0" i="0" u="none" strike="noStrike" kern="1200" spc="0" baseline="0">
              <a:solidFill>
                <a:schemeClr val="dk1"/>
              </a:solidFill>
              <a:latin typeface="+mn-lt"/>
              <a:ea typeface="+mn-ea"/>
              <a:cs typeface="+mn-cs"/>
            </a:defRPr>
          </a:pPr>
          <a:endParaRPr lang="sq-AL"/>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40B-4413-A540-7D640271E82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40B-4413-A540-7D640271E82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40B-4413-A540-7D640271E822}"/>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40B-4413-A540-7D640271E822}"/>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E40B-4413-A540-7D640271E822}"/>
              </c:ext>
            </c:extLst>
          </c:dPt>
          <c:dLbls>
            <c:dLbl>
              <c:idx val="0"/>
              <c:layout>
                <c:manualLayout>
                  <c:x val="9.0895266594361798E-3"/>
                  <c:y val="2.2610039136663311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E40B-4413-A540-7D640271E822}"/>
                </c:ext>
              </c:extLst>
            </c:dLbl>
            <c:dLbl>
              <c:idx val="1"/>
              <c:layout>
                <c:manualLayout>
                  <c:x val="7.9250962875438397E-2"/>
                  <c:y val="4.3992516092471477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E40B-4413-A540-7D640271E822}"/>
                </c:ext>
              </c:extLst>
            </c:dLbl>
            <c:dLbl>
              <c:idx val="2"/>
              <c:layout>
                <c:manualLayout>
                  <c:x val="5.4765916612845855E-2"/>
                  <c:y val="-5.1140711344679894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E40B-4413-A540-7D640271E822}"/>
                </c:ext>
              </c:extLst>
            </c:dLbl>
            <c:dLbl>
              <c:idx val="3"/>
              <c:layout>
                <c:manualLayout>
                  <c:x val="0.1555807447635045"/>
                  <c:y val="-4.744016344763112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E40B-4413-A540-7D640271E822}"/>
                </c:ext>
              </c:extLst>
            </c:dLbl>
            <c:dLbl>
              <c:idx val="4"/>
              <c:layout>
                <c:manualLayout>
                  <c:x val="-2.3279649440802498E-2"/>
                  <c:y val="-4.5660928977165477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E40B-4413-A540-7D640271E8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q-AL"/>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'[Book1 (003).xlsx]Sheet1'!$J$5:$J$9</c:f>
              <c:strCache>
                <c:ptCount val="5"/>
                <c:pt idx="0">
                  <c:v>ATM</c:v>
                </c:pt>
                <c:pt idx="1">
                  <c:v>POS</c:v>
                </c:pt>
                <c:pt idx="2">
                  <c:v>E-banking</c:v>
                </c:pt>
                <c:pt idx="3">
                  <c:v>Technology</c:v>
                </c:pt>
                <c:pt idx="4">
                  <c:v>Other</c:v>
                </c:pt>
              </c:strCache>
            </c:strRef>
          </c:cat>
          <c:val>
            <c:numRef>
              <c:f>'[Book1 (003).xlsx]Sheet1'!$K$5:$K$9</c:f>
              <c:numCache>
                <c:formatCode>_(* #,##0.00_);_(* \(#,##0.00\);_(* "-"??_);_(@_)</c:formatCode>
                <c:ptCount val="5"/>
                <c:pt idx="0">
                  <c:v>11985029.286260163</c:v>
                </c:pt>
                <c:pt idx="1">
                  <c:v>2849697.7422764222</c:v>
                </c:pt>
                <c:pt idx="2">
                  <c:v>14834973.24804878</c:v>
                </c:pt>
                <c:pt idx="3">
                  <c:v>16992486.503739841</c:v>
                </c:pt>
                <c:pt idx="4">
                  <c:v>31827705.971300814</c:v>
                </c:pt>
              </c:numCache>
            </c:numRef>
          </c:val>
          <c:extLst>
            <c:ext xmlns:c16="http://schemas.microsoft.com/office/drawing/2014/chart" uri="{C3380CC4-5D6E-409C-BE32-E72D297353CC}">
              <c16:uniqueId val="{0000000A-E40B-4413-A540-7D640271E822}"/>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q-AL"/>
        </a:p>
      </c:txPr>
    </c:legend>
    <c:plotVisOnly val="1"/>
    <c:dispBlanksAs val="gap"/>
    <c:showDLblsOverMax val="0"/>
  </c:chart>
  <c:spPr>
    <a:solidFill>
      <a:schemeClr val="lt1">
        <a:alpha val="42000"/>
      </a:schemeClr>
    </a:solidFill>
    <a:ln>
      <a:noFill/>
    </a:ln>
    <a:effectLst/>
  </c:spPr>
  <c:txPr>
    <a:bodyPr/>
    <a:lstStyle/>
    <a:p>
      <a:pPr>
        <a:defRPr/>
      </a:pPr>
      <a:endParaRPr lang="sq-A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r>
              <a:rPr lang="en-US" dirty="0"/>
              <a:t>Total Branches (Albanian Banking Sector)</a:t>
            </a:r>
          </a:p>
        </c:rich>
      </c:tx>
      <c:overlay val="0"/>
      <c:spPr>
        <a:noFill/>
        <a:ln>
          <a:noFill/>
        </a:ln>
        <a:effectLst/>
      </c:spPr>
      <c:txPr>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endParaRPr lang="sq-AL"/>
        </a:p>
      </c:txPr>
    </c:title>
    <c:autoTitleDeleted val="0"/>
    <c:plotArea>
      <c:layout>
        <c:manualLayout>
          <c:layoutTarget val="inner"/>
          <c:xMode val="edge"/>
          <c:yMode val="edge"/>
          <c:x val="3.1884436378110614E-2"/>
          <c:y val="0.40249061947182341"/>
          <c:w val="0.93623112724377877"/>
          <c:h val="0.51437265945345889"/>
        </c:manualLayout>
      </c:layout>
      <c:lineChart>
        <c:grouping val="standard"/>
        <c:varyColors val="0"/>
        <c:ser>
          <c:idx val="0"/>
          <c:order val="0"/>
          <c:spPr>
            <a:ln w="22225" cap="rnd" cmpd="sng" algn="ctr">
              <a:solidFill>
                <a:schemeClr val="accent1"/>
              </a:solidFill>
              <a:round/>
            </a:ln>
            <a:effectLst/>
          </c:spPr>
          <c:marker>
            <c:symbol val="none"/>
          </c:marker>
          <c:dLbls>
            <c:spPr>
              <a:solidFill>
                <a:schemeClr val="accent1"/>
              </a:solidFill>
              <a:ln w="12700" cap="flat" cmpd="sng" algn="ctr">
                <a:solidFill>
                  <a:schemeClr val="accent1">
                    <a:shade val="50000"/>
                  </a:schemeClr>
                </a:solidFill>
                <a:prstDash val="solid"/>
                <a:miter lim="800000"/>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sq-AL"/>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f>'AAB data'!$O$69:$O$74</c:f>
              <c:numCache>
                <c:formatCode>General</c:formatCode>
                <c:ptCount val="6"/>
                <c:pt idx="0">
                  <c:v>2016</c:v>
                </c:pt>
                <c:pt idx="1">
                  <c:v>2017</c:v>
                </c:pt>
                <c:pt idx="2">
                  <c:v>2018</c:v>
                </c:pt>
                <c:pt idx="3">
                  <c:v>2019</c:v>
                </c:pt>
                <c:pt idx="4">
                  <c:v>2020</c:v>
                </c:pt>
                <c:pt idx="5">
                  <c:v>2021</c:v>
                </c:pt>
              </c:numCache>
            </c:numRef>
          </c:cat>
          <c:val>
            <c:numRef>
              <c:f>'AAB data'!$P$69:$P$74</c:f>
              <c:numCache>
                <c:formatCode>General</c:formatCode>
                <c:ptCount val="6"/>
                <c:pt idx="0">
                  <c:v>518</c:v>
                </c:pt>
                <c:pt idx="1">
                  <c:v>506</c:v>
                </c:pt>
                <c:pt idx="2">
                  <c:v>494</c:v>
                </c:pt>
                <c:pt idx="3">
                  <c:v>474</c:v>
                </c:pt>
                <c:pt idx="4">
                  <c:v>416</c:v>
                </c:pt>
                <c:pt idx="5">
                  <c:v>417</c:v>
                </c:pt>
              </c:numCache>
            </c:numRef>
          </c:val>
          <c:smooth val="0"/>
          <c:extLst>
            <c:ext xmlns:c16="http://schemas.microsoft.com/office/drawing/2014/chart" uri="{C3380CC4-5D6E-409C-BE32-E72D297353CC}">
              <c16:uniqueId val="{00000000-30D3-4300-BC66-4EA71F983FC9}"/>
            </c:ext>
          </c:extLst>
        </c:ser>
        <c:dLbls>
          <c:dLblPos val="ctr"/>
          <c:showLegendKey val="0"/>
          <c:showVal val="1"/>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152540704"/>
        <c:axId val="152542272"/>
      </c:lineChart>
      <c:catAx>
        <c:axId val="152540704"/>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sq-AL"/>
          </a:p>
        </c:txPr>
        <c:crossAx val="152542272"/>
        <c:crosses val="autoZero"/>
        <c:auto val="1"/>
        <c:lblAlgn val="ctr"/>
        <c:lblOffset val="100"/>
        <c:noMultiLvlLbl val="0"/>
      </c:catAx>
      <c:valAx>
        <c:axId val="15254227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sq-AL"/>
          </a:p>
        </c:txPr>
        <c:crossAx val="152540704"/>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showDLblsOverMax val="0"/>
  </c:chart>
  <c:spPr>
    <a:solidFill>
      <a:schemeClr val="lt1"/>
    </a:solidFill>
    <a:ln>
      <a:noFill/>
    </a:ln>
    <a:effectLst/>
  </c:spPr>
  <c:txPr>
    <a:bodyPr/>
    <a:lstStyle/>
    <a:p>
      <a:pPr>
        <a:defRPr/>
      </a:pPr>
      <a:endParaRPr lang="sq-AL"/>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lt1"/>
                </a:solidFill>
                <a:latin typeface="+mn-lt"/>
                <a:ea typeface="+mn-ea"/>
                <a:cs typeface="+mn-cs"/>
              </a:defRPr>
            </a:pPr>
            <a:r>
              <a:rPr lang="en-US" sz="1600">
                <a:solidFill>
                  <a:schemeClr val="lt1"/>
                </a:solidFill>
                <a:latin typeface="+mn-lt"/>
                <a:ea typeface="+mn-ea"/>
                <a:cs typeface="+mn-cs"/>
              </a:rPr>
              <a:t>2022 channel Mix</a:t>
            </a:r>
            <a:endParaRPr lang="en-US" sz="1600"/>
          </a:p>
        </c:rich>
      </c:tx>
      <c:overlay val="0"/>
      <c:spPr>
        <a:solidFill>
          <a:schemeClr val="accent2"/>
        </a:solidFill>
        <a:ln w="12700" cap="flat" cmpd="sng" algn="ctr">
          <a:solidFill>
            <a:schemeClr val="accent2">
              <a:shade val="50000"/>
            </a:schemeClr>
          </a:solidFill>
          <a:prstDash val="solid"/>
          <a:miter lim="800000"/>
        </a:ln>
        <a:effectLst/>
      </c:spPr>
      <c:txPr>
        <a:bodyPr rot="0" spcFirstLastPara="1" vertOverflow="ellipsis" vert="horz" wrap="square" anchor="ctr" anchorCtr="1"/>
        <a:lstStyle/>
        <a:p>
          <a:pPr>
            <a:defRPr sz="1400" b="0" i="0" u="none" strike="noStrike" kern="1200" spc="0" baseline="0">
              <a:solidFill>
                <a:schemeClr val="lt1"/>
              </a:solidFill>
              <a:latin typeface="+mn-lt"/>
              <a:ea typeface="+mn-ea"/>
              <a:cs typeface="+mn-cs"/>
            </a:defRPr>
          </a:pPr>
          <a:endParaRPr lang="sq-AL"/>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FE8-47EA-AB11-7AB74F0A3CC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FE8-47EA-AB11-7AB74F0A3CCC}"/>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q-AL"/>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'[Chart in Microsoft PowerPoint]Sheet1'!$A$2:$A$3</c:f>
              <c:strCache>
                <c:ptCount val="2"/>
                <c:pt idx="0">
                  <c:v>Branch Lending</c:v>
                </c:pt>
                <c:pt idx="1">
                  <c:v>Digital Lending</c:v>
                </c:pt>
              </c:strCache>
            </c:strRef>
          </c:cat>
          <c:val>
            <c:numRef>
              <c:f>'[Chart in Microsoft PowerPoint]Sheet1'!$B$2:$B$3</c:f>
              <c:numCache>
                <c:formatCode>0%</c:formatCode>
                <c:ptCount val="2"/>
                <c:pt idx="0">
                  <c:v>0.76166902404526171</c:v>
                </c:pt>
                <c:pt idx="1">
                  <c:v>0.23833097595473834</c:v>
                </c:pt>
              </c:numCache>
            </c:numRef>
          </c:val>
          <c:extLst>
            <c:ext xmlns:c16="http://schemas.microsoft.com/office/drawing/2014/chart" uri="{C3380CC4-5D6E-409C-BE32-E72D297353CC}">
              <c16:uniqueId val="{00000004-0FE8-47EA-AB11-7AB74F0A3CCC}"/>
            </c:ext>
          </c:extLst>
        </c:ser>
        <c:dLbls>
          <c:dLblPos val="ctr"/>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q-A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q-AL"/>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lt1"/>
                </a:solidFill>
                <a:latin typeface="+mn-lt"/>
                <a:ea typeface="+mn-ea"/>
                <a:cs typeface="+mn-cs"/>
              </a:defRPr>
            </a:pPr>
            <a:r>
              <a:rPr lang="en-US" sz="1600">
                <a:solidFill>
                  <a:schemeClr val="lt1"/>
                </a:solidFill>
                <a:latin typeface="+mn-lt"/>
                <a:ea typeface="+mn-ea"/>
                <a:cs typeface="+mn-cs"/>
              </a:rPr>
              <a:t>2020 Channel Mix</a:t>
            </a:r>
            <a:endParaRPr lang="en-US" sz="1600"/>
          </a:p>
        </c:rich>
      </c:tx>
      <c:overlay val="0"/>
      <c:spPr>
        <a:solidFill>
          <a:schemeClr val="accent2"/>
        </a:solidFill>
        <a:ln w="12700" cap="flat" cmpd="sng" algn="ctr">
          <a:solidFill>
            <a:schemeClr val="accent2">
              <a:shade val="50000"/>
            </a:schemeClr>
          </a:solidFill>
          <a:prstDash val="solid"/>
          <a:miter lim="800000"/>
        </a:ln>
        <a:effectLst/>
      </c:spPr>
      <c:txPr>
        <a:bodyPr rot="0" spcFirstLastPara="1" vertOverflow="ellipsis" vert="horz" wrap="square" anchor="ctr" anchorCtr="1"/>
        <a:lstStyle/>
        <a:p>
          <a:pPr>
            <a:defRPr sz="1400" b="0" i="0" u="none" strike="noStrike" kern="1200" spc="0" baseline="0">
              <a:solidFill>
                <a:schemeClr val="lt1"/>
              </a:solidFill>
              <a:latin typeface="+mn-lt"/>
              <a:ea typeface="+mn-ea"/>
              <a:cs typeface="+mn-cs"/>
            </a:defRPr>
          </a:pPr>
          <a:endParaRPr lang="sq-AL"/>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741-4192-A455-64CC3112B18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741-4192-A455-64CC3112B185}"/>
              </c:ext>
            </c:extLst>
          </c:dPt>
          <c:cat>
            <c:strRef>
              <c:f>'[Chart in Microsoft PowerPoint]Sheet1'!$A$5:$A$6</c:f>
              <c:strCache>
                <c:ptCount val="2"/>
                <c:pt idx="0">
                  <c:v>Branch Lending</c:v>
                </c:pt>
                <c:pt idx="1">
                  <c:v>Digital Lending</c:v>
                </c:pt>
              </c:strCache>
            </c:strRef>
          </c:cat>
          <c:val>
            <c:numRef>
              <c:f>'[Chart in Microsoft PowerPoint]Sheet1'!$B$5:$B$6</c:f>
              <c:numCache>
                <c:formatCode>0%</c:formatCode>
                <c:ptCount val="2"/>
                <c:pt idx="0">
                  <c:v>1</c:v>
                </c:pt>
                <c:pt idx="1">
                  <c:v>0</c:v>
                </c:pt>
              </c:numCache>
            </c:numRef>
          </c:val>
          <c:extLst>
            <c:ext xmlns:c16="http://schemas.microsoft.com/office/drawing/2014/chart" uri="{C3380CC4-5D6E-409C-BE32-E72D297353CC}">
              <c16:uniqueId val="{00000004-4741-4192-A455-64CC3112B185}"/>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q-A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q-A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7"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7" kern="1200" spc="20" baseline="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57CF8F-EFC6-4E4A-9BAE-F478A94B83DC}" type="doc">
      <dgm:prSet loTypeId="urn:microsoft.com/office/officeart/2008/layout/SquareAccentList" loCatId="list" qsTypeId="urn:microsoft.com/office/officeart/2005/8/quickstyle/3d2" qsCatId="3D" csTypeId="urn:microsoft.com/office/officeart/2005/8/colors/accent2_1" csCatId="accent2" phldr="1"/>
      <dgm:spPr/>
      <dgm:t>
        <a:bodyPr/>
        <a:lstStyle/>
        <a:p>
          <a:endParaRPr lang="en-US"/>
        </a:p>
      </dgm:t>
    </dgm:pt>
    <dgm:pt modelId="{05547559-CB45-4435-AF22-14DF392D4615}">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b="1" dirty="0">
              <a:latin typeface="+mn-lt"/>
            </a:rPr>
            <a:t>A New Channel Mix</a:t>
          </a:r>
        </a:p>
      </dgm:t>
    </dgm:pt>
    <dgm:pt modelId="{248CFC1E-8905-4A16-B582-F9F75CBA0184}" type="sibTrans" cxnId="{3F3C7A8A-5191-4AAB-8709-15BBFB41E3AA}">
      <dgm:prSet/>
      <dgm:spPr/>
      <dgm:t>
        <a:bodyPr/>
        <a:lstStyle/>
        <a:p>
          <a:endParaRPr lang="en-US" sz="1200">
            <a:solidFill>
              <a:schemeClr val="accent1"/>
            </a:solidFill>
          </a:endParaRPr>
        </a:p>
      </dgm:t>
    </dgm:pt>
    <dgm:pt modelId="{C54C5F22-E20C-486A-ADD1-56A87C48B7DE}" type="parTrans" cxnId="{3F3C7A8A-5191-4AAB-8709-15BBFB41E3AA}">
      <dgm:prSet/>
      <dgm:spPr/>
      <dgm:t>
        <a:bodyPr/>
        <a:lstStyle/>
        <a:p>
          <a:endParaRPr lang="en-US" sz="1200">
            <a:solidFill>
              <a:schemeClr val="accent1"/>
            </a:solidFill>
          </a:endParaRPr>
        </a:p>
      </dgm:t>
    </dgm:pt>
    <dgm:pt modelId="{32A29F58-A3B3-498A-A3D7-FE7F2D2E42F6}">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sz="2000" b="1" dirty="0">
            <a:latin typeface="+mn-lt"/>
          </a:endParaRPr>
        </a:p>
        <a:p>
          <a:pPr marL="0" marR="0" lvl="0" indent="0" defTabSz="914400" eaLnBrk="1" fontAlgn="auto" latinLnBrk="0" hangingPunct="1">
            <a:lnSpc>
              <a:spcPct val="100000"/>
            </a:lnSpc>
            <a:spcBef>
              <a:spcPts val="0"/>
            </a:spcBef>
            <a:spcAft>
              <a:spcPts val="0"/>
            </a:spcAft>
            <a:buClrTx/>
            <a:buSzTx/>
            <a:buFontTx/>
            <a:buNone/>
            <a:tabLst/>
            <a:defRPr/>
          </a:pPr>
          <a:r>
            <a:rPr lang="en-US" sz="1600" b="1" dirty="0">
              <a:latin typeface="+mn-lt"/>
            </a:rPr>
            <a:t>Digital Banking Evolution in the Banking Sector</a:t>
          </a:r>
        </a:p>
        <a:p>
          <a:pPr marL="0" marR="0" lvl="0" indent="0" defTabSz="914400" eaLnBrk="1" fontAlgn="auto" latinLnBrk="0" hangingPunct="1">
            <a:lnSpc>
              <a:spcPct val="100000"/>
            </a:lnSpc>
            <a:spcBef>
              <a:spcPts val="0"/>
            </a:spcBef>
            <a:spcAft>
              <a:spcPts val="0"/>
            </a:spcAft>
            <a:buClrTx/>
            <a:buSzTx/>
            <a:buFontTx/>
            <a:buNone/>
            <a:tabLst/>
            <a:defRPr/>
          </a:pPr>
          <a:endParaRPr lang="en-US" sz="2000" b="1" dirty="0">
            <a:latin typeface="+mn-lt"/>
          </a:endParaRPr>
        </a:p>
      </dgm:t>
    </dgm:pt>
    <dgm:pt modelId="{56A0D9F1-DD2A-43D3-BFE9-7EE23DBA131B}" type="sibTrans" cxnId="{A5E3BF08-45F9-4411-8D13-AEE75DE1134F}">
      <dgm:prSet/>
      <dgm:spPr/>
      <dgm:t>
        <a:bodyPr/>
        <a:lstStyle/>
        <a:p>
          <a:endParaRPr lang="en-US" sz="1200">
            <a:solidFill>
              <a:schemeClr val="accent1"/>
            </a:solidFill>
          </a:endParaRPr>
        </a:p>
      </dgm:t>
    </dgm:pt>
    <dgm:pt modelId="{DA3FE3BB-1109-4C21-A78A-66360E451428}" type="parTrans" cxnId="{A5E3BF08-45F9-4411-8D13-AEE75DE1134F}">
      <dgm:prSet/>
      <dgm:spPr/>
      <dgm:t>
        <a:bodyPr/>
        <a:lstStyle/>
        <a:p>
          <a:endParaRPr lang="en-US" sz="1200">
            <a:solidFill>
              <a:schemeClr val="accent1"/>
            </a:solidFill>
          </a:endParaRPr>
        </a:p>
      </dgm:t>
    </dgm:pt>
    <dgm:pt modelId="{7EF591FA-D579-4E2A-9C25-C80B69F35A63}" type="pres">
      <dgm:prSet presAssocID="{EF57CF8F-EFC6-4E4A-9BAE-F478A94B83DC}" presName="layout" presStyleCnt="0">
        <dgm:presLayoutVars>
          <dgm:chMax/>
          <dgm:chPref/>
          <dgm:dir/>
          <dgm:resizeHandles/>
        </dgm:presLayoutVars>
      </dgm:prSet>
      <dgm:spPr/>
    </dgm:pt>
    <dgm:pt modelId="{962539DE-0018-4CA3-B344-2FE96146D307}" type="pres">
      <dgm:prSet presAssocID="{32A29F58-A3B3-498A-A3D7-FE7F2D2E42F6}" presName="root" presStyleCnt="0">
        <dgm:presLayoutVars>
          <dgm:chMax/>
          <dgm:chPref/>
        </dgm:presLayoutVars>
      </dgm:prSet>
      <dgm:spPr/>
    </dgm:pt>
    <dgm:pt modelId="{C3B4945C-0B13-402E-AA35-FACB5B877407}" type="pres">
      <dgm:prSet presAssocID="{32A29F58-A3B3-498A-A3D7-FE7F2D2E42F6}" presName="rootComposite" presStyleCnt="0">
        <dgm:presLayoutVars/>
      </dgm:prSet>
      <dgm:spPr/>
    </dgm:pt>
    <dgm:pt modelId="{57FB316A-6EA1-48C9-9A54-64E3410F9B71}" type="pres">
      <dgm:prSet presAssocID="{32A29F58-A3B3-498A-A3D7-FE7F2D2E42F6}" presName="ParentAccent" presStyleLbl="alignNode1" presStyleIdx="0" presStyleCnt="2"/>
      <dgm:spPr/>
    </dgm:pt>
    <dgm:pt modelId="{F2314CEB-E193-494F-8080-B9AE7866AB8C}" type="pres">
      <dgm:prSet presAssocID="{32A29F58-A3B3-498A-A3D7-FE7F2D2E42F6}" presName="ParentSmallAccent" presStyleLbl="fgAcc1" presStyleIdx="0" presStyleCnt="2"/>
      <dgm:spPr/>
    </dgm:pt>
    <dgm:pt modelId="{149910AF-0138-4A20-A96C-C81BF91954B5}" type="pres">
      <dgm:prSet presAssocID="{32A29F58-A3B3-498A-A3D7-FE7F2D2E42F6}" presName="Parent" presStyleLbl="revTx" presStyleIdx="0" presStyleCnt="2">
        <dgm:presLayoutVars>
          <dgm:chMax/>
          <dgm:chPref val="4"/>
          <dgm:bulletEnabled val="1"/>
        </dgm:presLayoutVars>
      </dgm:prSet>
      <dgm:spPr/>
    </dgm:pt>
    <dgm:pt modelId="{67946D1F-5640-4812-9582-76270B1555DD}" type="pres">
      <dgm:prSet presAssocID="{32A29F58-A3B3-498A-A3D7-FE7F2D2E42F6}" presName="childShape" presStyleCnt="0">
        <dgm:presLayoutVars>
          <dgm:chMax val="0"/>
          <dgm:chPref val="0"/>
        </dgm:presLayoutVars>
      </dgm:prSet>
      <dgm:spPr/>
    </dgm:pt>
    <dgm:pt modelId="{857D642A-B855-41DB-BB3B-C04D81F081CD}" type="pres">
      <dgm:prSet presAssocID="{05547559-CB45-4435-AF22-14DF392D4615}" presName="root" presStyleCnt="0">
        <dgm:presLayoutVars>
          <dgm:chMax/>
          <dgm:chPref/>
        </dgm:presLayoutVars>
      </dgm:prSet>
      <dgm:spPr/>
    </dgm:pt>
    <dgm:pt modelId="{35253E91-04AF-4953-8324-5B4F188792D3}" type="pres">
      <dgm:prSet presAssocID="{05547559-CB45-4435-AF22-14DF392D4615}" presName="rootComposite" presStyleCnt="0">
        <dgm:presLayoutVars/>
      </dgm:prSet>
      <dgm:spPr/>
    </dgm:pt>
    <dgm:pt modelId="{017396FB-C154-4232-97C8-060D09DCBA15}" type="pres">
      <dgm:prSet presAssocID="{05547559-CB45-4435-AF22-14DF392D4615}" presName="ParentAccent" presStyleLbl="alignNode1" presStyleIdx="1" presStyleCnt="2"/>
      <dgm:spPr/>
    </dgm:pt>
    <dgm:pt modelId="{CFD3C4C4-2757-4FDA-B17A-CAC01E099E3A}" type="pres">
      <dgm:prSet presAssocID="{05547559-CB45-4435-AF22-14DF392D4615}" presName="ParentSmallAccent" presStyleLbl="fgAcc1" presStyleIdx="1" presStyleCnt="2"/>
      <dgm:spPr/>
    </dgm:pt>
    <dgm:pt modelId="{E4EAF4D5-BE5F-469B-9201-599872861C80}" type="pres">
      <dgm:prSet presAssocID="{05547559-CB45-4435-AF22-14DF392D4615}" presName="Parent" presStyleLbl="revTx" presStyleIdx="1" presStyleCnt="2">
        <dgm:presLayoutVars>
          <dgm:chMax/>
          <dgm:chPref val="4"/>
          <dgm:bulletEnabled val="1"/>
        </dgm:presLayoutVars>
      </dgm:prSet>
      <dgm:spPr/>
    </dgm:pt>
    <dgm:pt modelId="{A2AEA47B-9503-44DF-9268-C725D84E64EA}" type="pres">
      <dgm:prSet presAssocID="{05547559-CB45-4435-AF22-14DF392D4615}" presName="childShape" presStyleCnt="0">
        <dgm:presLayoutVars>
          <dgm:chMax val="0"/>
          <dgm:chPref val="0"/>
        </dgm:presLayoutVars>
      </dgm:prSet>
      <dgm:spPr/>
    </dgm:pt>
  </dgm:ptLst>
  <dgm:cxnLst>
    <dgm:cxn modelId="{CBCA1204-8291-4245-A699-C5F7544CA144}" type="presOf" srcId="{EF57CF8F-EFC6-4E4A-9BAE-F478A94B83DC}" destId="{7EF591FA-D579-4E2A-9C25-C80B69F35A63}" srcOrd="0" destOrd="0" presId="urn:microsoft.com/office/officeart/2008/layout/SquareAccentList"/>
    <dgm:cxn modelId="{A5E3BF08-45F9-4411-8D13-AEE75DE1134F}" srcId="{EF57CF8F-EFC6-4E4A-9BAE-F478A94B83DC}" destId="{32A29F58-A3B3-498A-A3D7-FE7F2D2E42F6}" srcOrd="0" destOrd="0" parTransId="{DA3FE3BB-1109-4C21-A78A-66360E451428}" sibTransId="{56A0D9F1-DD2A-43D3-BFE9-7EE23DBA131B}"/>
    <dgm:cxn modelId="{C99F3610-AF25-4661-AE4B-2F552616AB03}" type="presOf" srcId="{05547559-CB45-4435-AF22-14DF392D4615}" destId="{E4EAF4D5-BE5F-469B-9201-599872861C80}" srcOrd="0" destOrd="0" presId="urn:microsoft.com/office/officeart/2008/layout/SquareAccentList"/>
    <dgm:cxn modelId="{3F3C7A8A-5191-4AAB-8709-15BBFB41E3AA}" srcId="{EF57CF8F-EFC6-4E4A-9BAE-F478A94B83DC}" destId="{05547559-CB45-4435-AF22-14DF392D4615}" srcOrd="1" destOrd="0" parTransId="{C54C5F22-E20C-486A-ADD1-56A87C48B7DE}" sibTransId="{248CFC1E-8905-4A16-B582-F9F75CBA0184}"/>
    <dgm:cxn modelId="{711EF2E0-FA83-43AC-89DD-EEB96BB594DB}" type="presOf" srcId="{32A29F58-A3B3-498A-A3D7-FE7F2D2E42F6}" destId="{149910AF-0138-4A20-A96C-C81BF91954B5}" srcOrd="0" destOrd="0" presId="urn:microsoft.com/office/officeart/2008/layout/SquareAccentList"/>
    <dgm:cxn modelId="{CC0FDAFF-81D6-4860-8322-613E0FD7A4B0}" type="presParOf" srcId="{7EF591FA-D579-4E2A-9C25-C80B69F35A63}" destId="{962539DE-0018-4CA3-B344-2FE96146D307}" srcOrd="0" destOrd="0" presId="urn:microsoft.com/office/officeart/2008/layout/SquareAccentList"/>
    <dgm:cxn modelId="{27F7E6AB-15F9-46F8-BBBB-39CD3F9A4D31}" type="presParOf" srcId="{962539DE-0018-4CA3-B344-2FE96146D307}" destId="{C3B4945C-0B13-402E-AA35-FACB5B877407}" srcOrd="0" destOrd="0" presId="urn:microsoft.com/office/officeart/2008/layout/SquareAccentList"/>
    <dgm:cxn modelId="{71DCF7C1-D069-48C0-A31A-0CFD280FE821}" type="presParOf" srcId="{C3B4945C-0B13-402E-AA35-FACB5B877407}" destId="{57FB316A-6EA1-48C9-9A54-64E3410F9B71}" srcOrd="0" destOrd="0" presId="urn:microsoft.com/office/officeart/2008/layout/SquareAccentList"/>
    <dgm:cxn modelId="{65B59A31-22F2-4314-97D2-828C51BD210C}" type="presParOf" srcId="{C3B4945C-0B13-402E-AA35-FACB5B877407}" destId="{F2314CEB-E193-494F-8080-B9AE7866AB8C}" srcOrd="1" destOrd="0" presId="urn:microsoft.com/office/officeart/2008/layout/SquareAccentList"/>
    <dgm:cxn modelId="{F8D67BD2-128F-4F3B-BBA6-FF84138E9261}" type="presParOf" srcId="{C3B4945C-0B13-402E-AA35-FACB5B877407}" destId="{149910AF-0138-4A20-A96C-C81BF91954B5}" srcOrd="2" destOrd="0" presId="urn:microsoft.com/office/officeart/2008/layout/SquareAccentList"/>
    <dgm:cxn modelId="{B947BFD1-E990-4283-9B78-1554E225B7DD}" type="presParOf" srcId="{962539DE-0018-4CA3-B344-2FE96146D307}" destId="{67946D1F-5640-4812-9582-76270B1555DD}" srcOrd="1" destOrd="0" presId="urn:microsoft.com/office/officeart/2008/layout/SquareAccentList"/>
    <dgm:cxn modelId="{CE123DF0-2EE7-4AD3-9EAB-6ACCB5A67B86}" type="presParOf" srcId="{7EF591FA-D579-4E2A-9C25-C80B69F35A63}" destId="{857D642A-B855-41DB-BB3B-C04D81F081CD}" srcOrd="1" destOrd="0" presId="urn:microsoft.com/office/officeart/2008/layout/SquareAccentList"/>
    <dgm:cxn modelId="{F154950C-36D2-457C-847C-907C2CD7FA4F}" type="presParOf" srcId="{857D642A-B855-41DB-BB3B-C04D81F081CD}" destId="{35253E91-04AF-4953-8324-5B4F188792D3}" srcOrd="0" destOrd="0" presId="urn:microsoft.com/office/officeart/2008/layout/SquareAccentList"/>
    <dgm:cxn modelId="{60EFEEE0-30A3-4B70-B0D9-547B15A237FA}" type="presParOf" srcId="{35253E91-04AF-4953-8324-5B4F188792D3}" destId="{017396FB-C154-4232-97C8-060D09DCBA15}" srcOrd="0" destOrd="0" presId="urn:microsoft.com/office/officeart/2008/layout/SquareAccentList"/>
    <dgm:cxn modelId="{183DEFA5-56D4-4703-BB07-456133B896A7}" type="presParOf" srcId="{35253E91-04AF-4953-8324-5B4F188792D3}" destId="{CFD3C4C4-2757-4FDA-B17A-CAC01E099E3A}" srcOrd="1" destOrd="0" presId="urn:microsoft.com/office/officeart/2008/layout/SquareAccentList"/>
    <dgm:cxn modelId="{9093C4B5-C5BC-4AC2-A81E-49C0F43DD132}" type="presParOf" srcId="{35253E91-04AF-4953-8324-5B4F188792D3}" destId="{E4EAF4D5-BE5F-469B-9201-599872861C80}" srcOrd="2" destOrd="0" presId="urn:microsoft.com/office/officeart/2008/layout/SquareAccentList"/>
    <dgm:cxn modelId="{D9D634A8-C037-438F-B940-B597AECC7CF7}" type="presParOf" srcId="{857D642A-B855-41DB-BB3B-C04D81F081CD}" destId="{A2AEA47B-9503-44DF-9268-C725D84E64EA}" srcOrd="1" destOrd="0" presId="urn:microsoft.com/office/officeart/2008/layout/Square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F57CF8F-EFC6-4E4A-9BAE-F478A94B83DC}" type="doc">
      <dgm:prSet loTypeId="urn:microsoft.com/office/officeart/2008/layout/SquareAccentList" loCatId="list" qsTypeId="urn:microsoft.com/office/officeart/2005/8/quickstyle/3d2" qsCatId="3D" csTypeId="urn:microsoft.com/office/officeart/2005/8/colors/accent2_1" csCatId="accent2" phldr="1"/>
      <dgm:spPr/>
      <dgm:t>
        <a:bodyPr/>
        <a:lstStyle/>
        <a:p>
          <a:endParaRPr lang="en-US"/>
        </a:p>
      </dgm:t>
    </dgm:pt>
    <dgm:pt modelId="{05547559-CB45-4435-AF22-14DF392D4615}">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b="1" dirty="0">
              <a:latin typeface="+mn-lt"/>
            </a:rPr>
            <a:t>Takeaways</a:t>
          </a:r>
        </a:p>
      </dgm:t>
    </dgm:pt>
    <dgm:pt modelId="{248CFC1E-8905-4A16-B582-F9F75CBA0184}" type="sibTrans" cxnId="{3F3C7A8A-5191-4AAB-8709-15BBFB41E3AA}">
      <dgm:prSet/>
      <dgm:spPr/>
      <dgm:t>
        <a:bodyPr/>
        <a:lstStyle/>
        <a:p>
          <a:endParaRPr lang="en-US" sz="1200">
            <a:solidFill>
              <a:schemeClr val="accent1"/>
            </a:solidFill>
          </a:endParaRPr>
        </a:p>
      </dgm:t>
    </dgm:pt>
    <dgm:pt modelId="{C54C5F22-E20C-486A-ADD1-56A87C48B7DE}" type="parTrans" cxnId="{3F3C7A8A-5191-4AAB-8709-15BBFB41E3AA}">
      <dgm:prSet/>
      <dgm:spPr/>
      <dgm:t>
        <a:bodyPr/>
        <a:lstStyle/>
        <a:p>
          <a:endParaRPr lang="en-US" sz="1200">
            <a:solidFill>
              <a:schemeClr val="accent1"/>
            </a:solidFill>
          </a:endParaRPr>
        </a:p>
      </dgm:t>
    </dgm:pt>
    <dgm:pt modelId="{32A29F58-A3B3-498A-A3D7-FE7F2D2E42F6}">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sz="2000" b="1" dirty="0">
            <a:latin typeface="+mn-lt"/>
          </a:endParaRPr>
        </a:p>
        <a:p>
          <a:pPr marL="0" marR="0" lvl="0" indent="0" defTabSz="914400" eaLnBrk="1" fontAlgn="auto" latinLnBrk="0" hangingPunct="1">
            <a:lnSpc>
              <a:spcPct val="100000"/>
            </a:lnSpc>
            <a:spcBef>
              <a:spcPts val="0"/>
            </a:spcBef>
            <a:spcAft>
              <a:spcPts val="0"/>
            </a:spcAft>
            <a:buClrTx/>
            <a:buSzTx/>
            <a:buFontTx/>
            <a:buNone/>
            <a:tabLst/>
            <a:defRPr/>
          </a:pPr>
          <a:r>
            <a:rPr lang="en-US" sz="1600" b="1" dirty="0">
              <a:latin typeface="+mn-lt"/>
            </a:rPr>
            <a:t>A More Demanding Customer</a:t>
          </a:r>
        </a:p>
        <a:p>
          <a:pPr marL="0" marR="0" lvl="0" indent="0" defTabSz="914400" eaLnBrk="1" fontAlgn="auto" latinLnBrk="0" hangingPunct="1">
            <a:lnSpc>
              <a:spcPct val="100000"/>
            </a:lnSpc>
            <a:spcBef>
              <a:spcPts val="0"/>
            </a:spcBef>
            <a:spcAft>
              <a:spcPts val="0"/>
            </a:spcAft>
            <a:buClrTx/>
            <a:buSzTx/>
            <a:buFontTx/>
            <a:buNone/>
            <a:tabLst/>
            <a:defRPr/>
          </a:pPr>
          <a:endParaRPr lang="en-US" sz="2000" b="1" dirty="0">
            <a:latin typeface="+mn-lt"/>
          </a:endParaRPr>
        </a:p>
      </dgm:t>
    </dgm:pt>
    <dgm:pt modelId="{56A0D9F1-DD2A-43D3-BFE9-7EE23DBA131B}" type="sibTrans" cxnId="{A5E3BF08-45F9-4411-8D13-AEE75DE1134F}">
      <dgm:prSet/>
      <dgm:spPr/>
      <dgm:t>
        <a:bodyPr/>
        <a:lstStyle/>
        <a:p>
          <a:endParaRPr lang="en-US" sz="1200">
            <a:solidFill>
              <a:schemeClr val="accent1"/>
            </a:solidFill>
          </a:endParaRPr>
        </a:p>
      </dgm:t>
    </dgm:pt>
    <dgm:pt modelId="{DA3FE3BB-1109-4C21-A78A-66360E451428}" type="parTrans" cxnId="{A5E3BF08-45F9-4411-8D13-AEE75DE1134F}">
      <dgm:prSet/>
      <dgm:spPr/>
      <dgm:t>
        <a:bodyPr/>
        <a:lstStyle/>
        <a:p>
          <a:endParaRPr lang="en-US" sz="1200">
            <a:solidFill>
              <a:schemeClr val="accent1"/>
            </a:solidFill>
          </a:endParaRPr>
        </a:p>
      </dgm:t>
    </dgm:pt>
    <dgm:pt modelId="{7EF591FA-D579-4E2A-9C25-C80B69F35A63}" type="pres">
      <dgm:prSet presAssocID="{EF57CF8F-EFC6-4E4A-9BAE-F478A94B83DC}" presName="layout" presStyleCnt="0">
        <dgm:presLayoutVars>
          <dgm:chMax/>
          <dgm:chPref/>
          <dgm:dir/>
          <dgm:resizeHandles/>
        </dgm:presLayoutVars>
      </dgm:prSet>
      <dgm:spPr/>
    </dgm:pt>
    <dgm:pt modelId="{962539DE-0018-4CA3-B344-2FE96146D307}" type="pres">
      <dgm:prSet presAssocID="{32A29F58-A3B3-498A-A3D7-FE7F2D2E42F6}" presName="root" presStyleCnt="0">
        <dgm:presLayoutVars>
          <dgm:chMax/>
          <dgm:chPref/>
        </dgm:presLayoutVars>
      </dgm:prSet>
      <dgm:spPr/>
    </dgm:pt>
    <dgm:pt modelId="{C3B4945C-0B13-402E-AA35-FACB5B877407}" type="pres">
      <dgm:prSet presAssocID="{32A29F58-A3B3-498A-A3D7-FE7F2D2E42F6}" presName="rootComposite" presStyleCnt="0">
        <dgm:presLayoutVars/>
      </dgm:prSet>
      <dgm:spPr/>
    </dgm:pt>
    <dgm:pt modelId="{57FB316A-6EA1-48C9-9A54-64E3410F9B71}" type="pres">
      <dgm:prSet presAssocID="{32A29F58-A3B3-498A-A3D7-FE7F2D2E42F6}" presName="ParentAccent" presStyleLbl="alignNode1" presStyleIdx="0" presStyleCnt="2"/>
      <dgm:spPr/>
    </dgm:pt>
    <dgm:pt modelId="{F2314CEB-E193-494F-8080-B9AE7866AB8C}" type="pres">
      <dgm:prSet presAssocID="{32A29F58-A3B3-498A-A3D7-FE7F2D2E42F6}" presName="ParentSmallAccent" presStyleLbl="fgAcc1" presStyleIdx="0" presStyleCnt="2"/>
      <dgm:spPr/>
    </dgm:pt>
    <dgm:pt modelId="{149910AF-0138-4A20-A96C-C81BF91954B5}" type="pres">
      <dgm:prSet presAssocID="{32A29F58-A3B3-498A-A3D7-FE7F2D2E42F6}" presName="Parent" presStyleLbl="revTx" presStyleIdx="0" presStyleCnt="2">
        <dgm:presLayoutVars>
          <dgm:chMax/>
          <dgm:chPref val="4"/>
          <dgm:bulletEnabled val="1"/>
        </dgm:presLayoutVars>
      </dgm:prSet>
      <dgm:spPr/>
    </dgm:pt>
    <dgm:pt modelId="{67946D1F-5640-4812-9582-76270B1555DD}" type="pres">
      <dgm:prSet presAssocID="{32A29F58-A3B3-498A-A3D7-FE7F2D2E42F6}" presName="childShape" presStyleCnt="0">
        <dgm:presLayoutVars>
          <dgm:chMax val="0"/>
          <dgm:chPref val="0"/>
        </dgm:presLayoutVars>
      </dgm:prSet>
      <dgm:spPr/>
    </dgm:pt>
    <dgm:pt modelId="{857D642A-B855-41DB-BB3B-C04D81F081CD}" type="pres">
      <dgm:prSet presAssocID="{05547559-CB45-4435-AF22-14DF392D4615}" presName="root" presStyleCnt="0">
        <dgm:presLayoutVars>
          <dgm:chMax/>
          <dgm:chPref/>
        </dgm:presLayoutVars>
      </dgm:prSet>
      <dgm:spPr/>
    </dgm:pt>
    <dgm:pt modelId="{35253E91-04AF-4953-8324-5B4F188792D3}" type="pres">
      <dgm:prSet presAssocID="{05547559-CB45-4435-AF22-14DF392D4615}" presName="rootComposite" presStyleCnt="0">
        <dgm:presLayoutVars/>
      </dgm:prSet>
      <dgm:spPr/>
    </dgm:pt>
    <dgm:pt modelId="{017396FB-C154-4232-97C8-060D09DCBA15}" type="pres">
      <dgm:prSet presAssocID="{05547559-CB45-4435-AF22-14DF392D4615}" presName="ParentAccent" presStyleLbl="alignNode1" presStyleIdx="1" presStyleCnt="2"/>
      <dgm:spPr/>
    </dgm:pt>
    <dgm:pt modelId="{CFD3C4C4-2757-4FDA-B17A-CAC01E099E3A}" type="pres">
      <dgm:prSet presAssocID="{05547559-CB45-4435-AF22-14DF392D4615}" presName="ParentSmallAccent" presStyleLbl="fgAcc1" presStyleIdx="1" presStyleCnt="2"/>
      <dgm:spPr/>
    </dgm:pt>
    <dgm:pt modelId="{E4EAF4D5-BE5F-469B-9201-599872861C80}" type="pres">
      <dgm:prSet presAssocID="{05547559-CB45-4435-AF22-14DF392D4615}" presName="Parent" presStyleLbl="revTx" presStyleIdx="1" presStyleCnt="2">
        <dgm:presLayoutVars>
          <dgm:chMax/>
          <dgm:chPref val="4"/>
          <dgm:bulletEnabled val="1"/>
        </dgm:presLayoutVars>
      </dgm:prSet>
      <dgm:spPr/>
    </dgm:pt>
    <dgm:pt modelId="{A2AEA47B-9503-44DF-9268-C725D84E64EA}" type="pres">
      <dgm:prSet presAssocID="{05547559-CB45-4435-AF22-14DF392D4615}" presName="childShape" presStyleCnt="0">
        <dgm:presLayoutVars>
          <dgm:chMax val="0"/>
          <dgm:chPref val="0"/>
        </dgm:presLayoutVars>
      </dgm:prSet>
      <dgm:spPr/>
    </dgm:pt>
  </dgm:ptLst>
  <dgm:cxnLst>
    <dgm:cxn modelId="{CBCA1204-8291-4245-A699-C5F7544CA144}" type="presOf" srcId="{EF57CF8F-EFC6-4E4A-9BAE-F478A94B83DC}" destId="{7EF591FA-D579-4E2A-9C25-C80B69F35A63}" srcOrd="0" destOrd="0" presId="urn:microsoft.com/office/officeart/2008/layout/SquareAccentList"/>
    <dgm:cxn modelId="{A5E3BF08-45F9-4411-8D13-AEE75DE1134F}" srcId="{EF57CF8F-EFC6-4E4A-9BAE-F478A94B83DC}" destId="{32A29F58-A3B3-498A-A3D7-FE7F2D2E42F6}" srcOrd="0" destOrd="0" parTransId="{DA3FE3BB-1109-4C21-A78A-66360E451428}" sibTransId="{56A0D9F1-DD2A-43D3-BFE9-7EE23DBA131B}"/>
    <dgm:cxn modelId="{C99F3610-AF25-4661-AE4B-2F552616AB03}" type="presOf" srcId="{05547559-CB45-4435-AF22-14DF392D4615}" destId="{E4EAF4D5-BE5F-469B-9201-599872861C80}" srcOrd="0" destOrd="0" presId="urn:microsoft.com/office/officeart/2008/layout/SquareAccentList"/>
    <dgm:cxn modelId="{3F3C7A8A-5191-4AAB-8709-15BBFB41E3AA}" srcId="{EF57CF8F-EFC6-4E4A-9BAE-F478A94B83DC}" destId="{05547559-CB45-4435-AF22-14DF392D4615}" srcOrd="1" destOrd="0" parTransId="{C54C5F22-E20C-486A-ADD1-56A87C48B7DE}" sibTransId="{248CFC1E-8905-4A16-B582-F9F75CBA0184}"/>
    <dgm:cxn modelId="{711EF2E0-FA83-43AC-89DD-EEB96BB594DB}" type="presOf" srcId="{32A29F58-A3B3-498A-A3D7-FE7F2D2E42F6}" destId="{149910AF-0138-4A20-A96C-C81BF91954B5}" srcOrd="0" destOrd="0" presId="urn:microsoft.com/office/officeart/2008/layout/SquareAccentList"/>
    <dgm:cxn modelId="{CC0FDAFF-81D6-4860-8322-613E0FD7A4B0}" type="presParOf" srcId="{7EF591FA-D579-4E2A-9C25-C80B69F35A63}" destId="{962539DE-0018-4CA3-B344-2FE96146D307}" srcOrd="0" destOrd="0" presId="urn:microsoft.com/office/officeart/2008/layout/SquareAccentList"/>
    <dgm:cxn modelId="{27F7E6AB-15F9-46F8-BBBB-39CD3F9A4D31}" type="presParOf" srcId="{962539DE-0018-4CA3-B344-2FE96146D307}" destId="{C3B4945C-0B13-402E-AA35-FACB5B877407}" srcOrd="0" destOrd="0" presId="urn:microsoft.com/office/officeart/2008/layout/SquareAccentList"/>
    <dgm:cxn modelId="{71DCF7C1-D069-48C0-A31A-0CFD280FE821}" type="presParOf" srcId="{C3B4945C-0B13-402E-AA35-FACB5B877407}" destId="{57FB316A-6EA1-48C9-9A54-64E3410F9B71}" srcOrd="0" destOrd="0" presId="urn:microsoft.com/office/officeart/2008/layout/SquareAccentList"/>
    <dgm:cxn modelId="{65B59A31-22F2-4314-97D2-828C51BD210C}" type="presParOf" srcId="{C3B4945C-0B13-402E-AA35-FACB5B877407}" destId="{F2314CEB-E193-494F-8080-B9AE7866AB8C}" srcOrd="1" destOrd="0" presId="urn:microsoft.com/office/officeart/2008/layout/SquareAccentList"/>
    <dgm:cxn modelId="{F8D67BD2-128F-4F3B-BBA6-FF84138E9261}" type="presParOf" srcId="{C3B4945C-0B13-402E-AA35-FACB5B877407}" destId="{149910AF-0138-4A20-A96C-C81BF91954B5}" srcOrd="2" destOrd="0" presId="urn:microsoft.com/office/officeart/2008/layout/SquareAccentList"/>
    <dgm:cxn modelId="{B947BFD1-E990-4283-9B78-1554E225B7DD}" type="presParOf" srcId="{962539DE-0018-4CA3-B344-2FE96146D307}" destId="{67946D1F-5640-4812-9582-76270B1555DD}" srcOrd="1" destOrd="0" presId="urn:microsoft.com/office/officeart/2008/layout/SquareAccentList"/>
    <dgm:cxn modelId="{CE123DF0-2EE7-4AD3-9EAB-6ACCB5A67B86}" type="presParOf" srcId="{7EF591FA-D579-4E2A-9C25-C80B69F35A63}" destId="{857D642A-B855-41DB-BB3B-C04D81F081CD}" srcOrd="1" destOrd="0" presId="urn:microsoft.com/office/officeart/2008/layout/SquareAccentList"/>
    <dgm:cxn modelId="{F154950C-36D2-457C-847C-907C2CD7FA4F}" type="presParOf" srcId="{857D642A-B855-41DB-BB3B-C04D81F081CD}" destId="{35253E91-04AF-4953-8324-5B4F188792D3}" srcOrd="0" destOrd="0" presId="urn:microsoft.com/office/officeart/2008/layout/SquareAccentList"/>
    <dgm:cxn modelId="{60EFEEE0-30A3-4B70-B0D9-547B15A237FA}" type="presParOf" srcId="{35253E91-04AF-4953-8324-5B4F188792D3}" destId="{017396FB-C154-4232-97C8-060D09DCBA15}" srcOrd="0" destOrd="0" presId="urn:microsoft.com/office/officeart/2008/layout/SquareAccentList"/>
    <dgm:cxn modelId="{183DEFA5-56D4-4703-BB07-456133B896A7}" type="presParOf" srcId="{35253E91-04AF-4953-8324-5B4F188792D3}" destId="{CFD3C4C4-2757-4FDA-B17A-CAC01E099E3A}" srcOrd="1" destOrd="0" presId="urn:microsoft.com/office/officeart/2008/layout/SquareAccentList"/>
    <dgm:cxn modelId="{9093C4B5-C5BC-4AC2-A81E-49C0F43DD132}" type="presParOf" srcId="{35253E91-04AF-4953-8324-5B4F188792D3}" destId="{E4EAF4D5-BE5F-469B-9201-599872861C80}" srcOrd="2" destOrd="0" presId="urn:microsoft.com/office/officeart/2008/layout/SquareAccentList"/>
    <dgm:cxn modelId="{D9D634A8-C037-438F-B940-B597AECC7CF7}" type="presParOf" srcId="{857D642A-B855-41DB-BB3B-C04D81F081CD}" destId="{A2AEA47B-9503-44DF-9268-C725D84E64EA}" srcOrd="1" destOrd="0" presId="urn:microsoft.com/office/officeart/2008/layout/SquareAccent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FB316A-6EA1-48C9-9A54-64E3410F9B71}">
      <dsp:nvSpPr>
        <dsp:cNvPr id="0" name=""/>
        <dsp:cNvSpPr/>
      </dsp:nvSpPr>
      <dsp:spPr>
        <a:xfrm>
          <a:off x="5325" y="1002247"/>
          <a:ext cx="4742266" cy="557913"/>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F2314CEB-E193-494F-8080-B9AE7866AB8C}">
      <dsp:nvSpPr>
        <dsp:cNvPr id="0" name=""/>
        <dsp:cNvSpPr/>
      </dsp:nvSpPr>
      <dsp:spPr>
        <a:xfrm>
          <a:off x="5325" y="1211777"/>
          <a:ext cx="348384" cy="348384"/>
        </a:xfrm>
        <a:prstGeom prst="rect">
          <a:avLst/>
        </a:prstGeom>
        <a:solidFill>
          <a:schemeClr val="accent2">
            <a:alpha val="90000"/>
            <a:tint val="40000"/>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149910AF-0138-4A20-A96C-C81BF91954B5}">
      <dsp:nvSpPr>
        <dsp:cNvPr id="0" name=""/>
        <dsp:cNvSpPr/>
      </dsp:nvSpPr>
      <dsp:spPr>
        <a:xfrm>
          <a:off x="5325" y="0"/>
          <a:ext cx="4742266" cy="1002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en-US" sz="2000" b="1" kern="1200" dirty="0">
            <a:latin typeface="+mn-lt"/>
          </a:endParaRPr>
        </a:p>
        <a:p>
          <a:pPr marL="0" marR="0" lvl="0" indent="0" algn="l" defTabSz="914400" eaLnBrk="1" fontAlgn="auto" latinLnBrk="0" hangingPunct="1">
            <a:lnSpc>
              <a:spcPct val="100000"/>
            </a:lnSpc>
            <a:spcBef>
              <a:spcPct val="0"/>
            </a:spcBef>
            <a:spcAft>
              <a:spcPts val="0"/>
            </a:spcAft>
            <a:buClrTx/>
            <a:buSzTx/>
            <a:buFontTx/>
            <a:buNone/>
            <a:tabLst/>
            <a:defRPr/>
          </a:pPr>
          <a:r>
            <a:rPr lang="en-US" sz="1600" b="1" kern="1200" dirty="0">
              <a:latin typeface="+mn-lt"/>
            </a:rPr>
            <a:t>Digital Banking Evolution in the Banking Sector</a:t>
          </a:r>
        </a:p>
        <a:p>
          <a:pPr marL="0" marR="0" lvl="0" indent="0" algn="l" defTabSz="914400" eaLnBrk="1" fontAlgn="auto" latinLnBrk="0" hangingPunct="1">
            <a:lnSpc>
              <a:spcPct val="100000"/>
            </a:lnSpc>
            <a:spcBef>
              <a:spcPct val="0"/>
            </a:spcBef>
            <a:spcAft>
              <a:spcPts val="0"/>
            </a:spcAft>
            <a:buClrTx/>
            <a:buSzTx/>
            <a:buFontTx/>
            <a:buNone/>
            <a:tabLst/>
            <a:defRPr/>
          </a:pPr>
          <a:endParaRPr lang="en-US" sz="2000" b="1" kern="1200" dirty="0">
            <a:latin typeface="+mn-lt"/>
          </a:endParaRPr>
        </a:p>
      </dsp:txBody>
      <dsp:txXfrm>
        <a:off x="5325" y="0"/>
        <a:ext cx="4742266" cy="1002247"/>
      </dsp:txXfrm>
    </dsp:sp>
    <dsp:sp modelId="{017396FB-C154-4232-97C8-060D09DCBA15}">
      <dsp:nvSpPr>
        <dsp:cNvPr id="0" name=""/>
        <dsp:cNvSpPr/>
      </dsp:nvSpPr>
      <dsp:spPr>
        <a:xfrm>
          <a:off x="4984705" y="1002247"/>
          <a:ext cx="4742266" cy="557913"/>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CFD3C4C4-2757-4FDA-B17A-CAC01E099E3A}">
      <dsp:nvSpPr>
        <dsp:cNvPr id="0" name=""/>
        <dsp:cNvSpPr/>
      </dsp:nvSpPr>
      <dsp:spPr>
        <a:xfrm>
          <a:off x="4984705" y="1211777"/>
          <a:ext cx="348384" cy="348384"/>
        </a:xfrm>
        <a:prstGeom prst="rect">
          <a:avLst/>
        </a:prstGeom>
        <a:solidFill>
          <a:schemeClr val="accent2">
            <a:alpha val="90000"/>
            <a:tint val="40000"/>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E4EAF4D5-BE5F-469B-9201-599872861C80}">
      <dsp:nvSpPr>
        <dsp:cNvPr id="0" name=""/>
        <dsp:cNvSpPr/>
      </dsp:nvSpPr>
      <dsp:spPr>
        <a:xfrm>
          <a:off x="4984705" y="0"/>
          <a:ext cx="4742266" cy="1002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600" b="1" kern="1200" dirty="0">
              <a:latin typeface="+mn-lt"/>
            </a:rPr>
            <a:t>A New Channel Mix</a:t>
          </a:r>
        </a:p>
      </dsp:txBody>
      <dsp:txXfrm>
        <a:off x="4984705" y="0"/>
        <a:ext cx="4742266" cy="10022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FB316A-6EA1-48C9-9A54-64E3410F9B71}">
      <dsp:nvSpPr>
        <dsp:cNvPr id="0" name=""/>
        <dsp:cNvSpPr/>
      </dsp:nvSpPr>
      <dsp:spPr>
        <a:xfrm>
          <a:off x="5325" y="1002247"/>
          <a:ext cx="4742266" cy="557913"/>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F2314CEB-E193-494F-8080-B9AE7866AB8C}">
      <dsp:nvSpPr>
        <dsp:cNvPr id="0" name=""/>
        <dsp:cNvSpPr/>
      </dsp:nvSpPr>
      <dsp:spPr>
        <a:xfrm>
          <a:off x="5325" y="1211777"/>
          <a:ext cx="348384" cy="348384"/>
        </a:xfrm>
        <a:prstGeom prst="rect">
          <a:avLst/>
        </a:prstGeom>
        <a:solidFill>
          <a:schemeClr val="accent2">
            <a:alpha val="90000"/>
            <a:tint val="40000"/>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149910AF-0138-4A20-A96C-C81BF91954B5}">
      <dsp:nvSpPr>
        <dsp:cNvPr id="0" name=""/>
        <dsp:cNvSpPr/>
      </dsp:nvSpPr>
      <dsp:spPr>
        <a:xfrm>
          <a:off x="5325" y="0"/>
          <a:ext cx="4742266" cy="1002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en-US" sz="2000" b="1" kern="1200" dirty="0">
            <a:latin typeface="+mn-lt"/>
          </a:endParaRPr>
        </a:p>
        <a:p>
          <a:pPr marL="0" marR="0" lvl="0" indent="0" algn="l" defTabSz="914400" eaLnBrk="1" fontAlgn="auto" latinLnBrk="0" hangingPunct="1">
            <a:lnSpc>
              <a:spcPct val="100000"/>
            </a:lnSpc>
            <a:spcBef>
              <a:spcPct val="0"/>
            </a:spcBef>
            <a:spcAft>
              <a:spcPts val="0"/>
            </a:spcAft>
            <a:buClrTx/>
            <a:buSzTx/>
            <a:buFontTx/>
            <a:buNone/>
            <a:tabLst/>
            <a:defRPr/>
          </a:pPr>
          <a:r>
            <a:rPr lang="en-US" sz="1600" b="1" kern="1200" dirty="0">
              <a:latin typeface="+mn-lt"/>
            </a:rPr>
            <a:t>A More Demanding Customer</a:t>
          </a:r>
        </a:p>
        <a:p>
          <a:pPr marL="0" marR="0" lvl="0" indent="0" algn="l" defTabSz="914400" eaLnBrk="1" fontAlgn="auto" latinLnBrk="0" hangingPunct="1">
            <a:lnSpc>
              <a:spcPct val="100000"/>
            </a:lnSpc>
            <a:spcBef>
              <a:spcPct val="0"/>
            </a:spcBef>
            <a:spcAft>
              <a:spcPts val="0"/>
            </a:spcAft>
            <a:buClrTx/>
            <a:buSzTx/>
            <a:buFontTx/>
            <a:buNone/>
            <a:tabLst/>
            <a:defRPr/>
          </a:pPr>
          <a:endParaRPr lang="en-US" sz="2000" b="1" kern="1200" dirty="0">
            <a:latin typeface="+mn-lt"/>
          </a:endParaRPr>
        </a:p>
      </dsp:txBody>
      <dsp:txXfrm>
        <a:off x="5325" y="0"/>
        <a:ext cx="4742266" cy="1002247"/>
      </dsp:txXfrm>
    </dsp:sp>
    <dsp:sp modelId="{017396FB-C154-4232-97C8-060D09DCBA15}">
      <dsp:nvSpPr>
        <dsp:cNvPr id="0" name=""/>
        <dsp:cNvSpPr/>
      </dsp:nvSpPr>
      <dsp:spPr>
        <a:xfrm>
          <a:off x="4984705" y="1002247"/>
          <a:ext cx="4742266" cy="557913"/>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CFD3C4C4-2757-4FDA-B17A-CAC01E099E3A}">
      <dsp:nvSpPr>
        <dsp:cNvPr id="0" name=""/>
        <dsp:cNvSpPr/>
      </dsp:nvSpPr>
      <dsp:spPr>
        <a:xfrm>
          <a:off x="4984705" y="1211777"/>
          <a:ext cx="348384" cy="348384"/>
        </a:xfrm>
        <a:prstGeom prst="rect">
          <a:avLst/>
        </a:prstGeom>
        <a:solidFill>
          <a:schemeClr val="accent2">
            <a:alpha val="90000"/>
            <a:tint val="40000"/>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E4EAF4D5-BE5F-469B-9201-599872861C80}">
      <dsp:nvSpPr>
        <dsp:cNvPr id="0" name=""/>
        <dsp:cNvSpPr/>
      </dsp:nvSpPr>
      <dsp:spPr>
        <a:xfrm>
          <a:off x="4984705" y="0"/>
          <a:ext cx="4742266" cy="1002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600" b="1" kern="1200" dirty="0">
              <a:latin typeface="+mn-lt"/>
            </a:rPr>
            <a:t>Takeaways</a:t>
          </a:r>
        </a:p>
      </dsp:txBody>
      <dsp:txXfrm>
        <a:off x="4984705" y="0"/>
        <a:ext cx="4742266" cy="1002247"/>
      </dsp:txXfrm>
    </dsp:sp>
  </dsp:spTree>
</dsp:drawing>
</file>

<file path=ppt/diagrams/layout1.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107F8C-8C09-4B8D-928A-60982F869A8F}" type="datetimeFigureOut">
              <a:rPr lang="en-US" smtClean="0"/>
              <a:t>6/13/2022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48402F-BE93-49EC-A4F8-4BF4F8019C7C}" type="slidenum">
              <a:rPr lang="en-US" smtClean="0"/>
              <a:t>‹#›</a:t>
            </a:fld>
            <a:endParaRPr lang="en-US"/>
          </a:p>
        </p:txBody>
      </p:sp>
    </p:spTree>
    <p:extLst>
      <p:ext uri="{BB962C8B-B14F-4D97-AF65-F5344CB8AC3E}">
        <p14:creationId xmlns:p14="http://schemas.microsoft.com/office/powerpoint/2010/main" val="755821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572AC5-5287-4206-9F62-A0F1395F4EB3}" type="slidenum">
              <a:rPr lang="de-DE" smtClean="0"/>
              <a:pPr/>
              <a:t>2</a:t>
            </a:fld>
            <a:endParaRPr lang="de-DE"/>
          </a:p>
        </p:txBody>
      </p:sp>
    </p:spTree>
    <p:extLst>
      <p:ext uri="{BB962C8B-B14F-4D97-AF65-F5344CB8AC3E}">
        <p14:creationId xmlns:p14="http://schemas.microsoft.com/office/powerpoint/2010/main" val="2742382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Huge</a:t>
            </a:r>
            <a:r>
              <a:rPr lang="en-GB" baseline="0" dirty="0"/>
              <a:t> progress on digitalisations especially last 3 years. Pandemic boosted the business line. </a:t>
            </a:r>
          </a:p>
          <a:p>
            <a:r>
              <a:rPr lang="en-GB" baseline="0" dirty="0"/>
              <a:t>Increased customer penetration on digital banking platforms ` 700,000+ accounts with OB access. Doubled during last 3 years.</a:t>
            </a:r>
          </a:p>
          <a:p>
            <a:r>
              <a:rPr lang="en-GB" baseline="0" dirty="0"/>
              <a:t>Banking focus and prioritisation on this direction;</a:t>
            </a:r>
          </a:p>
          <a:p>
            <a:r>
              <a:rPr lang="en-GB" baseline="0" dirty="0"/>
              <a:t>Investments, infrastructure, staff training, security as per the international standards,</a:t>
            </a:r>
          </a:p>
          <a:p>
            <a:r>
              <a:rPr lang="en-GB" baseline="0" dirty="0"/>
              <a:t>Still we have some challenges and obstacles to overcome: Cash informality, </a:t>
            </a:r>
            <a:r>
              <a:rPr lang="en-GB" baseline="0" dirty="0" err="1"/>
              <a:t>Govt</a:t>
            </a:r>
            <a:r>
              <a:rPr lang="en-GB" baseline="0" dirty="0"/>
              <a:t> institutions..</a:t>
            </a:r>
          </a:p>
        </p:txBody>
      </p:sp>
      <p:sp>
        <p:nvSpPr>
          <p:cNvPr id="4" name="Slide Number Placeholder 3"/>
          <p:cNvSpPr>
            <a:spLocks noGrp="1"/>
          </p:cNvSpPr>
          <p:nvPr>
            <p:ph type="sldNum" sz="quarter" idx="10"/>
          </p:nvPr>
        </p:nvSpPr>
        <p:spPr/>
        <p:txBody>
          <a:bodyPr/>
          <a:lstStyle/>
          <a:p>
            <a:fld id="{5748402F-BE93-49EC-A4F8-4BF4F8019C7C}" type="slidenum">
              <a:rPr lang="en-US" smtClean="0"/>
              <a:t>3</a:t>
            </a:fld>
            <a:endParaRPr lang="en-US"/>
          </a:p>
        </p:txBody>
      </p:sp>
    </p:spTree>
    <p:extLst>
      <p:ext uri="{BB962C8B-B14F-4D97-AF65-F5344CB8AC3E}">
        <p14:creationId xmlns:p14="http://schemas.microsoft.com/office/powerpoint/2010/main" val="4229723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sq-AL" sz="1200" dirty="0">
                <a:solidFill>
                  <a:srgbClr val="FF6600"/>
                </a:solidFill>
                <a:ea typeface="Calibri" panose="020F0502020204030204" pitchFamily="34" charset="0"/>
                <a:cs typeface="Arial" panose="020B0604020202020204" pitchFamily="34" charset="0"/>
              </a:rPr>
              <a:t>First objective</a:t>
            </a:r>
            <a:r>
              <a:rPr lang="en-US" altLang="sq-AL" sz="1200" baseline="0" dirty="0">
                <a:solidFill>
                  <a:srgbClr val="FF6600"/>
                </a:solidFill>
                <a:ea typeface="Calibri" panose="020F0502020204030204" pitchFamily="34" charset="0"/>
                <a:cs typeface="Arial" panose="020B0604020202020204" pitchFamily="34" charset="0"/>
              </a:rPr>
              <a:t> – Converting </a:t>
            </a:r>
            <a:r>
              <a:rPr lang="en-US" altLang="sq-AL" sz="1200" dirty="0">
                <a:solidFill>
                  <a:srgbClr val="FF6600"/>
                </a:solidFill>
                <a:ea typeface="Calibri" panose="020F0502020204030204" pitchFamily="34" charset="0"/>
                <a:cs typeface="Arial" panose="020B0604020202020204" pitchFamily="34" charset="0"/>
              </a:rPr>
              <a:t>Physical to </a:t>
            </a:r>
            <a:r>
              <a:rPr lang="en-US" altLang="sq-AL" sz="1200" dirty="0" err="1">
                <a:solidFill>
                  <a:srgbClr val="FF6600"/>
                </a:solidFill>
                <a:ea typeface="Calibri" panose="020F0502020204030204" pitchFamily="34" charset="0"/>
                <a:cs typeface="Arial" panose="020B0604020202020204" pitchFamily="34" charset="0"/>
              </a:rPr>
              <a:t>Phygital</a:t>
            </a:r>
            <a:endParaRPr lang="en-US" altLang="sq-AL" sz="1200" dirty="0">
              <a:solidFill>
                <a:srgbClr val="FF6600"/>
              </a:solidFill>
              <a:ea typeface="Calibri" panose="020F0502020204030204" pitchFamily="34" charset="0"/>
              <a:cs typeface="Arial" panose="020B0604020202020204" pitchFamily="34" charset="0"/>
            </a:endParaRPr>
          </a:p>
          <a:p>
            <a:r>
              <a:rPr lang="en-US" sz="1200" dirty="0">
                <a:solidFill>
                  <a:srgbClr val="FF6600"/>
                </a:solidFill>
                <a:cs typeface="Arial" panose="020B0604020202020204" pitchFamily="34" charset="0"/>
              </a:rPr>
              <a:t>Branches</a:t>
            </a:r>
            <a:r>
              <a:rPr lang="en-US" sz="1200" baseline="0" dirty="0">
                <a:solidFill>
                  <a:srgbClr val="FF6600"/>
                </a:solidFill>
                <a:cs typeface="Arial" panose="020B0604020202020204" pitchFamily="34" charset="0"/>
              </a:rPr>
              <a:t> shrinking </a:t>
            </a:r>
          </a:p>
          <a:p>
            <a:r>
              <a:rPr lang="en-US" sz="1200" baseline="0" dirty="0">
                <a:solidFill>
                  <a:srgbClr val="FF6600"/>
                </a:solidFill>
                <a:cs typeface="Arial" panose="020B0604020202020204" pitchFamily="34" charset="0"/>
              </a:rPr>
              <a:t>More services online</a:t>
            </a:r>
          </a:p>
        </p:txBody>
      </p:sp>
      <p:sp>
        <p:nvSpPr>
          <p:cNvPr id="4" name="Slide Number Placeholder 3"/>
          <p:cNvSpPr>
            <a:spLocks noGrp="1"/>
          </p:cNvSpPr>
          <p:nvPr>
            <p:ph type="sldNum" sz="quarter" idx="10"/>
          </p:nvPr>
        </p:nvSpPr>
        <p:spPr/>
        <p:txBody>
          <a:bodyPr/>
          <a:lstStyle/>
          <a:p>
            <a:fld id="{5748402F-BE93-49EC-A4F8-4BF4F8019C7C}" type="slidenum">
              <a:rPr lang="en-US" smtClean="0"/>
              <a:t>4</a:t>
            </a:fld>
            <a:endParaRPr lang="en-US"/>
          </a:p>
        </p:txBody>
      </p:sp>
    </p:spTree>
    <p:extLst>
      <p:ext uri="{BB962C8B-B14F-4D97-AF65-F5344CB8AC3E}">
        <p14:creationId xmlns:p14="http://schemas.microsoft.com/office/powerpoint/2010/main" val="2831627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q-AL"/>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q-AL"/>
          </a:p>
        </p:txBody>
      </p:sp>
      <p:sp>
        <p:nvSpPr>
          <p:cNvPr id="4" name="Date Placeholder 3"/>
          <p:cNvSpPr>
            <a:spLocks noGrp="1"/>
          </p:cNvSpPr>
          <p:nvPr>
            <p:ph type="dt" sz="half" idx="10"/>
          </p:nvPr>
        </p:nvSpPr>
        <p:spPr/>
        <p:txBody>
          <a:bodyPr/>
          <a:lstStyle/>
          <a:p>
            <a:fld id="{3F8D6A84-288A-4EFD-8C4F-1038A4B4624F}" type="datetimeFigureOut">
              <a:rPr lang="sq-AL" smtClean="0"/>
              <a:t>13.6.2022</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04E3230D-3A96-4CC5-8619-CED381459F0A}" type="slidenum">
              <a:rPr lang="sq-AL" smtClean="0"/>
              <a:t>‹#›</a:t>
            </a:fld>
            <a:endParaRPr lang="sq-AL"/>
          </a:p>
        </p:txBody>
      </p:sp>
    </p:spTree>
    <p:extLst>
      <p:ext uri="{BB962C8B-B14F-4D97-AF65-F5344CB8AC3E}">
        <p14:creationId xmlns:p14="http://schemas.microsoft.com/office/powerpoint/2010/main" val="1088248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q-AL"/>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Date Placeholder 3"/>
          <p:cNvSpPr>
            <a:spLocks noGrp="1"/>
          </p:cNvSpPr>
          <p:nvPr>
            <p:ph type="dt" sz="half" idx="10"/>
          </p:nvPr>
        </p:nvSpPr>
        <p:spPr/>
        <p:txBody>
          <a:bodyPr/>
          <a:lstStyle/>
          <a:p>
            <a:fld id="{3F8D6A84-288A-4EFD-8C4F-1038A4B4624F}" type="datetimeFigureOut">
              <a:rPr lang="sq-AL" smtClean="0"/>
              <a:t>13.6.2022</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04E3230D-3A96-4CC5-8619-CED381459F0A}" type="slidenum">
              <a:rPr lang="sq-AL" smtClean="0"/>
              <a:t>‹#›</a:t>
            </a:fld>
            <a:endParaRPr lang="sq-AL"/>
          </a:p>
        </p:txBody>
      </p:sp>
    </p:spTree>
    <p:extLst>
      <p:ext uri="{BB962C8B-B14F-4D97-AF65-F5344CB8AC3E}">
        <p14:creationId xmlns:p14="http://schemas.microsoft.com/office/powerpoint/2010/main" val="177364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sq-AL"/>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Date Placeholder 3"/>
          <p:cNvSpPr>
            <a:spLocks noGrp="1"/>
          </p:cNvSpPr>
          <p:nvPr>
            <p:ph type="dt" sz="half" idx="10"/>
          </p:nvPr>
        </p:nvSpPr>
        <p:spPr/>
        <p:txBody>
          <a:bodyPr/>
          <a:lstStyle/>
          <a:p>
            <a:fld id="{3F8D6A84-288A-4EFD-8C4F-1038A4B4624F}" type="datetimeFigureOut">
              <a:rPr lang="sq-AL" smtClean="0"/>
              <a:t>13.6.2022</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04E3230D-3A96-4CC5-8619-CED381459F0A}" type="slidenum">
              <a:rPr lang="sq-AL" smtClean="0"/>
              <a:t>‹#›</a:t>
            </a:fld>
            <a:endParaRPr lang="sq-AL"/>
          </a:p>
        </p:txBody>
      </p:sp>
    </p:spTree>
    <p:extLst>
      <p:ext uri="{BB962C8B-B14F-4D97-AF65-F5344CB8AC3E}">
        <p14:creationId xmlns:p14="http://schemas.microsoft.com/office/powerpoint/2010/main" val="40005437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 charteo.com / Design 1">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322665"/>
      </p:ext>
    </p:extLst>
  </p:cSld>
  <p:clrMapOvr>
    <a:masterClrMapping/>
  </p:clrMapOvr>
  <p:transition spd="slow">
    <p:push/>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q-AL"/>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q-AL"/>
          </a:p>
        </p:txBody>
      </p:sp>
      <p:sp>
        <p:nvSpPr>
          <p:cNvPr id="4" name="Date Placeholder 3"/>
          <p:cNvSpPr>
            <a:spLocks noGrp="1"/>
          </p:cNvSpPr>
          <p:nvPr>
            <p:ph type="dt" sz="half" idx="10"/>
          </p:nvPr>
        </p:nvSpPr>
        <p:spPr/>
        <p:txBody>
          <a:bodyPr/>
          <a:lstStyle>
            <a:lvl1pPr>
              <a:defRPr/>
            </a:lvl1pPr>
          </a:lstStyle>
          <a:p>
            <a:pPr>
              <a:defRPr/>
            </a:pPr>
            <a:fld id="{B1CAD225-C522-4882-BCC9-C18928EB798F}" type="datetimeFigureOut">
              <a:rPr lang="sq-AL"/>
              <a:pPr>
                <a:defRPr/>
              </a:pPr>
              <a:t>13.6.2022</a:t>
            </a:fld>
            <a:endParaRPr lang="sq-AL"/>
          </a:p>
        </p:txBody>
      </p:sp>
      <p:sp>
        <p:nvSpPr>
          <p:cNvPr id="5" name="Footer Placeholder 4"/>
          <p:cNvSpPr>
            <a:spLocks noGrp="1"/>
          </p:cNvSpPr>
          <p:nvPr>
            <p:ph type="ftr" sz="quarter" idx="11"/>
          </p:nvPr>
        </p:nvSpPr>
        <p:spPr/>
        <p:txBody>
          <a:bodyPr/>
          <a:lstStyle>
            <a:lvl1pPr>
              <a:defRPr/>
            </a:lvl1pPr>
          </a:lstStyle>
          <a:p>
            <a:pPr>
              <a:defRPr/>
            </a:pPr>
            <a:endParaRPr lang="sq-AL"/>
          </a:p>
        </p:txBody>
      </p:sp>
      <p:sp>
        <p:nvSpPr>
          <p:cNvPr id="6" name="Slide Number Placeholder 5"/>
          <p:cNvSpPr>
            <a:spLocks noGrp="1"/>
          </p:cNvSpPr>
          <p:nvPr>
            <p:ph type="sldNum" sz="quarter" idx="12"/>
          </p:nvPr>
        </p:nvSpPr>
        <p:spPr/>
        <p:txBody>
          <a:bodyPr/>
          <a:lstStyle>
            <a:lvl1pPr>
              <a:defRPr/>
            </a:lvl1pPr>
          </a:lstStyle>
          <a:p>
            <a:fld id="{FEEB966E-06C3-4ABE-8DCE-D131162F1D4E}" type="slidenum">
              <a:rPr lang="sq-AL" altLang="sq-AL"/>
              <a:pPr/>
              <a:t>‹#›</a:t>
            </a:fld>
            <a:endParaRPr lang="sq-AL" altLang="sq-AL"/>
          </a:p>
        </p:txBody>
      </p:sp>
    </p:spTree>
    <p:extLst>
      <p:ext uri="{BB962C8B-B14F-4D97-AF65-F5344CB8AC3E}">
        <p14:creationId xmlns:p14="http://schemas.microsoft.com/office/powerpoint/2010/main" val="40873030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q-AL"/>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Date Placeholder 3"/>
          <p:cNvSpPr>
            <a:spLocks noGrp="1"/>
          </p:cNvSpPr>
          <p:nvPr>
            <p:ph type="dt" sz="half" idx="10"/>
          </p:nvPr>
        </p:nvSpPr>
        <p:spPr/>
        <p:txBody>
          <a:bodyPr/>
          <a:lstStyle>
            <a:lvl1pPr>
              <a:defRPr/>
            </a:lvl1pPr>
          </a:lstStyle>
          <a:p>
            <a:pPr>
              <a:defRPr/>
            </a:pPr>
            <a:fld id="{4BBDAD78-0998-4FAA-8F6B-C728893ED5CB}" type="datetimeFigureOut">
              <a:rPr lang="sq-AL"/>
              <a:pPr>
                <a:defRPr/>
              </a:pPr>
              <a:t>13.6.2022</a:t>
            </a:fld>
            <a:endParaRPr lang="sq-AL"/>
          </a:p>
        </p:txBody>
      </p:sp>
      <p:sp>
        <p:nvSpPr>
          <p:cNvPr id="5" name="Footer Placeholder 4"/>
          <p:cNvSpPr>
            <a:spLocks noGrp="1"/>
          </p:cNvSpPr>
          <p:nvPr>
            <p:ph type="ftr" sz="quarter" idx="11"/>
          </p:nvPr>
        </p:nvSpPr>
        <p:spPr/>
        <p:txBody>
          <a:bodyPr/>
          <a:lstStyle>
            <a:lvl1pPr>
              <a:defRPr/>
            </a:lvl1pPr>
          </a:lstStyle>
          <a:p>
            <a:pPr>
              <a:defRPr/>
            </a:pPr>
            <a:endParaRPr lang="sq-AL"/>
          </a:p>
        </p:txBody>
      </p:sp>
      <p:sp>
        <p:nvSpPr>
          <p:cNvPr id="6" name="Slide Number Placeholder 5"/>
          <p:cNvSpPr>
            <a:spLocks noGrp="1"/>
          </p:cNvSpPr>
          <p:nvPr>
            <p:ph type="sldNum" sz="quarter" idx="12"/>
          </p:nvPr>
        </p:nvSpPr>
        <p:spPr/>
        <p:txBody>
          <a:bodyPr/>
          <a:lstStyle>
            <a:lvl1pPr>
              <a:defRPr/>
            </a:lvl1pPr>
          </a:lstStyle>
          <a:p>
            <a:fld id="{8920C2E5-FD86-418F-886B-0BCB57B82E82}" type="slidenum">
              <a:rPr lang="sq-AL" altLang="sq-AL"/>
              <a:pPr/>
              <a:t>‹#›</a:t>
            </a:fld>
            <a:endParaRPr lang="sq-AL" altLang="sq-AL"/>
          </a:p>
        </p:txBody>
      </p:sp>
    </p:spTree>
    <p:extLst>
      <p:ext uri="{BB962C8B-B14F-4D97-AF65-F5344CB8AC3E}">
        <p14:creationId xmlns:p14="http://schemas.microsoft.com/office/powerpoint/2010/main" val="18143305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q-AL"/>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8FB79019-F457-4DB4-B820-D11B6FFC6663}" type="datetimeFigureOut">
              <a:rPr lang="sq-AL"/>
              <a:pPr>
                <a:defRPr/>
              </a:pPr>
              <a:t>13.6.2022</a:t>
            </a:fld>
            <a:endParaRPr lang="sq-AL"/>
          </a:p>
        </p:txBody>
      </p:sp>
      <p:sp>
        <p:nvSpPr>
          <p:cNvPr id="5" name="Footer Placeholder 4"/>
          <p:cNvSpPr>
            <a:spLocks noGrp="1"/>
          </p:cNvSpPr>
          <p:nvPr>
            <p:ph type="ftr" sz="quarter" idx="11"/>
          </p:nvPr>
        </p:nvSpPr>
        <p:spPr/>
        <p:txBody>
          <a:bodyPr/>
          <a:lstStyle>
            <a:lvl1pPr>
              <a:defRPr/>
            </a:lvl1pPr>
          </a:lstStyle>
          <a:p>
            <a:pPr>
              <a:defRPr/>
            </a:pPr>
            <a:endParaRPr lang="sq-AL"/>
          </a:p>
        </p:txBody>
      </p:sp>
      <p:sp>
        <p:nvSpPr>
          <p:cNvPr id="6" name="Slide Number Placeholder 5"/>
          <p:cNvSpPr>
            <a:spLocks noGrp="1"/>
          </p:cNvSpPr>
          <p:nvPr>
            <p:ph type="sldNum" sz="quarter" idx="12"/>
          </p:nvPr>
        </p:nvSpPr>
        <p:spPr/>
        <p:txBody>
          <a:bodyPr/>
          <a:lstStyle>
            <a:lvl1pPr>
              <a:defRPr/>
            </a:lvl1pPr>
          </a:lstStyle>
          <a:p>
            <a:fld id="{0D83E3B7-743C-47BB-B948-D0D63A63D23C}" type="slidenum">
              <a:rPr lang="sq-AL" altLang="sq-AL"/>
              <a:pPr/>
              <a:t>‹#›</a:t>
            </a:fld>
            <a:endParaRPr lang="sq-AL" altLang="sq-AL"/>
          </a:p>
        </p:txBody>
      </p:sp>
    </p:spTree>
    <p:extLst>
      <p:ext uri="{BB962C8B-B14F-4D97-AF65-F5344CB8AC3E}">
        <p14:creationId xmlns:p14="http://schemas.microsoft.com/office/powerpoint/2010/main" val="6901304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q-AL"/>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5" name="Date Placeholder 3"/>
          <p:cNvSpPr>
            <a:spLocks noGrp="1"/>
          </p:cNvSpPr>
          <p:nvPr>
            <p:ph type="dt" sz="half" idx="10"/>
          </p:nvPr>
        </p:nvSpPr>
        <p:spPr/>
        <p:txBody>
          <a:bodyPr/>
          <a:lstStyle>
            <a:lvl1pPr>
              <a:defRPr/>
            </a:lvl1pPr>
          </a:lstStyle>
          <a:p>
            <a:pPr>
              <a:defRPr/>
            </a:pPr>
            <a:fld id="{EFAB6002-BC2F-42C3-9A8B-0B419ED02619}" type="datetimeFigureOut">
              <a:rPr lang="sq-AL"/>
              <a:pPr>
                <a:defRPr/>
              </a:pPr>
              <a:t>13.6.2022</a:t>
            </a:fld>
            <a:endParaRPr lang="sq-AL"/>
          </a:p>
        </p:txBody>
      </p:sp>
      <p:sp>
        <p:nvSpPr>
          <p:cNvPr id="6" name="Footer Placeholder 4"/>
          <p:cNvSpPr>
            <a:spLocks noGrp="1"/>
          </p:cNvSpPr>
          <p:nvPr>
            <p:ph type="ftr" sz="quarter" idx="11"/>
          </p:nvPr>
        </p:nvSpPr>
        <p:spPr/>
        <p:txBody>
          <a:bodyPr/>
          <a:lstStyle>
            <a:lvl1pPr>
              <a:defRPr/>
            </a:lvl1pPr>
          </a:lstStyle>
          <a:p>
            <a:pPr>
              <a:defRPr/>
            </a:pPr>
            <a:endParaRPr lang="sq-AL"/>
          </a:p>
        </p:txBody>
      </p:sp>
      <p:sp>
        <p:nvSpPr>
          <p:cNvPr id="7" name="Slide Number Placeholder 5"/>
          <p:cNvSpPr>
            <a:spLocks noGrp="1"/>
          </p:cNvSpPr>
          <p:nvPr>
            <p:ph type="sldNum" sz="quarter" idx="12"/>
          </p:nvPr>
        </p:nvSpPr>
        <p:spPr/>
        <p:txBody>
          <a:bodyPr/>
          <a:lstStyle>
            <a:lvl1pPr>
              <a:defRPr/>
            </a:lvl1pPr>
          </a:lstStyle>
          <a:p>
            <a:fld id="{70981DCE-FA10-4667-8FF5-4B270EC55B48}" type="slidenum">
              <a:rPr lang="sq-AL" altLang="sq-AL"/>
              <a:pPr/>
              <a:t>‹#›</a:t>
            </a:fld>
            <a:endParaRPr lang="sq-AL" altLang="sq-AL"/>
          </a:p>
        </p:txBody>
      </p:sp>
    </p:spTree>
    <p:extLst>
      <p:ext uri="{BB962C8B-B14F-4D97-AF65-F5344CB8AC3E}">
        <p14:creationId xmlns:p14="http://schemas.microsoft.com/office/powerpoint/2010/main" val="2922670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sq-AL"/>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7" name="Date Placeholder 3"/>
          <p:cNvSpPr>
            <a:spLocks noGrp="1"/>
          </p:cNvSpPr>
          <p:nvPr>
            <p:ph type="dt" sz="half" idx="10"/>
          </p:nvPr>
        </p:nvSpPr>
        <p:spPr/>
        <p:txBody>
          <a:bodyPr/>
          <a:lstStyle>
            <a:lvl1pPr>
              <a:defRPr/>
            </a:lvl1pPr>
          </a:lstStyle>
          <a:p>
            <a:pPr>
              <a:defRPr/>
            </a:pPr>
            <a:fld id="{6ED43E52-EA13-42B5-9662-2ECF8F395D9F}" type="datetimeFigureOut">
              <a:rPr lang="sq-AL"/>
              <a:pPr>
                <a:defRPr/>
              </a:pPr>
              <a:t>13.6.2022</a:t>
            </a:fld>
            <a:endParaRPr lang="sq-AL"/>
          </a:p>
        </p:txBody>
      </p:sp>
      <p:sp>
        <p:nvSpPr>
          <p:cNvPr id="8" name="Footer Placeholder 4"/>
          <p:cNvSpPr>
            <a:spLocks noGrp="1"/>
          </p:cNvSpPr>
          <p:nvPr>
            <p:ph type="ftr" sz="quarter" idx="11"/>
          </p:nvPr>
        </p:nvSpPr>
        <p:spPr/>
        <p:txBody>
          <a:bodyPr/>
          <a:lstStyle>
            <a:lvl1pPr>
              <a:defRPr/>
            </a:lvl1pPr>
          </a:lstStyle>
          <a:p>
            <a:pPr>
              <a:defRPr/>
            </a:pPr>
            <a:endParaRPr lang="sq-AL"/>
          </a:p>
        </p:txBody>
      </p:sp>
      <p:sp>
        <p:nvSpPr>
          <p:cNvPr id="9" name="Slide Number Placeholder 5"/>
          <p:cNvSpPr>
            <a:spLocks noGrp="1"/>
          </p:cNvSpPr>
          <p:nvPr>
            <p:ph type="sldNum" sz="quarter" idx="12"/>
          </p:nvPr>
        </p:nvSpPr>
        <p:spPr/>
        <p:txBody>
          <a:bodyPr/>
          <a:lstStyle>
            <a:lvl1pPr>
              <a:defRPr/>
            </a:lvl1pPr>
          </a:lstStyle>
          <a:p>
            <a:fld id="{9537F77A-5504-42DD-921B-804168511A21}" type="slidenum">
              <a:rPr lang="sq-AL" altLang="sq-AL"/>
              <a:pPr/>
              <a:t>‹#›</a:t>
            </a:fld>
            <a:endParaRPr lang="sq-AL" altLang="sq-AL"/>
          </a:p>
        </p:txBody>
      </p:sp>
    </p:spTree>
    <p:extLst>
      <p:ext uri="{BB962C8B-B14F-4D97-AF65-F5344CB8AC3E}">
        <p14:creationId xmlns:p14="http://schemas.microsoft.com/office/powerpoint/2010/main" val="39073402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q-AL"/>
          </a:p>
        </p:txBody>
      </p:sp>
      <p:sp>
        <p:nvSpPr>
          <p:cNvPr id="3" name="Date Placeholder 3"/>
          <p:cNvSpPr>
            <a:spLocks noGrp="1"/>
          </p:cNvSpPr>
          <p:nvPr>
            <p:ph type="dt" sz="half" idx="10"/>
          </p:nvPr>
        </p:nvSpPr>
        <p:spPr/>
        <p:txBody>
          <a:bodyPr/>
          <a:lstStyle>
            <a:lvl1pPr>
              <a:defRPr/>
            </a:lvl1pPr>
          </a:lstStyle>
          <a:p>
            <a:pPr>
              <a:defRPr/>
            </a:pPr>
            <a:fld id="{18325566-9A22-44FE-96EF-47CA56E5D740}" type="datetimeFigureOut">
              <a:rPr lang="sq-AL"/>
              <a:pPr>
                <a:defRPr/>
              </a:pPr>
              <a:t>13.6.2022</a:t>
            </a:fld>
            <a:endParaRPr lang="sq-AL"/>
          </a:p>
        </p:txBody>
      </p:sp>
      <p:sp>
        <p:nvSpPr>
          <p:cNvPr id="4" name="Footer Placeholder 4"/>
          <p:cNvSpPr>
            <a:spLocks noGrp="1"/>
          </p:cNvSpPr>
          <p:nvPr>
            <p:ph type="ftr" sz="quarter" idx="11"/>
          </p:nvPr>
        </p:nvSpPr>
        <p:spPr/>
        <p:txBody>
          <a:bodyPr/>
          <a:lstStyle>
            <a:lvl1pPr>
              <a:defRPr/>
            </a:lvl1pPr>
          </a:lstStyle>
          <a:p>
            <a:pPr>
              <a:defRPr/>
            </a:pPr>
            <a:endParaRPr lang="sq-AL"/>
          </a:p>
        </p:txBody>
      </p:sp>
      <p:sp>
        <p:nvSpPr>
          <p:cNvPr id="5" name="Slide Number Placeholder 5"/>
          <p:cNvSpPr>
            <a:spLocks noGrp="1"/>
          </p:cNvSpPr>
          <p:nvPr>
            <p:ph type="sldNum" sz="quarter" idx="12"/>
          </p:nvPr>
        </p:nvSpPr>
        <p:spPr/>
        <p:txBody>
          <a:bodyPr/>
          <a:lstStyle>
            <a:lvl1pPr>
              <a:defRPr/>
            </a:lvl1pPr>
          </a:lstStyle>
          <a:p>
            <a:fld id="{E3DEDA04-9F22-41F6-A353-A172B2DFDD03}" type="slidenum">
              <a:rPr lang="sq-AL" altLang="sq-AL"/>
              <a:pPr/>
              <a:t>‹#›</a:t>
            </a:fld>
            <a:endParaRPr lang="sq-AL" altLang="sq-AL"/>
          </a:p>
        </p:txBody>
      </p:sp>
    </p:spTree>
    <p:extLst>
      <p:ext uri="{BB962C8B-B14F-4D97-AF65-F5344CB8AC3E}">
        <p14:creationId xmlns:p14="http://schemas.microsoft.com/office/powerpoint/2010/main" val="8244246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622A28C-BD9F-4EC4-8B95-0FA5EB60BFD8}" type="datetimeFigureOut">
              <a:rPr lang="sq-AL"/>
              <a:pPr>
                <a:defRPr/>
              </a:pPr>
              <a:t>13.6.2022</a:t>
            </a:fld>
            <a:endParaRPr lang="sq-AL"/>
          </a:p>
        </p:txBody>
      </p:sp>
      <p:sp>
        <p:nvSpPr>
          <p:cNvPr id="3" name="Footer Placeholder 4"/>
          <p:cNvSpPr>
            <a:spLocks noGrp="1"/>
          </p:cNvSpPr>
          <p:nvPr>
            <p:ph type="ftr" sz="quarter" idx="11"/>
          </p:nvPr>
        </p:nvSpPr>
        <p:spPr/>
        <p:txBody>
          <a:bodyPr/>
          <a:lstStyle>
            <a:lvl1pPr>
              <a:defRPr/>
            </a:lvl1pPr>
          </a:lstStyle>
          <a:p>
            <a:pPr>
              <a:defRPr/>
            </a:pPr>
            <a:endParaRPr lang="sq-AL"/>
          </a:p>
        </p:txBody>
      </p:sp>
      <p:sp>
        <p:nvSpPr>
          <p:cNvPr id="4" name="Slide Number Placeholder 5"/>
          <p:cNvSpPr>
            <a:spLocks noGrp="1"/>
          </p:cNvSpPr>
          <p:nvPr>
            <p:ph type="sldNum" sz="quarter" idx="12"/>
          </p:nvPr>
        </p:nvSpPr>
        <p:spPr/>
        <p:txBody>
          <a:bodyPr/>
          <a:lstStyle>
            <a:lvl1pPr>
              <a:defRPr/>
            </a:lvl1pPr>
          </a:lstStyle>
          <a:p>
            <a:fld id="{0B5C5775-27D6-4920-9B53-6EE5D9911DAC}" type="slidenum">
              <a:rPr lang="sq-AL" altLang="sq-AL"/>
              <a:pPr/>
              <a:t>‹#›</a:t>
            </a:fld>
            <a:endParaRPr lang="sq-AL" altLang="sq-AL"/>
          </a:p>
        </p:txBody>
      </p:sp>
    </p:spTree>
    <p:extLst>
      <p:ext uri="{BB962C8B-B14F-4D97-AF65-F5344CB8AC3E}">
        <p14:creationId xmlns:p14="http://schemas.microsoft.com/office/powerpoint/2010/main" val="226417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q-AL"/>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Date Placeholder 3"/>
          <p:cNvSpPr>
            <a:spLocks noGrp="1"/>
          </p:cNvSpPr>
          <p:nvPr>
            <p:ph type="dt" sz="half" idx="10"/>
          </p:nvPr>
        </p:nvSpPr>
        <p:spPr/>
        <p:txBody>
          <a:bodyPr/>
          <a:lstStyle/>
          <a:p>
            <a:fld id="{3F8D6A84-288A-4EFD-8C4F-1038A4B4624F}" type="datetimeFigureOut">
              <a:rPr lang="sq-AL" smtClean="0"/>
              <a:t>13.6.2022</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04E3230D-3A96-4CC5-8619-CED381459F0A}" type="slidenum">
              <a:rPr lang="sq-AL" smtClean="0"/>
              <a:t>‹#›</a:t>
            </a:fld>
            <a:endParaRPr lang="sq-AL"/>
          </a:p>
        </p:txBody>
      </p:sp>
    </p:spTree>
    <p:extLst>
      <p:ext uri="{BB962C8B-B14F-4D97-AF65-F5344CB8AC3E}">
        <p14:creationId xmlns:p14="http://schemas.microsoft.com/office/powerpoint/2010/main" val="12192261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q-AL"/>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C56AF925-9C77-4DF7-B436-EFEA4BC14A9F}" type="datetimeFigureOut">
              <a:rPr lang="sq-AL"/>
              <a:pPr>
                <a:defRPr/>
              </a:pPr>
              <a:t>13.6.2022</a:t>
            </a:fld>
            <a:endParaRPr lang="sq-AL"/>
          </a:p>
        </p:txBody>
      </p:sp>
      <p:sp>
        <p:nvSpPr>
          <p:cNvPr id="6" name="Footer Placeholder 4"/>
          <p:cNvSpPr>
            <a:spLocks noGrp="1"/>
          </p:cNvSpPr>
          <p:nvPr>
            <p:ph type="ftr" sz="quarter" idx="11"/>
          </p:nvPr>
        </p:nvSpPr>
        <p:spPr/>
        <p:txBody>
          <a:bodyPr/>
          <a:lstStyle>
            <a:lvl1pPr>
              <a:defRPr/>
            </a:lvl1pPr>
          </a:lstStyle>
          <a:p>
            <a:pPr>
              <a:defRPr/>
            </a:pPr>
            <a:endParaRPr lang="sq-AL"/>
          </a:p>
        </p:txBody>
      </p:sp>
      <p:sp>
        <p:nvSpPr>
          <p:cNvPr id="7" name="Slide Number Placeholder 5"/>
          <p:cNvSpPr>
            <a:spLocks noGrp="1"/>
          </p:cNvSpPr>
          <p:nvPr>
            <p:ph type="sldNum" sz="quarter" idx="12"/>
          </p:nvPr>
        </p:nvSpPr>
        <p:spPr/>
        <p:txBody>
          <a:bodyPr/>
          <a:lstStyle>
            <a:lvl1pPr>
              <a:defRPr/>
            </a:lvl1pPr>
          </a:lstStyle>
          <a:p>
            <a:fld id="{50D2B8CF-CDA4-44DA-BABC-7F03E86DCFA9}" type="slidenum">
              <a:rPr lang="sq-AL" altLang="sq-AL"/>
              <a:pPr/>
              <a:t>‹#›</a:t>
            </a:fld>
            <a:endParaRPr lang="sq-AL" altLang="sq-AL"/>
          </a:p>
        </p:txBody>
      </p:sp>
    </p:spTree>
    <p:extLst>
      <p:ext uri="{BB962C8B-B14F-4D97-AF65-F5344CB8AC3E}">
        <p14:creationId xmlns:p14="http://schemas.microsoft.com/office/powerpoint/2010/main" val="41732401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q-AL"/>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q-AL"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B9FBD8D7-FCBA-4B64-97D2-FB746B0191B1}" type="datetimeFigureOut">
              <a:rPr lang="sq-AL"/>
              <a:pPr>
                <a:defRPr/>
              </a:pPr>
              <a:t>13.6.2022</a:t>
            </a:fld>
            <a:endParaRPr lang="sq-AL"/>
          </a:p>
        </p:txBody>
      </p:sp>
      <p:sp>
        <p:nvSpPr>
          <p:cNvPr id="6" name="Footer Placeholder 4"/>
          <p:cNvSpPr>
            <a:spLocks noGrp="1"/>
          </p:cNvSpPr>
          <p:nvPr>
            <p:ph type="ftr" sz="quarter" idx="11"/>
          </p:nvPr>
        </p:nvSpPr>
        <p:spPr/>
        <p:txBody>
          <a:bodyPr/>
          <a:lstStyle>
            <a:lvl1pPr>
              <a:defRPr/>
            </a:lvl1pPr>
          </a:lstStyle>
          <a:p>
            <a:pPr>
              <a:defRPr/>
            </a:pPr>
            <a:endParaRPr lang="sq-AL"/>
          </a:p>
        </p:txBody>
      </p:sp>
      <p:sp>
        <p:nvSpPr>
          <p:cNvPr id="7" name="Slide Number Placeholder 5"/>
          <p:cNvSpPr>
            <a:spLocks noGrp="1"/>
          </p:cNvSpPr>
          <p:nvPr>
            <p:ph type="sldNum" sz="quarter" idx="12"/>
          </p:nvPr>
        </p:nvSpPr>
        <p:spPr/>
        <p:txBody>
          <a:bodyPr/>
          <a:lstStyle>
            <a:lvl1pPr>
              <a:defRPr/>
            </a:lvl1pPr>
          </a:lstStyle>
          <a:p>
            <a:fld id="{9ACA225B-2401-4EFB-B4BA-B219AD6041C6}" type="slidenum">
              <a:rPr lang="sq-AL" altLang="sq-AL"/>
              <a:pPr/>
              <a:t>‹#›</a:t>
            </a:fld>
            <a:endParaRPr lang="sq-AL" altLang="sq-AL"/>
          </a:p>
        </p:txBody>
      </p:sp>
    </p:spTree>
    <p:extLst>
      <p:ext uri="{BB962C8B-B14F-4D97-AF65-F5344CB8AC3E}">
        <p14:creationId xmlns:p14="http://schemas.microsoft.com/office/powerpoint/2010/main" val="8749359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q-AL"/>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Date Placeholder 3"/>
          <p:cNvSpPr>
            <a:spLocks noGrp="1"/>
          </p:cNvSpPr>
          <p:nvPr>
            <p:ph type="dt" sz="half" idx="10"/>
          </p:nvPr>
        </p:nvSpPr>
        <p:spPr/>
        <p:txBody>
          <a:bodyPr/>
          <a:lstStyle>
            <a:lvl1pPr>
              <a:defRPr/>
            </a:lvl1pPr>
          </a:lstStyle>
          <a:p>
            <a:pPr>
              <a:defRPr/>
            </a:pPr>
            <a:fld id="{4787F936-3D60-4904-84B0-631FCA23E0D3}" type="datetimeFigureOut">
              <a:rPr lang="sq-AL"/>
              <a:pPr>
                <a:defRPr/>
              </a:pPr>
              <a:t>13.6.2022</a:t>
            </a:fld>
            <a:endParaRPr lang="sq-AL"/>
          </a:p>
        </p:txBody>
      </p:sp>
      <p:sp>
        <p:nvSpPr>
          <p:cNvPr id="5" name="Footer Placeholder 4"/>
          <p:cNvSpPr>
            <a:spLocks noGrp="1"/>
          </p:cNvSpPr>
          <p:nvPr>
            <p:ph type="ftr" sz="quarter" idx="11"/>
          </p:nvPr>
        </p:nvSpPr>
        <p:spPr/>
        <p:txBody>
          <a:bodyPr/>
          <a:lstStyle>
            <a:lvl1pPr>
              <a:defRPr/>
            </a:lvl1pPr>
          </a:lstStyle>
          <a:p>
            <a:pPr>
              <a:defRPr/>
            </a:pPr>
            <a:endParaRPr lang="sq-AL"/>
          </a:p>
        </p:txBody>
      </p:sp>
      <p:sp>
        <p:nvSpPr>
          <p:cNvPr id="6" name="Slide Number Placeholder 5"/>
          <p:cNvSpPr>
            <a:spLocks noGrp="1"/>
          </p:cNvSpPr>
          <p:nvPr>
            <p:ph type="sldNum" sz="quarter" idx="12"/>
          </p:nvPr>
        </p:nvSpPr>
        <p:spPr/>
        <p:txBody>
          <a:bodyPr/>
          <a:lstStyle>
            <a:lvl1pPr>
              <a:defRPr/>
            </a:lvl1pPr>
          </a:lstStyle>
          <a:p>
            <a:fld id="{219321F6-B933-4A73-8581-D9E60C26ABA3}" type="slidenum">
              <a:rPr lang="sq-AL" altLang="sq-AL"/>
              <a:pPr/>
              <a:t>‹#›</a:t>
            </a:fld>
            <a:endParaRPr lang="sq-AL" altLang="sq-AL"/>
          </a:p>
        </p:txBody>
      </p:sp>
    </p:spTree>
    <p:extLst>
      <p:ext uri="{BB962C8B-B14F-4D97-AF65-F5344CB8AC3E}">
        <p14:creationId xmlns:p14="http://schemas.microsoft.com/office/powerpoint/2010/main" val="25971798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sq-AL"/>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Date Placeholder 3"/>
          <p:cNvSpPr>
            <a:spLocks noGrp="1"/>
          </p:cNvSpPr>
          <p:nvPr>
            <p:ph type="dt" sz="half" idx="10"/>
          </p:nvPr>
        </p:nvSpPr>
        <p:spPr/>
        <p:txBody>
          <a:bodyPr/>
          <a:lstStyle>
            <a:lvl1pPr>
              <a:defRPr/>
            </a:lvl1pPr>
          </a:lstStyle>
          <a:p>
            <a:pPr>
              <a:defRPr/>
            </a:pPr>
            <a:fld id="{883CC77A-DD5B-46B8-8AE5-A5AFAB4378D6}" type="datetimeFigureOut">
              <a:rPr lang="sq-AL"/>
              <a:pPr>
                <a:defRPr/>
              </a:pPr>
              <a:t>13.6.2022</a:t>
            </a:fld>
            <a:endParaRPr lang="sq-AL"/>
          </a:p>
        </p:txBody>
      </p:sp>
      <p:sp>
        <p:nvSpPr>
          <p:cNvPr id="5" name="Footer Placeholder 4"/>
          <p:cNvSpPr>
            <a:spLocks noGrp="1"/>
          </p:cNvSpPr>
          <p:nvPr>
            <p:ph type="ftr" sz="quarter" idx="11"/>
          </p:nvPr>
        </p:nvSpPr>
        <p:spPr/>
        <p:txBody>
          <a:bodyPr/>
          <a:lstStyle>
            <a:lvl1pPr>
              <a:defRPr/>
            </a:lvl1pPr>
          </a:lstStyle>
          <a:p>
            <a:pPr>
              <a:defRPr/>
            </a:pPr>
            <a:endParaRPr lang="sq-AL"/>
          </a:p>
        </p:txBody>
      </p:sp>
      <p:sp>
        <p:nvSpPr>
          <p:cNvPr id="6" name="Slide Number Placeholder 5"/>
          <p:cNvSpPr>
            <a:spLocks noGrp="1"/>
          </p:cNvSpPr>
          <p:nvPr>
            <p:ph type="sldNum" sz="quarter" idx="12"/>
          </p:nvPr>
        </p:nvSpPr>
        <p:spPr/>
        <p:txBody>
          <a:bodyPr/>
          <a:lstStyle>
            <a:lvl1pPr>
              <a:defRPr/>
            </a:lvl1pPr>
          </a:lstStyle>
          <a:p>
            <a:fld id="{A7060B5F-188A-496F-9B53-2AAAC89DAAF2}" type="slidenum">
              <a:rPr lang="sq-AL" altLang="sq-AL"/>
              <a:pPr/>
              <a:t>‹#›</a:t>
            </a:fld>
            <a:endParaRPr lang="sq-AL" altLang="sq-AL"/>
          </a:p>
        </p:txBody>
      </p:sp>
    </p:spTree>
    <p:extLst>
      <p:ext uri="{BB962C8B-B14F-4D97-AF65-F5344CB8AC3E}">
        <p14:creationId xmlns:p14="http://schemas.microsoft.com/office/powerpoint/2010/main" val="2891328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q-AL"/>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F8D6A84-288A-4EFD-8C4F-1038A4B4624F}" type="datetimeFigureOut">
              <a:rPr lang="sq-AL" smtClean="0"/>
              <a:t>13.6.2022</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04E3230D-3A96-4CC5-8619-CED381459F0A}" type="slidenum">
              <a:rPr lang="sq-AL" smtClean="0"/>
              <a:t>‹#›</a:t>
            </a:fld>
            <a:endParaRPr lang="sq-AL"/>
          </a:p>
        </p:txBody>
      </p:sp>
    </p:spTree>
    <p:extLst>
      <p:ext uri="{BB962C8B-B14F-4D97-AF65-F5344CB8AC3E}">
        <p14:creationId xmlns:p14="http://schemas.microsoft.com/office/powerpoint/2010/main" val="1270292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q-AL"/>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5" name="Date Placeholder 4"/>
          <p:cNvSpPr>
            <a:spLocks noGrp="1"/>
          </p:cNvSpPr>
          <p:nvPr>
            <p:ph type="dt" sz="half" idx="10"/>
          </p:nvPr>
        </p:nvSpPr>
        <p:spPr/>
        <p:txBody>
          <a:bodyPr/>
          <a:lstStyle/>
          <a:p>
            <a:fld id="{3F8D6A84-288A-4EFD-8C4F-1038A4B4624F}" type="datetimeFigureOut">
              <a:rPr lang="sq-AL" smtClean="0"/>
              <a:t>13.6.2022</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p>
            <a:fld id="{04E3230D-3A96-4CC5-8619-CED381459F0A}" type="slidenum">
              <a:rPr lang="sq-AL" smtClean="0"/>
              <a:t>‹#›</a:t>
            </a:fld>
            <a:endParaRPr lang="sq-AL"/>
          </a:p>
        </p:txBody>
      </p:sp>
    </p:spTree>
    <p:extLst>
      <p:ext uri="{BB962C8B-B14F-4D97-AF65-F5344CB8AC3E}">
        <p14:creationId xmlns:p14="http://schemas.microsoft.com/office/powerpoint/2010/main" val="3085401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sq-AL"/>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7" name="Date Placeholder 6"/>
          <p:cNvSpPr>
            <a:spLocks noGrp="1"/>
          </p:cNvSpPr>
          <p:nvPr>
            <p:ph type="dt" sz="half" idx="10"/>
          </p:nvPr>
        </p:nvSpPr>
        <p:spPr/>
        <p:txBody>
          <a:bodyPr/>
          <a:lstStyle/>
          <a:p>
            <a:fld id="{3F8D6A84-288A-4EFD-8C4F-1038A4B4624F}" type="datetimeFigureOut">
              <a:rPr lang="sq-AL" smtClean="0"/>
              <a:t>13.6.2022</a:t>
            </a:fld>
            <a:endParaRPr lang="sq-AL"/>
          </a:p>
        </p:txBody>
      </p:sp>
      <p:sp>
        <p:nvSpPr>
          <p:cNvPr id="8" name="Footer Placeholder 7"/>
          <p:cNvSpPr>
            <a:spLocks noGrp="1"/>
          </p:cNvSpPr>
          <p:nvPr>
            <p:ph type="ftr" sz="quarter" idx="11"/>
          </p:nvPr>
        </p:nvSpPr>
        <p:spPr/>
        <p:txBody>
          <a:bodyPr/>
          <a:lstStyle/>
          <a:p>
            <a:endParaRPr lang="sq-AL"/>
          </a:p>
        </p:txBody>
      </p:sp>
      <p:sp>
        <p:nvSpPr>
          <p:cNvPr id="9" name="Slide Number Placeholder 8"/>
          <p:cNvSpPr>
            <a:spLocks noGrp="1"/>
          </p:cNvSpPr>
          <p:nvPr>
            <p:ph type="sldNum" sz="quarter" idx="12"/>
          </p:nvPr>
        </p:nvSpPr>
        <p:spPr/>
        <p:txBody>
          <a:bodyPr/>
          <a:lstStyle/>
          <a:p>
            <a:fld id="{04E3230D-3A96-4CC5-8619-CED381459F0A}" type="slidenum">
              <a:rPr lang="sq-AL" smtClean="0"/>
              <a:t>‹#›</a:t>
            </a:fld>
            <a:endParaRPr lang="sq-AL"/>
          </a:p>
        </p:txBody>
      </p:sp>
    </p:spTree>
    <p:extLst>
      <p:ext uri="{BB962C8B-B14F-4D97-AF65-F5344CB8AC3E}">
        <p14:creationId xmlns:p14="http://schemas.microsoft.com/office/powerpoint/2010/main" val="1645463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q-AL"/>
          </a:p>
        </p:txBody>
      </p:sp>
      <p:sp>
        <p:nvSpPr>
          <p:cNvPr id="3" name="Date Placeholder 2"/>
          <p:cNvSpPr>
            <a:spLocks noGrp="1"/>
          </p:cNvSpPr>
          <p:nvPr>
            <p:ph type="dt" sz="half" idx="10"/>
          </p:nvPr>
        </p:nvSpPr>
        <p:spPr/>
        <p:txBody>
          <a:bodyPr/>
          <a:lstStyle/>
          <a:p>
            <a:fld id="{3F8D6A84-288A-4EFD-8C4F-1038A4B4624F}" type="datetimeFigureOut">
              <a:rPr lang="sq-AL" smtClean="0"/>
              <a:t>13.6.2022</a:t>
            </a:fld>
            <a:endParaRPr lang="sq-AL"/>
          </a:p>
        </p:txBody>
      </p:sp>
      <p:sp>
        <p:nvSpPr>
          <p:cNvPr id="4" name="Footer Placeholder 3"/>
          <p:cNvSpPr>
            <a:spLocks noGrp="1"/>
          </p:cNvSpPr>
          <p:nvPr>
            <p:ph type="ftr" sz="quarter" idx="11"/>
          </p:nvPr>
        </p:nvSpPr>
        <p:spPr/>
        <p:txBody>
          <a:bodyPr/>
          <a:lstStyle/>
          <a:p>
            <a:endParaRPr lang="sq-AL"/>
          </a:p>
        </p:txBody>
      </p:sp>
      <p:sp>
        <p:nvSpPr>
          <p:cNvPr id="5" name="Slide Number Placeholder 4"/>
          <p:cNvSpPr>
            <a:spLocks noGrp="1"/>
          </p:cNvSpPr>
          <p:nvPr>
            <p:ph type="sldNum" sz="quarter" idx="12"/>
          </p:nvPr>
        </p:nvSpPr>
        <p:spPr/>
        <p:txBody>
          <a:bodyPr/>
          <a:lstStyle/>
          <a:p>
            <a:fld id="{04E3230D-3A96-4CC5-8619-CED381459F0A}" type="slidenum">
              <a:rPr lang="sq-AL" smtClean="0"/>
              <a:t>‹#›</a:t>
            </a:fld>
            <a:endParaRPr lang="sq-AL"/>
          </a:p>
        </p:txBody>
      </p:sp>
    </p:spTree>
    <p:extLst>
      <p:ext uri="{BB962C8B-B14F-4D97-AF65-F5344CB8AC3E}">
        <p14:creationId xmlns:p14="http://schemas.microsoft.com/office/powerpoint/2010/main" val="3199311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8D6A84-288A-4EFD-8C4F-1038A4B4624F}" type="datetimeFigureOut">
              <a:rPr lang="sq-AL" smtClean="0"/>
              <a:t>13.6.2022</a:t>
            </a:fld>
            <a:endParaRPr lang="sq-AL"/>
          </a:p>
        </p:txBody>
      </p:sp>
      <p:sp>
        <p:nvSpPr>
          <p:cNvPr id="3" name="Footer Placeholder 2"/>
          <p:cNvSpPr>
            <a:spLocks noGrp="1"/>
          </p:cNvSpPr>
          <p:nvPr>
            <p:ph type="ftr" sz="quarter" idx="11"/>
          </p:nvPr>
        </p:nvSpPr>
        <p:spPr/>
        <p:txBody>
          <a:bodyPr/>
          <a:lstStyle/>
          <a:p>
            <a:endParaRPr lang="sq-AL"/>
          </a:p>
        </p:txBody>
      </p:sp>
      <p:sp>
        <p:nvSpPr>
          <p:cNvPr id="4" name="Slide Number Placeholder 3"/>
          <p:cNvSpPr>
            <a:spLocks noGrp="1"/>
          </p:cNvSpPr>
          <p:nvPr>
            <p:ph type="sldNum" sz="quarter" idx="12"/>
          </p:nvPr>
        </p:nvSpPr>
        <p:spPr/>
        <p:txBody>
          <a:bodyPr/>
          <a:lstStyle/>
          <a:p>
            <a:fld id="{04E3230D-3A96-4CC5-8619-CED381459F0A}" type="slidenum">
              <a:rPr lang="sq-AL" smtClean="0"/>
              <a:t>‹#›</a:t>
            </a:fld>
            <a:endParaRPr lang="sq-AL"/>
          </a:p>
        </p:txBody>
      </p:sp>
    </p:spTree>
    <p:extLst>
      <p:ext uri="{BB962C8B-B14F-4D97-AF65-F5344CB8AC3E}">
        <p14:creationId xmlns:p14="http://schemas.microsoft.com/office/powerpoint/2010/main" val="654278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q-AL"/>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F8D6A84-288A-4EFD-8C4F-1038A4B4624F}" type="datetimeFigureOut">
              <a:rPr lang="sq-AL" smtClean="0"/>
              <a:t>13.6.2022</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p>
            <a:fld id="{04E3230D-3A96-4CC5-8619-CED381459F0A}" type="slidenum">
              <a:rPr lang="sq-AL" smtClean="0"/>
              <a:t>‹#›</a:t>
            </a:fld>
            <a:endParaRPr lang="sq-AL"/>
          </a:p>
        </p:txBody>
      </p:sp>
    </p:spTree>
    <p:extLst>
      <p:ext uri="{BB962C8B-B14F-4D97-AF65-F5344CB8AC3E}">
        <p14:creationId xmlns:p14="http://schemas.microsoft.com/office/powerpoint/2010/main" val="1853077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q-AL"/>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q-A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F8D6A84-288A-4EFD-8C4F-1038A4B4624F}" type="datetimeFigureOut">
              <a:rPr lang="sq-AL" smtClean="0"/>
              <a:t>13.6.2022</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p>
            <a:fld id="{04E3230D-3A96-4CC5-8619-CED381459F0A}" type="slidenum">
              <a:rPr lang="sq-AL" smtClean="0"/>
              <a:t>‹#›</a:t>
            </a:fld>
            <a:endParaRPr lang="sq-AL"/>
          </a:p>
        </p:txBody>
      </p:sp>
    </p:spTree>
    <p:extLst>
      <p:ext uri="{BB962C8B-B14F-4D97-AF65-F5344CB8AC3E}">
        <p14:creationId xmlns:p14="http://schemas.microsoft.com/office/powerpoint/2010/main" val="1291460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q-AL"/>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8D6A84-288A-4EFD-8C4F-1038A4B4624F}" type="datetimeFigureOut">
              <a:rPr lang="sq-AL" smtClean="0"/>
              <a:t>13.6.2022</a:t>
            </a:fld>
            <a:endParaRPr lang="sq-A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q-A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E3230D-3A96-4CC5-8619-CED381459F0A}" type="slidenum">
              <a:rPr lang="sq-AL" smtClean="0"/>
              <a:t>‹#›</a:t>
            </a:fld>
            <a:endParaRPr lang="sq-AL"/>
          </a:p>
        </p:txBody>
      </p:sp>
    </p:spTree>
    <p:extLst>
      <p:ext uri="{BB962C8B-B14F-4D97-AF65-F5344CB8AC3E}">
        <p14:creationId xmlns:p14="http://schemas.microsoft.com/office/powerpoint/2010/main" val="28342797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q-A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sq-AL"/>
              <a:t>Click to edit Master title style</a:t>
            </a:r>
            <a:endParaRPr lang="sq-AL" altLang="sq-AL"/>
          </a:p>
        </p:txBody>
      </p:sp>
      <p:sp>
        <p:nvSpPr>
          <p:cNvPr id="1027" name="Text Placeholder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sq-AL"/>
              <a:t>Edit Master text styles</a:t>
            </a:r>
          </a:p>
          <a:p>
            <a:pPr lvl="1"/>
            <a:r>
              <a:rPr lang="en-US" altLang="sq-AL"/>
              <a:t>Second level</a:t>
            </a:r>
          </a:p>
          <a:p>
            <a:pPr lvl="2"/>
            <a:r>
              <a:rPr lang="en-US" altLang="sq-AL"/>
              <a:t>Third level</a:t>
            </a:r>
          </a:p>
          <a:p>
            <a:pPr lvl="3"/>
            <a:r>
              <a:rPr lang="en-US" altLang="sq-AL"/>
              <a:t>Fourth level</a:t>
            </a:r>
          </a:p>
          <a:p>
            <a:pPr lvl="4"/>
            <a:r>
              <a:rPr lang="en-US" altLang="sq-AL"/>
              <a:t>Fifth level</a:t>
            </a:r>
            <a:endParaRPr lang="sq-AL" altLang="sq-AL"/>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60016FED-E12F-4F4C-A12E-CE663940BDB9}" type="datetimeFigureOut">
              <a:rPr lang="sq-AL"/>
              <a:pPr>
                <a:defRPr/>
              </a:pPr>
              <a:t>13.6.2022</a:t>
            </a:fld>
            <a:endParaRPr lang="sq-A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sq-A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fld id="{DA0C9018-498C-4377-B91C-C8CA1DEC671D}" type="slidenum">
              <a:rPr lang="sq-AL" altLang="sq-AL"/>
              <a:pPr/>
              <a:t>‹#›</a:t>
            </a:fld>
            <a:endParaRPr lang="sq-AL" altLang="sq-AL"/>
          </a:p>
        </p:txBody>
      </p:sp>
    </p:spTree>
    <p:extLst>
      <p:ext uri="{BB962C8B-B14F-4D97-AF65-F5344CB8AC3E}">
        <p14:creationId xmlns:p14="http://schemas.microsoft.com/office/powerpoint/2010/main" val="24636969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q-A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chart" Target="../charts/char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984739" y="2365129"/>
            <a:ext cx="9784861" cy="2933701"/>
          </a:xfrm>
        </p:spPr>
        <p:txBody>
          <a:bodyPr/>
          <a:lstStyle/>
          <a:p>
            <a:pPr eaLnBrk="1" hangingPunct="1"/>
            <a:r>
              <a:rPr lang="en-US" altLang="sq-AL" b="1" dirty="0">
                <a:solidFill>
                  <a:schemeClr val="bg1"/>
                </a:solidFill>
              </a:rPr>
              <a:t>Digital Banking </a:t>
            </a:r>
            <a:br>
              <a:rPr lang="en-US" altLang="sq-AL" b="1" dirty="0">
                <a:solidFill>
                  <a:schemeClr val="bg1"/>
                </a:solidFill>
              </a:rPr>
            </a:br>
            <a:br>
              <a:rPr lang="en-US" altLang="sq-AL" b="1" dirty="0">
                <a:solidFill>
                  <a:schemeClr val="bg1"/>
                </a:solidFill>
              </a:rPr>
            </a:br>
            <a:r>
              <a:rPr lang="en-US" altLang="sq-AL" b="1" dirty="0">
                <a:solidFill>
                  <a:schemeClr val="bg1"/>
                </a:solidFill>
              </a:rPr>
              <a:t> Opportunities and Challenges</a:t>
            </a:r>
            <a:endParaRPr lang="sq-AL" altLang="sq-AL" b="1" dirty="0">
              <a:solidFill>
                <a:schemeClr val="bg1"/>
              </a:solidFill>
            </a:endParaRPr>
          </a:p>
        </p:txBody>
      </p:sp>
      <p:pic>
        <p:nvPicPr>
          <p:cNvPr id="4" name="Picture 3">
            <a:extLst>
              <a:ext uri="{FF2B5EF4-FFF2-40B4-BE49-F238E27FC236}">
                <a16:creationId xmlns:a16="http://schemas.microsoft.com/office/drawing/2014/main" id="{A8B7F0DA-DC79-DABE-9B51-A5FA03F421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5216" y="0"/>
            <a:ext cx="2763905" cy="2763905"/>
          </a:xfrm>
          <a:prstGeom prst="rect">
            <a:avLst/>
          </a:prstGeom>
        </p:spPr>
      </p:pic>
    </p:spTree>
    <p:extLst>
      <p:ext uri="{BB962C8B-B14F-4D97-AF65-F5344CB8AC3E}">
        <p14:creationId xmlns:p14="http://schemas.microsoft.com/office/powerpoint/2010/main" val="1584204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500" fill="hold"/>
                                        <p:tgtEl>
                                          <p:spTgt spid="2050"/>
                                        </p:tgtEl>
                                      </p:cBhvr>
                                      <p:by x="120000" y="12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808367" y="267653"/>
            <a:ext cx="2707990" cy="830997"/>
          </a:xfrm>
          <a:prstGeom prst="rect">
            <a:avLst/>
          </a:prstGeom>
        </p:spPr>
        <p:txBody>
          <a:bodyPr wrap="square">
            <a:spAutoFit/>
          </a:bodyPr>
          <a:lstStyle/>
          <a:p>
            <a:pPr>
              <a:spcBef>
                <a:spcPct val="0"/>
              </a:spcBef>
            </a:pPr>
            <a:r>
              <a:rPr lang="en-US" sz="4800" dirty="0">
                <a:solidFill>
                  <a:srgbClr val="FF6600"/>
                </a:solidFill>
                <a:latin typeface="+mj-lt"/>
                <a:ea typeface="Calibri" panose="020F0502020204030204" pitchFamily="34" charset="0"/>
                <a:cs typeface="Arial" panose="020B0604020202020204" pitchFamily="34" charset="0"/>
              </a:rPr>
              <a:t>Agenda</a:t>
            </a:r>
          </a:p>
        </p:txBody>
      </p:sp>
      <p:graphicFrame>
        <p:nvGraphicFramePr>
          <p:cNvPr id="5" name="Diagram 4"/>
          <p:cNvGraphicFramePr/>
          <p:nvPr>
            <p:extLst>
              <p:ext uri="{D42A27DB-BD31-4B8C-83A1-F6EECF244321}">
                <p14:modId xmlns:p14="http://schemas.microsoft.com/office/powerpoint/2010/main" val="2382926163"/>
              </p:ext>
            </p:extLst>
          </p:nvPr>
        </p:nvGraphicFramePr>
        <p:xfrm>
          <a:off x="456346" y="1706564"/>
          <a:ext cx="9732298" cy="18405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21" name="Straight Connector 20"/>
          <p:cNvCxnSpPr>
            <a:cxnSpLocks/>
          </p:cNvCxnSpPr>
          <p:nvPr/>
        </p:nvCxnSpPr>
        <p:spPr>
          <a:xfrm>
            <a:off x="808367" y="1143899"/>
            <a:ext cx="10096012" cy="4152"/>
          </a:xfrm>
          <a:prstGeom prst="line">
            <a:avLst/>
          </a:prstGeom>
          <a:ln w="19050">
            <a:solidFill>
              <a:srgbClr val="E53809"/>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9691391E-4136-43E1-9A92-A7CE597DC4D0}"/>
              </a:ext>
            </a:extLst>
          </p:cNvPr>
          <p:cNvSpPr txBox="1"/>
          <p:nvPr/>
        </p:nvSpPr>
        <p:spPr>
          <a:xfrm>
            <a:off x="11437146" y="1370604"/>
            <a:ext cx="461665" cy="3312543"/>
          </a:xfrm>
          <a:prstGeom prst="rect">
            <a:avLst/>
          </a:prstGeom>
          <a:noFill/>
        </p:spPr>
        <p:txBody>
          <a:bodyPr vert="vert" wrap="square">
            <a:spAutoFit/>
          </a:bodyPr>
          <a:lstStyle/>
          <a:p>
            <a:pPr>
              <a:defRPr/>
            </a:pPr>
            <a:r>
              <a:rPr lang="en-US" dirty="0">
                <a:latin typeface="+mj-lt"/>
              </a:rPr>
              <a:t>Banks speak with one voice</a:t>
            </a:r>
            <a:endParaRPr kumimoji="0" lang="en-US" sz="1800" b="0" i="0" u="none" strike="noStrike" kern="1200" cap="none" spc="0" normalizeH="0" baseline="0" noProof="0" dirty="0">
              <a:ln>
                <a:noFill/>
              </a:ln>
              <a:solidFill>
                <a:prstClr val="white"/>
              </a:solidFill>
              <a:effectLst/>
              <a:uLnTx/>
              <a:uFillTx/>
              <a:latin typeface="+mj-lt"/>
            </a:endParaRPr>
          </a:p>
        </p:txBody>
      </p:sp>
      <p:sp>
        <p:nvSpPr>
          <p:cNvPr id="23" name="TextBox 22">
            <a:extLst>
              <a:ext uri="{FF2B5EF4-FFF2-40B4-BE49-F238E27FC236}">
                <a16:creationId xmlns:a16="http://schemas.microsoft.com/office/drawing/2014/main" id="{022A8F37-F99D-4945-8F3D-FB7291AE9496}"/>
              </a:ext>
            </a:extLst>
          </p:cNvPr>
          <p:cNvSpPr txBox="1"/>
          <p:nvPr/>
        </p:nvSpPr>
        <p:spPr>
          <a:xfrm>
            <a:off x="10706788" y="3026876"/>
            <a:ext cx="615553" cy="3563471"/>
          </a:xfrm>
          <a:prstGeom prst="rect">
            <a:avLst/>
          </a:prstGeom>
          <a:noFill/>
        </p:spPr>
        <p:txBody>
          <a:bodyPr vert="vert270"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q-AL" sz="2800" b="0" i="0" u="none" strike="noStrike" kern="1200" cap="none" spc="0" normalizeH="0" baseline="0" dirty="0">
                <a:ln>
                  <a:noFill/>
                </a:ln>
                <a:solidFill>
                  <a:schemeClr val="bg1"/>
                </a:solidFill>
                <a:effectLst/>
                <a:uLnTx/>
                <a:uFillTx/>
                <a:latin typeface="+mj-lt"/>
                <a:ea typeface="+mn-ea"/>
                <a:cs typeface="+mn-cs"/>
              </a:rPr>
              <a:t>Bankat flasin me një zë</a:t>
            </a:r>
          </a:p>
        </p:txBody>
      </p:sp>
      <p:graphicFrame>
        <p:nvGraphicFramePr>
          <p:cNvPr id="8" name="Diagram 7">
            <a:extLst>
              <a:ext uri="{FF2B5EF4-FFF2-40B4-BE49-F238E27FC236}">
                <a16:creationId xmlns:a16="http://schemas.microsoft.com/office/drawing/2014/main" id="{B17C8C9F-040E-C3D9-DC82-4C31A15EA6FA}"/>
              </a:ext>
            </a:extLst>
          </p:cNvPr>
          <p:cNvGraphicFramePr/>
          <p:nvPr>
            <p:extLst>
              <p:ext uri="{D42A27DB-BD31-4B8C-83A1-F6EECF244321}">
                <p14:modId xmlns:p14="http://schemas.microsoft.com/office/powerpoint/2010/main" val="293395107"/>
              </p:ext>
            </p:extLst>
          </p:nvPr>
        </p:nvGraphicFramePr>
        <p:xfrm>
          <a:off x="456346" y="3536162"/>
          <a:ext cx="9732298" cy="184055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nvGrpSpPr>
          <p:cNvPr id="9" name="Group 8">
            <a:extLst>
              <a:ext uri="{FF2B5EF4-FFF2-40B4-BE49-F238E27FC236}">
                <a16:creationId xmlns:a16="http://schemas.microsoft.com/office/drawing/2014/main" id="{2462FBA7-853D-1719-10B3-7C8EE5F969B0}"/>
              </a:ext>
            </a:extLst>
          </p:cNvPr>
          <p:cNvGrpSpPr/>
          <p:nvPr/>
        </p:nvGrpSpPr>
        <p:grpSpPr>
          <a:xfrm>
            <a:off x="10855569" y="267548"/>
            <a:ext cx="1336431" cy="6590452"/>
            <a:chOff x="10855569" y="267548"/>
            <a:chExt cx="1336431" cy="6590452"/>
          </a:xfrm>
        </p:grpSpPr>
        <p:pic>
          <p:nvPicPr>
            <p:cNvPr id="10" name="Picture 3">
              <a:extLst>
                <a:ext uri="{FF2B5EF4-FFF2-40B4-BE49-F238E27FC236}">
                  <a16:creationId xmlns:a16="http://schemas.microsoft.com/office/drawing/2014/main" id="{4F902EB2-85DC-2102-33D5-78811472F3BB}"/>
                </a:ext>
              </a:extLst>
            </p:cNvPr>
            <p:cNvPicPr>
              <a:picLocks noChangeAspect="1"/>
            </p:cNvPicPr>
            <p:nvPr/>
          </p:nvPicPr>
          <p:blipFill>
            <a:blip r:embed="rId13" cstate="print"/>
            <a:srcRect/>
            <a:stretch>
              <a:fillRect/>
            </a:stretch>
          </p:blipFill>
          <p:spPr bwMode="auto">
            <a:xfrm>
              <a:off x="10856423" y="267548"/>
              <a:ext cx="1252537" cy="695325"/>
            </a:xfrm>
            <a:prstGeom prst="rect">
              <a:avLst/>
            </a:prstGeom>
            <a:noFill/>
            <a:ln w="9525">
              <a:noFill/>
              <a:miter lim="800000"/>
              <a:headEnd/>
              <a:tailEnd/>
            </a:ln>
          </p:spPr>
        </p:pic>
        <p:sp>
          <p:nvSpPr>
            <p:cNvPr id="11" name="Rectangle 10">
              <a:extLst>
                <a:ext uri="{FF2B5EF4-FFF2-40B4-BE49-F238E27FC236}">
                  <a16:creationId xmlns:a16="http://schemas.microsoft.com/office/drawing/2014/main" id="{E190DE93-9941-D61B-90F7-2296131CED00}"/>
                </a:ext>
              </a:extLst>
            </p:cNvPr>
            <p:cNvSpPr/>
            <p:nvPr/>
          </p:nvSpPr>
          <p:spPr>
            <a:xfrm>
              <a:off x="10855569" y="1133231"/>
              <a:ext cx="1336431" cy="5724769"/>
            </a:xfrm>
            <a:prstGeom prst="rect">
              <a:avLst/>
            </a:prstGeom>
            <a:solidFill>
              <a:srgbClr val="F64F22"/>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US" sz="2800" dirty="0">
                <a:solidFill>
                  <a:srgbClr val="F64F22"/>
                </a:solidFill>
              </a:endParaRPr>
            </a:p>
          </p:txBody>
        </p:sp>
      </p:grpSp>
      <p:sp>
        <p:nvSpPr>
          <p:cNvPr id="12" name="TextBox 11">
            <a:extLst>
              <a:ext uri="{FF2B5EF4-FFF2-40B4-BE49-F238E27FC236}">
                <a16:creationId xmlns:a16="http://schemas.microsoft.com/office/drawing/2014/main" id="{BFF9F45E-DDE5-250A-82D5-89B0BE45FAF6}"/>
              </a:ext>
            </a:extLst>
          </p:cNvPr>
          <p:cNvSpPr txBox="1"/>
          <p:nvPr/>
        </p:nvSpPr>
        <p:spPr>
          <a:xfrm>
            <a:off x="11627059" y="1439432"/>
            <a:ext cx="461665" cy="3312543"/>
          </a:xfrm>
          <a:prstGeom prst="rect">
            <a:avLst/>
          </a:prstGeom>
          <a:noFill/>
        </p:spPr>
        <p:txBody>
          <a:bodyPr vert="vert" wrap="square">
            <a:spAutoFit/>
          </a:bodyPr>
          <a:lstStyle/>
          <a:p>
            <a:pPr>
              <a:defRPr/>
            </a:pPr>
            <a:r>
              <a:rPr lang="en-US" dirty="0">
                <a:solidFill>
                  <a:prstClr val="black"/>
                </a:solidFill>
              </a:rPr>
              <a:t>Banks speak with one voice</a:t>
            </a:r>
            <a:endParaRPr lang="en-US" dirty="0">
              <a:solidFill>
                <a:prstClr val="white"/>
              </a:solidFill>
            </a:endParaRPr>
          </a:p>
        </p:txBody>
      </p:sp>
      <p:sp>
        <p:nvSpPr>
          <p:cNvPr id="14" name="TextBox 13">
            <a:extLst>
              <a:ext uri="{FF2B5EF4-FFF2-40B4-BE49-F238E27FC236}">
                <a16:creationId xmlns:a16="http://schemas.microsoft.com/office/drawing/2014/main" id="{C4373A1F-935B-8D17-BE18-1C1FF48624EE}"/>
              </a:ext>
            </a:extLst>
          </p:cNvPr>
          <p:cNvSpPr txBox="1"/>
          <p:nvPr/>
        </p:nvSpPr>
        <p:spPr>
          <a:xfrm>
            <a:off x="10908231" y="2970240"/>
            <a:ext cx="615553" cy="3563471"/>
          </a:xfrm>
          <a:prstGeom prst="rect">
            <a:avLst/>
          </a:prstGeom>
          <a:noFill/>
        </p:spPr>
        <p:txBody>
          <a:bodyPr vert="vert270" wrap="square" rtlCol="0">
            <a:spAutoFit/>
          </a:bodyPr>
          <a:lstStyle/>
          <a:p>
            <a:pPr algn="ctr">
              <a:defRPr/>
            </a:pPr>
            <a:r>
              <a:rPr lang="sq-AL" sz="2800" dirty="0">
                <a:solidFill>
                  <a:prstClr val="white"/>
                </a:solidFill>
              </a:rPr>
              <a:t>Bankat flasin me një zë</a:t>
            </a:r>
          </a:p>
        </p:txBody>
      </p:sp>
    </p:spTree>
    <p:extLst>
      <p:ext uri="{BB962C8B-B14F-4D97-AF65-F5344CB8AC3E}">
        <p14:creationId xmlns:p14="http://schemas.microsoft.com/office/powerpoint/2010/main" val="15252025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779" y="427904"/>
            <a:ext cx="10515600" cy="646331"/>
          </a:xfrm>
        </p:spPr>
        <p:txBody>
          <a:bodyPr wrap="square">
            <a:spAutoFit/>
          </a:bodyPr>
          <a:lstStyle/>
          <a:p>
            <a:r>
              <a:rPr lang="en-US" sz="4000" dirty="0">
                <a:solidFill>
                  <a:srgbClr val="FF6600"/>
                </a:solidFill>
                <a:ea typeface="Calibri" panose="020F0502020204030204" pitchFamily="34" charset="0"/>
                <a:cs typeface="Arial" panose="020B0604020202020204" pitchFamily="34" charset="0"/>
              </a:rPr>
              <a:t>Electronic Payments a Game Changer</a:t>
            </a:r>
          </a:p>
        </p:txBody>
      </p:sp>
      <p:pic>
        <p:nvPicPr>
          <p:cNvPr id="8" name="Picture 7"/>
          <p:cNvPicPr>
            <a:picLocks noChangeAspect="1"/>
          </p:cNvPicPr>
          <p:nvPr/>
        </p:nvPicPr>
        <p:blipFill>
          <a:blip r:embed="rId3"/>
          <a:stretch>
            <a:fillRect/>
          </a:stretch>
        </p:blipFill>
        <p:spPr>
          <a:xfrm>
            <a:off x="10868906" y="267653"/>
            <a:ext cx="1335140" cy="6590347"/>
          </a:xfrm>
          <a:prstGeom prst="rect">
            <a:avLst/>
          </a:prstGeom>
        </p:spPr>
      </p:pic>
      <p:cxnSp>
        <p:nvCxnSpPr>
          <p:cNvPr id="9" name="Straight Connector 8"/>
          <p:cNvCxnSpPr>
            <a:cxnSpLocks/>
          </p:cNvCxnSpPr>
          <p:nvPr/>
        </p:nvCxnSpPr>
        <p:spPr>
          <a:xfrm>
            <a:off x="808367" y="1143899"/>
            <a:ext cx="10096012" cy="4152"/>
          </a:xfrm>
          <a:prstGeom prst="line">
            <a:avLst/>
          </a:prstGeom>
          <a:ln w="19050">
            <a:solidFill>
              <a:srgbClr val="E53809"/>
            </a:solidFill>
          </a:ln>
        </p:spPr>
        <p:style>
          <a:lnRef idx="1">
            <a:schemeClr val="accent1"/>
          </a:lnRef>
          <a:fillRef idx="0">
            <a:schemeClr val="accent1"/>
          </a:fillRef>
          <a:effectRef idx="0">
            <a:schemeClr val="accent1"/>
          </a:effectRef>
          <a:fontRef idx="minor">
            <a:schemeClr val="tx1"/>
          </a:fontRef>
        </p:style>
      </p:cxnSp>
      <p:pic>
        <p:nvPicPr>
          <p:cNvPr id="1027" name="Picture 2_mr_css_attr" descr="image00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078" y="1202837"/>
            <a:ext cx="5084889" cy="245605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style>
          <a:lnRef idx="2">
            <a:schemeClr val="accent2"/>
          </a:lnRef>
          <a:fillRef idx="1">
            <a:schemeClr val="lt1"/>
          </a:fillRef>
          <a:effectRef idx="0">
            <a:schemeClr val="accent2"/>
          </a:effectRef>
          <a:fontRef idx="minor">
            <a:schemeClr val="dk1"/>
          </a:fontRef>
        </p:style>
      </p:pic>
      <p:sp>
        <p:nvSpPr>
          <p:cNvPr id="10" name="Rounded Rectangle 9"/>
          <p:cNvSpPr/>
          <p:nvPr/>
        </p:nvSpPr>
        <p:spPr>
          <a:xfrm>
            <a:off x="5856373" y="3787494"/>
            <a:ext cx="4721829" cy="293477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marL="12699" algn="ctr">
              <a:spcBef>
                <a:spcPts val="135"/>
              </a:spcBef>
            </a:pPr>
            <a:r>
              <a:rPr lang="en-US" sz="1400" b="1" spc="25" dirty="0">
                <a:solidFill>
                  <a:srgbClr val="002060"/>
                </a:solidFill>
                <a:latin typeface="Arial" panose="020B0604020202020204" pitchFamily="34" charset="0"/>
                <a:cs typeface="Arial" panose="020B0604020202020204" pitchFamily="34" charset="0"/>
              </a:rPr>
              <a:t>Banking System Challenges</a:t>
            </a:r>
          </a:p>
          <a:p>
            <a:endParaRPr lang="en-US" sz="1200" b="1" dirty="0">
              <a:solidFill>
                <a:srgbClr val="002060"/>
              </a:solidFill>
              <a:latin typeface="Arial" panose="020B0604020202020204" pitchFamily="34" charset="0"/>
              <a:cs typeface="Arial" panose="020B0604020202020204" pitchFamily="34" charset="0"/>
            </a:endParaRPr>
          </a:p>
          <a:p>
            <a:pPr marL="184149" indent="-171450">
              <a:spcBef>
                <a:spcPts val="135"/>
              </a:spcBef>
              <a:buFont typeface="Wingdings" panose="05000000000000000000" pitchFamily="2" charset="2"/>
              <a:buChar char="§"/>
            </a:pPr>
            <a:r>
              <a:rPr lang="en-US" sz="1200" b="1" dirty="0">
                <a:solidFill>
                  <a:srgbClr val="002060"/>
                </a:solidFill>
                <a:latin typeface="Arial" panose="020B0604020202020204" pitchFamily="34" charset="0"/>
                <a:cs typeface="Arial" panose="020B0604020202020204" pitchFamily="34" charset="0"/>
              </a:rPr>
              <a:t>Activate the customer base through expanded acceptance including Government services on market level;</a:t>
            </a:r>
          </a:p>
          <a:p>
            <a:pPr marL="184149" indent="-171450">
              <a:spcBef>
                <a:spcPts val="135"/>
              </a:spcBef>
              <a:buFont typeface="Wingdings" panose="05000000000000000000" pitchFamily="2" charset="2"/>
              <a:buChar char="§"/>
            </a:pPr>
            <a:endParaRPr lang="en-US" sz="1200" b="1" dirty="0">
              <a:solidFill>
                <a:srgbClr val="002060"/>
              </a:solidFill>
              <a:latin typeface="Arial" panose="020B0604020202020204" pitchFamily="34" charset="0"/>
              <a:cs typeface="Arial" panose="020B0604020202020204" pitchFamily="34" charset="0"/>
            </a:endParaRPr>
          </a:p>
          <a:p>
            <a:pPr marL="184149" indent="-171450">
              <a:spcBef>
                <a:spcPts val="135"/>
              </a:spcBef>
              <a:buFont typeface="Wingdings" panose="05000000000000000000" pitchFamily="2" charset="2"/>
              <a:buChar char="§"/>
            </a:pPr>
            <a:r>
              <a:rPr lang="en-US" sz="1200" b="1" dirty="0">
                <a:solidFill>
                  <a:srgbClr val="002060"/>
                </a:solidFill>
                <a:latin typeface="Arial" panose="020B0604020202020204" pitchFamily="34" charset="0"/>
                <a:cs typeface="Arial" panose="020B0604020202020204" pitchFamily="34" charset="0"/>
              </a:rPr>
              <a:t>Cash and informality reductions; </a:t>
            </a:r>
          </a:p>
          <a:p>
            <a:pPr marL="184149" indent="-171450">
              <a:spcBef>
                <a:spcPts val="135"/>
              </a:spcBef>
              <a:buFont typeface="Wingdings" panose="05000000000000000000" pitchFamily="2" charset="2"/>
              <a:buChar char="§"/>
            </a:pPr>
            <a:endParaRPr lang="en-US" sz="1200" b="1" dirty="0">
              <a:solidFill>
                <a:srgbClr val="002060"/>
              </a:solidFill>
              <a:latin typeface="Arial" panose="020B0604020202020204" pitchFamily="34" charset="0"/>
              <a:cs typeface="Arial" panose="020B0604020202020204" pitchFamily="34" charset="0"/>
            </a:endParaRPr>
          </a:p>
          <a:p>
            <a:pPr marL="184149" indent="-171450">
              <a:spcBef>
                <a:spcPts val="135"/>
              </a:spcBef>
              <a:buFont typeface="Wingdings" panose="05000000000000000000" pitchFamily="2" charset="2"/>
              <a:buChar char="§"/>
            </a:pPr>
            <a:r>
              <a:rPr lang="en-US" sz="1200" b="1" dirty="0">
                <a:solidFill>
                  <a:srgbClr val="002060"/>
                </a:solidFill>
                <a:latin typeface="Arial" panose="020B0604020202020204" pitchFamily="34" charset="0"/>
                <a:cs typeface="Arial" panose="020B0604020202020204" pitchFamily="34" charset="0"/>
              </a:rPr>
              <a:t>Financial Inclusion  </a:t>
            </a:r>
          </a:p>
        </p:txBody>
      </p:sp>
      <p:graphicFrame>
        <p:nvGraphicFramePr>
          <p:cNvPr id="11" name="Chart 10"/>
          <p:cNvGraphicFramePr>
            <a:graphicFrameLocks/>
          </p:cNvGraphicFramePr>
          <p:nvPr>
            <p:extLst>
              <p:ext uri="{D42A27DB-BD31-4B8C-83A1-F6EECF244321}">
                <p14:modId xmlns:p14="http://schemas.microsoft.com/office/powerpoint/2010/main" val="1567863139"/>
              </p:ext>
            </p:extLst>
          </p:nvPr>
        </p:nvGraphicFramePr>
        <p:xfrm>
          <a:off x="5941674" y="1202837"/>
          <a:ext cx="4636528" cy="2456055"/>
        </p:xfrm>
        <a:graphic>
          <a:graphicData uri="http://schemas.openxmlformats.org/drawingml/2006/chart">
            <c:chart xmlns:c="http://schemas.openxmlformats.org/drawingml/2006/chart" xmlns:r="http://schemas.openxmlformats.org/officeDocument/2006/relationships" r:id="rId5"/>
          </a:graphicData>
        </a:graphic>
      </p:graphicFrame>
      <p:sp>
        <p:nvSpPr>
          <p:cNvPr id="3" name="Rectangle 2"/>
          <p:cNvSpPr/>
          <p:nvPr/>
        </p:nvSpPr>
        <p:spPr>
          <a:xfrm>
            <a:off x="1332423" y="1276653"/>
            <a:ext cx="3429048" cy="445055"/>
          </a:xfrm>
          <a:prstGeom prst="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a:p>
            <a:pPr algn="ctr"/>
            <a:r>
              <a:rPr lang="en-US" dirty="0"/>
              <a:t>Digital Payments vs. paper based</a:t>
            </a:r>
          </a:p>
          <a:p>
            <a:pPr algn="ctr"/>
            <a:endParaRPr lang="en-US" dirty="0"/>
          </a:p>
        </p:txBody>
      </p:sp>
      <p:sp>
        <p:nvSpPr>
          <p:cNvPr id="16" name="Rounded Rectangle 15"/>
          <p:cNvSpPr/>
          <p:nvPr/>
        </p:nvSpPr>
        <p:spPr>
          <a:xfrm>
            <a:off x="502078" y="3787494"/>
            <a:ext cx="5220994" cy="293477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marL="12699" algn="ctr">
              <a:spcBef>
                <a:spcPts val="135"/>
              </a:spcBef>
            </a:pPr>
            <a:endParaRPr lang="en-US" sz="1400" b="1" spc="25" dirty="0">
              <a:solidFill>
                <a:srgbClr val="002060"/>
              </a:solidFill>
              <a:latin typeface="Arial" panose="020B0604020202020204" pitchFamily="34" charset="0"/>
              <a:cs typeface="Arial" panose="020B0604020202020204" pitchFamily="34" charset="0"/>
            </a:endParaRPr>
          </a:p>
          <a:p>
            <a:pPr marL="12699" algn="ctr">
              <a:spcBef>
                <a:spcPts val="135"/>
              </a:spcBef>
            </a:pPr>
            <a:r>
              <a:rPr lang="en-US" sz="1400" b="1" spc="25" dirty="0">
                <a:solidFill>
                  <a:srgbClr val="002060"/>
                </a:solidFill>
                <a:latin typeface="Arial" panose="020B0604020202020204" pitchFamily="34" charset="0"/>
                <a:cs typeface="Arial" panose="020B0604020202020204" pitchFamily="34" charset="0"/>
              </a:rPr>
              <a:t>Evolving Market </a:t>
            </a:r>
          </a:p>
          <a:p>
            <a:pPr algn="ctr"/>
            <a:endParaRPr lang="en-US" sz="1200" b="1" u="sng" dirty="0">
              <a:solidFill>
                <a:srgbClr val="002060"/>
              </a:solidFill>
              <a:latin typeface="Arial" panose="020B0604020202020204" pitchFamily="34" charset="0"/>
              <a:cs typeface="Arial" panose="020B0604020202020204" pitchFamily="34" charset="0"/>
            </a:endParaRPr>
          </a:p>
          <a:p>
            <a:pPr marL="184149" indent="-171450">
              <a:spcBef>
                <a:spcPts val="135"/>
              </a:spcBef>
              <a:buFont typeface="Wingdings" panose="05000000000000000000" pitchFamily="2" charset="2"/>
              <a:buChar char="§"/>
            </a:pPr>
            <a:r>
              <a:rPr lang="en-US" sz="1200" b="1" spc="25" dirty="0">
                <a:solidFill>
                  <a:srgbClr val="002060"/>
                </a:solidFill>
                <a:latin typeface="Arial" panose="020B0604020202020204" pitchFamily="34" charset="0"/>
                <a:cs typeface="Arial" panose="020B0604020202020204" pitchFamily="34" charset="0"/>
              </a:rPr>
              <a:t>Banks invested ~ 70Mio Euro on digitalization process (ATM, POS, Ecommerce, Online Banking platforms, Security, Auditing);</a:t>
            </a:r>
          </a:p>
          <a:p>
            <a:pPr marL="184149" indent="-171450">
              <a:spcBef>
                <a:spcPts val="135"/>
              </a:spcBef>
              <a:buFont typeface="Wingdings" panose="05000000000000000000" pitchFamily="2" charset="2"/>
              <a:buChar char="§"/>
            </a:pPr>
            <a:endParaRPr lang="en-US" sz="1200" b="1" spc="25" dirty="0">
              <a:solidFill>
                <a:srgbClr val="002060"/>
              </a:solidFill>
              <a:latin typeface="Arial" panose="020B0604020202020204" pitchFamily="34" charset="0"/>
              <a:cs typeface="Arial" panose="020B0604020202020204" pitchFamily="34" charset="0"/>
            </a:endParaRPr>
          </a:p>
          <a:p>
            <a:pPr marL="184149" indent="-171450">
              <a:spcBef>
                <a:spcPts val="135"/>
              </a:spcBef>
              <a:buFont typeface="Wingdings" panose="05000000000000000000" pitchFamily="2" charset="2"/>
              <a:buChar char="§"/>
            </a:pPr>
            <a:r>
              <a:rPr lang="en-US" sz="1200" b="1" spc="25" dirty="0">
                <a:solidFill>
                  <a:srgbClr val="002060"/>
                </a:solidFill>
                <a:latin typeface="Arial" panose="020B0604020202020204" pitchFamily="34" charset="0"/>
                <a:cs typeface="Arial" panose="020B0604020202020204" pitchFamily="34" charset="0"/>
              </a:rPr>
              <a:t>All Banking system offers all payments alternatives from cards to all alternative channels &amp; tools;</a:t>
            </a:r>
          </a:p>
          <a:p>
            <a:pPr marL="184149" indent="-171450">
              <a:spcBef>
                <a:spcPts val="135"/>
              </a:spcBef>
              <a:buFont typeface="Wingdings" panose="05000000000000000000" pitchFamily="2" charset="2"/>
              <a:buChar char="§"/>
            </a:pPr>
            <a:endParaRPr lang="en-US" sz="1200" b="1" spc="25" dirty="0">
              <a:solidFill>
                <a:srgbClr val="002060"/>
              </a:solidFill>
              <a:latin typeface="Arial" panose="020B0604020202020204" pitchFamily="34" charset="0"/>
              <a:cs typeface="Arial" panose="020B0604020202020204" pitchFamily="34" charset="0"/>
            </a:endParaRPr>
          </a:p>
          <a:p>
            <a:pPr marL="184149" indent="-171450">
              <a:spcBef>
                <a:spcPts val="135"/>
              </a:spcBef>
              <a:buFont typeface="Wingdings" panose="05000000000000000000" pitchFamily="2" charset="2"/>
              <a:buChar char="§"/>
            </a:pPr>
            <a:r>
              <a:rPr lang="en-US" sz="1200" b="1" spc="25" dirty="0">
                <a:solidFill>
                  <a:srgbClr val="002060"/>
                </a:solidFill>
                <a:latin typeface="Arial" panose="020B0604020202020204" pitchFamily="34" charset="0"/>
                <a:cs typeface="Arial" panose="020B0604020202020204" pitchFamily="34" charset="0"/>
              </a:rPr>
              <a:t>Domestic/International Transfers + Utilities + all payments through banking system, especially through online banking platforms, investing in the most innovative and highly secured banking platforms;</a:t>
            </a:r>
          </a:p>
        </p:txBody>
      </p:sp>
      <p:sp>
        <p:nvSpPr>
          <p:cNvPr id="12" name="TextBox 11">
            <a:extLst>
              <a:ext uri="{FF2B5EF4-FFF2-40B4-BE49-F238E27FC236}">
                <a16:creationId xmlns:a16="http://schemas.microsoft.com/office/drawing/2014/main" id="{50A5B29C-86B9-AA15-935D-128B81218023}"/>
              </a:ext>
            </a:extLst>
          </p:cNvPr>
          <p:cNvSpPr txBox="1"/>
          <p:nvPr/>
        </p:nvSpPr>
        <p:spPr>
          <a:xfrm>
            <a:off x="10908231" y="2970240"/>
            <a:ext cx="615553" cy="3563471"/>
          </a:xfrm>
          <a:prstGeom prst="rect">
            <a:avLst/>
          </a:prstGeom>
          <a:noFill/>
        </p:spPr>
        <p:txBody>
          <a:bodyPr vert="vert270" wrap="square" rtlCol="0">
            <a:spAutoFit/>
          </a:bodyPr>
          <a:lstStyle/>
          <a:p>
            <a:pPr algn="ctr">
              <a:defRPr/>
            </a:pPr>
            <a:r>
              <a:rPr lang="sq-AL" sz="2800" dirty="0">
                <a:solidFill>
                  <a:prstClr val="white"/>
                </a:solidFill>
              </a:rPr>
              <a:t>Bankat flasin me një zë</a:t>
            </a:r>
          </a:p>
        </p:txBody>
      </p:sp>
      <p:sp>
        <p:nvSpPr>
          <p:cNvPr id="13" name="TextBox 12">
            <a:extLst>
              <a:ext uri="{FF2B5EF4-FFF2-40B4-BE49-F238E27FC236}">
                <a16:creationId xmlns:a16="http://schemas.microsoft.com/office/drawing/2014/main" id="{F77E1E52-9BFE-DC0C-333F-3B1B02117B95}"/>
              </a:ext>
            </a:extLst>
          </p:cNvPr>
          <p:cNvSpPr txBox="1"/>
          <p:nvPr/>
        </p:nvSpPr>
        <p:spPr>
          <a:xfrm>
            <a:off x="11627059" y="1439432"/>
            <a:ext cx="461665" cy="3312543"/>
          </a:xfrm>
          <a:prstGeom prst="rect">
            <a:avLst/>
          </a:prstGeom>
          <a:noFill/>
        </p:spPr>
        <p:txBody>
          <a:bodyPr vert="vert" wrap="square">
            <a:spAutoFit/>
          </a:bodyPr>
          <a:lstStyle/>
          <a:p>
            <a:pPr>
              <a:defRPr/>
            </a:pPr>
            <a:r>
              <a:rPr lang="en-US" dirty="0">
                <a:solidFill>
                  <a:prstClr val="black"/>
                </a:solidFill>
              </a:rPr>
              <a:t>Banks speak with one voice</a:t>
            </a:r>
            <a:endParaRPr lang="en-US" dirty="0">
              <a:solidFill>
                <a:prstClr val="white"/>
              </a:solidFill>
            </a:endParaRPr>
          </a:p>
        </p:txBody>
      </p:sp>
    </p:spTree>
    <p:extLst>
      <p:ext uri="{BB962C8B-B14F-4D97-AF65-F5344CB8AC3E}">
        <p14:creationId xmlns:p14="http://schemas.microsoft.com/office/powerpoint/2010/main" val="1738666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39969" y="261073"/>
            <a:ext cx="10515600" cy="817196"/>
          </a:xfrm>
        </p:spPr>
        <p:txBody>
          <a:bodyPr vert="horz" lIns="91440" tIns="45720" rIns="91440" bIns="45720" rtlCol="0" anchor="ctr">
            <a:normAutofit/>
          </a:bodyPr>
          <a:lstStyle/>
          <a:p>
            <a:r>
              <a:rPr lang="en-US" altLang="sq-AL" sz="4000" dirty="0">
                <a:solidFill>
                  <a:srgbClr val="FF6600"/>
                </a:solidFill>
                <a:ea typeface="Calibri" panose="020F0502020204030204" pitchFamily="34" charset="0"/>
                <a:cs typeface="Arial" panose="020B0604020202020204" pitchFamily="34" charset="0"/>
              </a:rPr>
              <a:t>From Physical to </a:t>
            </a:r>
            <a:r>
              <a:rPr lang="en-US" altLang="sq-AL" sz="4000" dirty="0" err="1">
                <a:solidFill>
                  <a:srgbClr val="FF6600"/>
                </a:solidFill>
                <a:ea typeface="Calibri" panose="020F0502020204030204" pitchFamily="34" charset="0"/>
                <a:cs typeface="Arial" panose="020B0604020202020204" pitchFamily="34" charset="0"/>
              </a:rPr>
              <a:t>Phygital</a:t>
            </a:r>
            <a:endParaRPr lang="sq-AL" altLang="sq-AL" sz="4000" dirty="0">
              <a:solidFill>
                <a:srgbClr val="FF6600"/>
              </a:solidFill>
              <a:ea typeface="Calibri" panose="020F0502020204030204" pitchFamily="34" charset="0"/>
              <a:cs typeface="Arial" panose="020B0604020202020204" pitchFamily="34" charset="0"/>
            </a:endParaRPr>
          </a:p>
        </p:txBody>
      </p:sp>
      <p:grpSp>
        <p:nvGrpSpPr>
          <p:cNvPr id="6" name="Group 5"/>
          <p:cNvGrpSpPr/>
          <p:nvPr/>
        </p:nvGrpSpPr>
        <p:grpSpPr>
          <a:xfrm>
            <a:off x="10855569" y="267548"/>
            <a:ext cx="1336431" cy="6590452"/>
            <a:chOff x="10855569" y="267548"/>
            <a:chExt cx="1336431" cy="6590452"/>
          </a:xfrm>
        </p:grpSpPr>
        <p:pic>
          <p:nvPicPr>
            <p:cNvPr id="7" name="Picture 3"/>
            <p:cNvPicPr>
              <a:picLocks noChangeAspect="1"/>
            </p:cNvPicPr>
            <p:nvPr/>
          </p:nvPicPr>
          <p:blipFill>
            <a:blip r:embed="rId3" cstate="print"/>
            <a:srcRect/>
            <a:stretch>
              <a:fillRect/>
            </a:stretch>
          </p:blipFill>
          <p:spPr bwMode="auto">
            <a:xfrm>
              <a:off x="10856423" y="267548"/>
              <a:ext cx="1252537" cy="695325"/>
            </a:xfrm>
            <a:prstGeom prst="rect">
              <a:avLst/>
            </a:prstGeom>
            <a:noFill/>
            <a:ln w="9525">
              <a:noFill/>
              <a:miter lim="800000"/>
              <a:headEnd/>
              <a:tailEnd/>
            </a:ln>
          </p:spPr>
        </p:pic>
        <p:sp>
          <p:nvSpPr>
            <p:cNvPr id="8" name="Rectangle 7"/>
            <p:cNvSpPr/>
            <p:nvPr/>
          </p:nvSpPr>
          <p:spPr>
            <a:xfrm>
              <a:off x="10855569" y="1133231"/>
              <a:ext cx="1336431" cy="5724769"/>
            </a:xfrm>
            <a:prstGeom prst="rect">
              <a:avLst/>
            </a:prstGeom>
            <a:solidFill>
              <a:srgbClr val="F64F22"/>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US" sz="2800" dirty="0">
                <a:solidFill>
                  <a:srgbClr val="F64F22"/>
                </a:solidFill>
              </a:endParaRPr>
            </a:p>
          </p:txBody>
        </p:sp>
      </p:grpSp>
      <p:cxnSp>
        <p:nvCxnSpPr>
          <p:cNvPr id="9" name="Straight Connector 8"/>
          <p:cNvCxnSpPr>
            <a:cxnSpLocks/>
          </p:cNvCxnSpPr>
          <p:nvPr/>
        </p:nvCxnSpPr>
        <p:spPr>
          <a:xfrm>
            <a:off x="339969" y="1133231"/>
            <a:ext cx="10564410" cy="14820"/>
          </a:xfrm>
          <a:prstGeom prst="line">
            <a:avLst/>
          </a:prstGeom>
          <a:ln w="19050">
            <a:solidFill>
              <a:srgbClr val="E53809"/>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9691391E-4136-43E1-9A92-A7CE597DC4D0}"/>
              </a:ext>
            </a:extLst>
          </p:cNvPr>
          <p:cNvSpPr txBox="1"/>
          <p:nvPr/>
        </p:nvSpPr>
        <p:spPr>
          <a:xfrm>
            <a:off x="11627059" y="1439432"/>
            <a:ext cx="461665" cy="3312543"/>
          </a:xfrm>
          <a:prstGeom prst="rect">
            <a:avLst/>
          </a:prstGeom>
          <a:noFill/>
        </p:spPr>
        <p:txBody>
          <a:bodyPr vert="vert" wrap="square">
            <a:spAutoFit/>
          </a:bodyPr>
          <a:lstStyle/>
          <a:p>
            <a:pPr>
              <a:defRPr/>
            </a:pPr>
            <a:r>
              <a:rPr lang="en-US" dirty="0">
                <a:solidFill>
                  <a:prstClr val="black"/>
                </a:solidFill>
              </a:rPr>
              <a:t>Banks speak with one voice</a:t>
            </a:r>
            <a:endParaRPr lang="en-US" dirty="0">
              <a:solidFill>
                <a:prstClr val="white"/>
              </a:solidFill>
            </a:endParaRPr>
          </a:p>
        </p:txBody>
      </p:sp>
      <p:sp>
        <p:nvSpPr>
          <p:cNvPr id="4" name="TextBox 3">
            <a:extLst>
              <a:ext uri="{FF2B5EF4-FFF2-40B4-BE49-F238E27FC236}">
                <a16:creationId xmlns:a16="http://schemas.microsoft.com/office/drawing/2014/main" id="{022A8F37-F99D-4945-8F3D-FB7291AE9496}"/>
              </a:ext>
            </a:extLst>
          </p:cNvPr>
          <p:cNvSpPr txBox="1"/>
          <p:nvPr/>
        </p:nvSpPr>
        <p:spPr>
          <a:xfrm>
            <a:off x="10908231" y="2970240"/>
            <a:ext cx="615553" cy="3563471"/>
          </a:xfrm>
          <a:prstGeom prst="rect">
            <a:avLst/>
          </a:prstGeom>
          <a:noFill/>
        </p:spPr>
        <p:txBody>
          <a:bodyPr vert="vert270" wrap="square" rtlCol="0">
            <a:spAutoFit/>
          </a:bodyPr>
          <a:lstStyle/>
          <a:p>
            <a:pPr algn="ctr">
              <a:defRPr/>
            </a:pPr>
            <a:r>
              <a:rPr lang="sq-AL" sz="2800" dirty="0">
                <a:solidFill>
                  <a:prstClr val="white"/>
                </a:solidFill>
              </a:rPr>
              <a:t>Bankat flasin me një zë</a:t>
            </a:r>
          </a:p>
        </p:txBody>
      </p:sp>
      <p:graphicFrame>
        <p:nvGraphicFramePr>
          <p:cNvPr id="15" name="Chart 14">
            <a:extLst>
              <a:ext uri="{FF2B5EF4-FFF2-40B4-BE49-F238E27FC236}">
                <a16:creationId xmlns:a16="http://schemas.microsoft.com/office/drawing/2014/main" id="{3B68416F-8A4C-E790-41F1-C747BE2BAB0E}"/>
              </a:ext>
            </a:extLst>
          </p:cNvPr>
          <p:cNvGraphicFramePr>
            <a:graphicFrameLocks/>
          </p:cNvGraphicFramePr>
          <p:nvPr>
            <p:extLst>
              <p:ext uri="{D42A27DB-BD31-4B8C-83A1-F6EECF244321}">
                <p14:modId xmlns:p14="http://schemas.microsoft.com/office/powerpoint/2010/main" val="60725700"/>
              </p:ext>
            </p:extLst>
          </p:nvPr>
        </p:nvGraphicFramePr>
        <p:xfrm>
          <a:off x="170414" y="1318409"/>
          <a:ext cx="5925586" cy="2630785"/>
        </p:xfrm>
        <a:graphic>
          <a:graphicData uri="http://schemas.openxmlformats.org/drawingml/2006/chart">
            <c:chart xmlns:c="http://schemas.openxmlformats.org/drawingml/2006/chart" xmlns:r="http://schemas.openxmlformats.org/officeDocument/2006/relationships" r:id="rId4"/>
          </a:graphicData>
        </a:graphic>
      </p:graphicFrame>
      <p:cxnSp>
        <p:nvCxnSpPr>
          <p:cNvPr id="16" name="Straight Connector 15">
            <a:extLst>
              <a:ext uri="{FF2B5EF4-FFF2-40B4-BE49-F238E27FC236}">
                <a16:creationId xmlns:a16="http://schemas.microsoft.com/office/drawing/2014/main" id="{EC92327F-BCF4-FC6B-7645-FFB1DFD4F746}"/>
              </a:ext>
            </a:extLst>
          </p:cNvPr>
          <p:cNvCxnSpPr>
            <a:cxnSpLocks/>
          </p:cNvCxnSpPr>
          <p:nvPr/>
        </p:nvCxnSpPr>
        <p:spPr>
          <a:xfrm>
            <a:off x="1606022" y="2377769"/>
            <a:ext cx="3474691" cy="0"/>
          </a:xfrm>
          <a:prstGeom prst="line">
            <a:avLst/>
          </a:prstGeom>
          <a:ln w="9525" cap="flat" cmpd="sng" algn="ctr">
            <a:solidFill>
              <a:schemeClr val="accent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7" name="Straight Connector 16">
            <a:extLst>
              <a:ext uri="{FF2B5EF4-FFF2-40B4-BE49-F238E27FC236}">
                <a16:creationId xmlns:a16="http://schemas.microsoft.com/office/drawing/2014/main" id="{AF181262-DD68-F0D1-5890-C4366DB9B047}"/>
              </a:ext>
            </a:extLst>
          </p:cNvPr>
          <p:cNvCxnSpPr>
            <a:cxnSpLocks/>
          </p:cNvCxnSpPr>
          <p:nvPr/>
        </p:nvCxnSpPr>
        <p:spPr>
          <a:xfrm>
            <a:off x="5483658" y="2268815"/>
            <a:ext cx="0" cy="382772"/>
          </a:xfrm>
          <a:prstGeom prst="line">
            <a:avLst/>
          </a:prstGeom>
          <a:ln w="9525" cap="flat" cmpd="sng" algn="ctr">
            <a:solidFill>
              <a:schemeClr val="accent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8" name="Rectangle 17">
            <a:extLst>
              <a:ext uri="{FF2B5EF4-FFF2-40B4-BE49-F238E27FC236}">
                <a16:creationId xmlns:a16="http://schemas.microsoft.com/office/drawing/2014/main" id="{C2BA8433-1694-541F-662C-E8B8B7FA5993}"/>
              </a:ext>
            </a:extLst>
          </p:cNvPr>
          <p:cNvSpPr/>
          <p:nvPr/>
        </p:nvSpPr>
        <p:spPr>
          <a:xfrm>
            <a:off x="5080713" y="2085403"/>
            <a:ext cx="541461" cy="366824"/>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800" dirty="0"/>
              <a:t>-19.4%</a:t>
            </a:r>
          </a:p>
        </p:txBody>
      </p:sp>
      <p:pic>
        <p:nvPicPr>
          <p:cNvPr id="13" name="Picture 12">
            <a:extLst>
              <a:ext uri="{FF2B5EF4-FFF2-40B4-BE49-F238E27FC236}">
                <a16:creationId xmlns:a16="http://schemas.microsoft.com/office/drawing/2014/main" id="{ED0A03DB-F6F9-F92B-8924-0F2F9A9EF30F}"/>
              </a:ext>
            </a:extLst>
          </p:cNvPr>
          <p:cNvPicPr>
            <a:picLocks noChangeAspect="1"/>
          </p:cNvPicPr>
          <p:nvPr/>
        </p:nvPicPr>
        <p:blipFill>
          <a:blip r:embed="rId5"/>
          <a:stretch>
            <a:fillRect/>
          </a:stretch>
        </p:blipFill>
        <p:spPr>
          <a:xfrm>
            <a:off x="130918" y="4132606"/>
            <a:ext cx="5925586" cy="2414159"/>
          </a:xfrm>
          <a:prstGeom prst="rect">
            <a:avLst/>
          </a:prstGeom>
        </p:spPr>
      </p:pic>
      <p:sp>
        <p:nvSpPr>
          <p:cNvPr id="2" name="Rounded Rectangle 1"/>
          <p:cNvSpPr/>
          <p:nvPr/>
        </p:nvSpPr>
        <p:spPr>
          <a:xfrm>
            <a:off x="6343745" y="1305355"/>
            <a:ext cx="4357935" cy="522835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marL="184149" indent="-171450">
              <a:spcBef>
                <a:spcPts val="135"/>
              </a:spcBef>
              <a:buFont typeface="Wingdings" panose="05000000000000000000" pitchFamily="2" charset="2"/>
              <a:buChar char="§"/>
            </a:pPr>
            <a:endParaRPr lang="en-US" sz="1200" spc="25" dirty="0">
              <a:solidFill>
                <a:srgbClr val="002060"/>
              </a:solidFill>
              <a:latin typeface="Arial"/>
              <a:cs typeface="Arial"/>
            </a:endParaRPr>
          </a:p>
          <a:p>
            <a:pPr marL="184149" indent="-171450">
              <a:spcBef>
                <a:spcPts val="135"/>
              </a:spcBef>
              <a:buFont typeface="Wingdings" panose="05000000000000000000" pitchFamily="2" charset="2"/>
              <a:buChar char="§"/>
            </a:pPr>
            <a:endParaRPr lang="en-US" sz="1400" spc="25" dirty="0">
              <a:solidFill>
                <a:srgbClr val="002060"/>
              </a:solidFill>
              <a:latin typeface="Arial"/>
              <a:cs typeface="Arial"/>
            </a:endParaRPr>
          </a:p>
          <a:p>
            <a:pPr marL="184149" indent="-171450">
              <a:spcBef>
                <a:spcPts val="135"/>
              </a:spcBef>
              <a:buFont typeface="Wingdings" panose="05000000000000000000" pitchFamily="2" charset="2"/>
              <a:buChar char="§"/>
            </a:pPr>
            <a:r>
              <a:rPr lang="en-US" sz="1400" spc="25" dirty="0">
                <a:solidFill>
                  <a:srgbClr val="002060"/>
                </a:solidFill>
                <a:latin typeface="Arial"/>
                <a:cs typeface="Arial"/>
              </a:rPr>
              <a:t>The inevitable road (if they are to survive) for the Albanian banks is to strike the proper balance between physical and digital channels.</a:t>
            </a:r>
          </a:p>
          <a:p>
            <a:pPr marL="184149" indent="-171450">
              <a:spcBef>
                <a:spcPts val="135"/>
              </a:spcBef>
              <a:buFont typeface="Wingdings" panose="05000000000000000000" pitchFamily="2" charset="2"/>
              <a:buChar char="§"/>
            </a:pPr>
            <a:endParaRPr lang="en-US" sz="1400" spc="25" dirty="0">
              <a:solidFill>
                <a:srgbClr val="002060"/>
              </a:solidFill>
              <a:latin typeface="Arial"/>
              <a:cs typeface="Arial"/>
            </a:endParaRPr>
          </a:p>
          <a:p>
            <a:pPr marL="184149" indent="-171450">
              <a:spcBef>
                <a:spcPts val="135"/>
              </a:spcBef>
              <a:buFont typeface="Wingdings" panose="05000000000000000000" pitchFamily="2" charset="2"/>
              <a:buChar char="§"/>
            </a:pPr>
            <a:r>
              <a:rPr lang="en-US" sz="1400" spc="25" dirty="0">
                <a:solidFill>
                  <a:srgbClr val="002060"/>
                </a:solidFill>
                <a:latin typeface="Arial"/>
                <a:cs typeface="Arial"/>
              </a:rPr>
              <a:t>Developed market data shows that over 60% of customers prefer a combination of both channels.</a:t>
            </a:r>
          </a:p>
          <a:p>
            <a:pPr marL="184149" indent="-171450">
              <a:spcBef>
                <a:spcPts val="135"/>
              </a:spcBef>
              <a:buFont typeface="Wingdings" panose="05000000000000000000" pitchFamily="2" charset="2"/>
              <a:buChar char="§"/>
            </a:pPr>
            <a:endParaRPr lang="en-US" sz="1400" spc="25" dirty="0">
              <a:solidFill>
                <a:srgbClr val="002060"/>
              </a:solidFill>
              <a:latin typeface="Arial"/>
              <a:cs typeface="Arial"/>
            </a:endParaRPr>
          </a:p>
          <a:p>
            <a:pPr marL="184149" indent="-171450">
              <a:spcBef>
                <a:spcPts val="135"/>
              </a:spcBef>
              <a:buFont typeface="Wingdings" panose="05000000000000000000" pitchFamily="2" charset="2"/>
              <a:buChar char="§"/>
            </a:pPr>
            <a:r>
              <a:rPr lang="en-US" sz="1400" spc="25" dirty="0">
                <a:solidFill>
                  <a:srgbClr val="002060"/>
                </a:solidFill>
                <a:latin typeface="Arial"/>
                <a:cs typeface="Arial"/>
              </a:rPr>
              <a:t>Our banks should continue the path for stepping up investments in digital.</a:t>
            </a:r>
          </a:p>
          <a:p>
            <a:pPr marL="184149" indent="-171450">
              <a:spcBef>
                <a:spcPts val="135"/>
              </a:spcBef>
              <a:buFont typeface="Wingdings" panose="05000000000000000000" pitchFamily="2" charset="2"/>
              <a:buChar char="§"/>
            </a:pPr>
            <a:endParaRPr lang="en-US" sz="1400" spc="25" dirty="0">
              <a:solidFill>
                <a:srgbClr val="002060"/>
              </a:solidFill>
              <a:latin typeface="Arial"/>
              <a:cs typeface="Arial"/>
            </a:endParaRPr>
          </a:p>
          <a:p>
            <a:pPr marL="184149" indent="-171450">
              <a:spcBef>
                <a:spcPts val="135"/>
              </a:spcBef>
              <a:buFont typeface="Wingdings" panose="05000000000000000000" pitchFamily="2" charset="2"/>
              <a:buChar char="§"/>
            </a:pPr>
            <a:r>
              <a:rPr lang="en-US" sz="1400" spc="25" dirty="0">
                <a:solidFill>
                  <a:srgbClr val="002060"/>
                </a:solidFill>
                <a:latin typeface="Arial"/>
                <a:cs typeface="Arial"/>
              </a:rPr>
              <a:t>At the same time, they should revamp their most prized asset, the branches. </a:t>
            </a:r>
          </a:p>
          <a:p>
            <a:pPr marL="184149" indent="-171450">
              <a:spcBef>
                <a:spcPts val="135"/>
              </a:spcBef>
              <a:buFont typeface="Wingdings" panose="05000000000000000000" pitchFamily="2" charset="2"/>
              <a:buChar char="§"/>
            </a:pPr>
            <a:endParaRPr lang="en-US" sz="1400" spc="25" dirty="0">
              <a:solidFill>
                <a:srgbClr val="002060"/>
              </a:solidFill>
              <a:latin typeface="Arial"/>
              <a:cs typeface="Arial"/>
            </a:endParaRPr>
          </a:p>
          <a:p>
            <a:pPr marL="184149" indent="-171450">
              <a:spcBef>
                <a:spcPts val="135"/>
              </a:spcBef>
              <a:buFont typeface="Wingdings" panose="05000000000000000000" pitchFamily="2" charset="2"/>
              <a:buChar char="§"/>
            </a:pPr>
            <a:r>
              <a:rPr lang="en-US" sz="1400" spc="25" dirty="0">
                <a:solidFill>
                  <a:srgbClr val="002060"/>
                </a:solidFill>
                <a:latin typeface="Arial"/>
                <a:cs typeface="Arial"/>
              </a:rPr>
              <a:t>Equally as important is that the regulatory bodies update the legislation to get us in line with other markets, and that central institutions take measures to modernize their technology in order to keep pace with the banks.</a:t>
            </a:r>
          </a:p>
          <a:p>
            <a:pPr marL="184149" indent="-171450">
              <a:spcBef>
                <a:spcPts val="135"/>
              </a:spcBef>
              <a:buFont typeface="Wingdings" panose="05000000000000000000" pitchFamily="2" charset="2"/>
              <a:buChar char="§"/>
            </a:pPr>
            <a:endParaRPr lang="en-US" sz="1400" spc="25" dirty="0">
              <a:solidFill>
                <a:srgbClr val="002060"/>
              </a:solidFill>
              <a:latin typeface="Arial"/>
              <a:cs typeface="Arial"/>
            </a:endParaRPr>
          </a:p>
          <a:p>
            <a:pPr marL="184149" indent="-171450">
              <a:spcBef>
                <a:spcPts val="135"/>
              </a:spcBef>
              <a:buFont typeface="Wingdings" panose="05000000000000000000" pitchFamily="2" charset="2"/>
              <a:buChar char="§"/>
            </a:pPr>
            <a:endParaRPr lang="en-US" sz="1400" spc="25" dirty="0">
              <a:solidFill>
                <a:srgbClr val="002060"/>
              </a:solidFill>
              <a:latin typeface="Arial"/>
              <a:cs typeface="Arial"/>
            </a:endParaRPr>
          </a:p>
          <a:p>
            <a:pPr algn="ctr"/>
            <a:endParaRPr lang="en-US" sz="1200" dirty="0"/>
          </a:p>
        </p:txBody>
      </p:sp>
    </p:spTree>
    <p:extLst>
      <p:ext uri="{BB962C8B-B14F-4D97-AF65-F5344CB8AC3E}">
        <p14:creationId xmlns:p14="http://schemas.microsoft.com/office/powerpoint/2010/main" val="328626527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733" y="174176"/>
            <a:ext cx="10254038" cy="969724"/>
          </a:xfrm>
        </p:spPr>
        <p:txBody>
          <a:bodyPr>
            <a:normAutofit/>
          </a:bodyPr>
          <a:lstStyle/>
          <a:p>
            <a:r>
              <a:rPr lang="en-US" sz="4000" dirty="0">
                <a:solidFill>
                  <a:srgbClr val="FF6600"/>
                </a:solidFill>
                <a:ea typeface="Calibri" panose="020F0502020204030204" pitchFamily="34" charset="0"/>
                <a:cs typeface="Arial" panose="020B0604020202020204" pitchFamily="34" charset="0"/>
              </a:rPr>
              <a:t>A New Channel Mix</a:t>
            </a:r>
          </a:p>
        </p:txBody>
      </p:sp>
      <p:cxnSp>
        <p:nvCxnSpPr>
          <p:cNvPr id="11" name="Straight Connector 10"/>
          <p:cNvCxnSpPr>
            <a:cxnSpLocks/>
          </p:cNvCxnSpPr>
          <p:nvPr/>
        </p:nvCxnSpPr>
        <p:spPr>
          <a:xfrm>
            <a:off x="808367" y="1143899"/>
            <a:ext cx="10096012" cy="4152"/>
          </a:xfrm>
          <a:prstGeom prst="line">
            <a:avLst/>
          </a:prstGeom>
          <a:ln w="19050">
            <a:solidFill>
              <a:srgbClr val="E53809"/>
            </a:solidFill>
          </a:ln>
        </p:spPr>
        <p:style>
          <a:lnRef idx="1">
            <a:schemeClr val="accent1"/>
          </a:lnRef>
          <a:fillRef idx="0">
            <a:schemeClr val="accent1"/>
          </a:fillRef>
          <a:effectRef idx="0">
            <a:schemeClr val="accent1"/>
          </a:effectRef>
          <a:fontRef idx="minor">
            <a:schemeClr val="tx1"/>
          </a:fontRef>
        </p:style>
      </p:cxnSp>
      <p:graphicFrame>
        <p:nvGraphicFramePr>
          <p:cNvPr id="5" name="Chart 4">
            <a:extLst>
              <a:ext uri="{FF2B5EF4-FFF2-40B4-BE49-F238E27FC236}">
                <a16:creationId xmlns:a16="http://schemas.microsoft.com/office/drawing/2014/main" id="{0B948F8B-ABB7-A0B8-6048-6EAC5974A22F}"/>
              </a:ext>
            </a:extLst>
          </p:cNvPr>
          <p:cNvGraphicFramePr>
            <a:graphicFrameLocks/>
          </p:cNvGraphicFramePr>
          <p:nvPr>
            <p:extLst>
              <p:ext uri="{D42A27DB-BD31-4B8C-83A1-F6EECF244321}">
                <p14:modId xmlns:p14="http://schemas.microsoft.com/office/powerpoint/2010/main" val="2236599737"/>
              </p:ext>
            </p:extLst>
          </p:nvPr>
        </p:nvGraphicFramePr>
        <p:xfrm>
          <a:off x="3702349" y="1613258"/>
          <a:ext cx="4061164" cy="37757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A34C6DB6-1E51-79D7-9D99-D377FFA64899}"/>
              </a:ext>
            </a:extLst>
          </p:cNvPr>
          <p:cNvGraphicFramePr>
            <a:graphicFrameLocks/>
          </p:cNvGraphicFramePr>
          <p:nvPr>
            <p:extLst>
              <p:ext uri="{D42A27DB-BD31-4B8C-83A1-F6EECF244321}">
                <p14:modId xmlns:p14="http://schemas.microsoft.com/office/powerpoint/2010/main" val="2036433093"/>
              </p:ext>
            </p:extLst>
          </p:nvPr>
        </p:nvGraphicFramePr>
        <p:xfrm>
          <a:off x="91675" y="1600200"/>
          <a:ext cx="4061164" cy="3779874"/>
        </p:xfrm>
        <a:graphic>
          <a:graphicData uri="http://schemas.openxmlformats.org/drawingml/2006/chart">
            <c:chart xmlns:c="http://schemas.openxmlformats.org/drawingml/2006/chart" xmlns:r="http://schemas.openxmlformats.org/officeDocument/2006/relationships" r:id="rId3"/>
          </a:graphicData>
        </a:graphic>
      </p:graphicFrame>
      <p:cxnSp>
        <p:nvCxnSpPr>
          <p:cNvPr id="4" name="Straight Arrow Connector 3">
            <a:extLst>
              <a:ext uri="{FF2B5EF4-FFF2-40B4-BE49-F238E27FC236}">
                <a16:creationId xmlns:a16="http://schemas.microsoft.com/office/drawing/2014/main" id="{769404C8-68D6-7303-2DB9-8BD428943F3F}"/>
              </a:ext>
            </a:extLst>
          </p:cNvPr>
          <p:cNvCxnSpPr>
            <a:cxnSpLocks/>
          </p:cNvCxnSpPr>
          <p:nvPr/>
        </p:nvCxnSpPr>
        <p:spPr>
          <a:xfrm>
            <a:off x="3906166" y="1796902"/>
            <a:ext cx="95693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object 41">
            <a:extLst>
              <a:ext uri="{FF2B5EF4-FFF2-40B4-BE49-F238E27FC236}">
                <a16:creationId xmlns:a16="http://schemas.microsoft.com/office/drawing/2014/main" id="{F462254D-DDB4-3484-0998-00604039D687}"/>
              </a:ext>
            </a:extLst>
          </p:cNvPr>
          <p:cNvSpPr txBox="1"/>
          <p:nvPr/>
        </p:nvSpPr>
        <p:spPr>
          <a:xfrm>
            <a:off x="2122257" y="1289501"/>
            <a:ext cx="3140866" cy="201978"/>
          </a:xfrm>
          <a:prstGeom prst="rect">
            <a:avLst/>
          </a:prstGeom>
          <a:solidFill>
            <a:schemeClr val="bg1"/>
          </a:solidFill>
          <a:ln>
            <a:solidFill>
              <a:schemeClr val="bg1"/>
            </a:solidFill>
          </a:ln>
        </p:spPr>
        <p:style>
          <a:lnRef idx="2">
            <a:schemeClr val="accent5"/>
          </a:lnRef>
          <a:fillRef idx="1">
            <a:schemeClr val="lt1"/>
          </a:fillRef>
          <a:effectRef idx="0">
            <a:schemeClr val="accent5"/>
          </a:effectRef>
          <a:fontRef idx="minor">
            <a:schemeClr val="dk1"/>
          </a:fontRef>
        </p:style>
        <p:txBody>
          <a:bodyPr vert="horz" wrap="square" lIns="0" tIns="17145" rIns="0" bIns="0" rtlCol="0">
            <a:spAutoFit/>
          </a:bodyPr>
          <a:lstStyle/>
          <a:p>
            <a:pPr marL="184149" indent="-171450">
              <a:spcBef>
                <a:spcPts val="135"/>
              </a:spcBef>
              <a:buFont typeface="Wingdings" panose="05000000000000000000" pitchFamily="2" charset="2"/>
              <a:buChar char="§"/>
            </a:pPr>
            <a:endParaRPr lang="en-US" sz="1200" spc="25" dirty="0">
              <a:solidFill>
                <a:srgbClr val="002060"/>
              </a:solidFill>
              <a:latin typeface="Arial"/>
              <a:cs typeface="Arial"/>
            </a:endParaRPr>
          </a:p>
        </p:txBody>
      </p:sp>
      <p:grpSp>
        <p:nvGrpSpPr>
          <p:cNvPr id="9" name="Group 8"/>
          <p:cNvGrpSpPr/>
          <p:nvPr/>
        </p:nvGrpSpPr>
        <p:grpSpPr>
          <a:xfrm>
            <a:off x="10904379" y="267548"/>
            <a:ext cx="1336431" cy="6590452"/>
            <a:chOff x="10855569" y="267548"/>
            <a:chExt cx="1336431" cy="6590452"/>
          </a:xfrm>
        </p:grpSpPr>
        <p:pic>
          <p:nvPicPr>
            <p:cNvPr id="13" name="Picture 3"/>
            <p:cNvPicPr>
              <a:picLocks noChangeAspect="1"/>
            </p:cNvPicPr>
            <p:nvPr/>
          </p:nvPicPr>
          <p:blipFill>
            <a:blip r:embed="rId4" cstate="print"/>
            <a:srcRect/>
            <a:stretch>
              <a:fillRect/>
            </a:stretch>
          </p:blipFill>
          <p:spPr bwMode="auto">
            <a:xfrm>
              <a:off x="10856423" y="267548"/>
              <a:ext cx="1252537" cy="695325"/>
            </a:xfrm>
            <a:prstGeom prst="rect">
              <a:avLst/>
            </a:prstGeom>
            <a:noFill/>
            <a:ln w="9525">
              <a:noFill/>
              <a:miter lim="800000"/>
              <a:headEnd/>
              <a:tailEnd/>
            </a:ln>
          </p:spPr>
        </p:pic>
        <p:sp>
          <p:nvSpPr>
            <p:cNvPr id="14" name="Rectangle 13"/>
            <p:cNvSpPr/>
            <p:nvPr/>
          </p:nvSpPr>
          <p:spPr>
            <a:xfrm>
              <a:off x="10855569" y="1133231"/>
              <a:ext cx="1336431" cy="5724769"/>
            </a:xfrm>
            <a:prstGeom prst="rect">
              <a:avLst/>
            </a:prstGeom>
            <a:solidFill>
              <a:srgbClr val="F64F22"/>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US" sz="2800" dirty="0">
                <a:solidFill>
                  <a:srgbClr val="F64F22"/>
                </a:solidFill>
              </a:endParaRPr>
            </a:p>
          </p:txBody>
        </p:sp>
      </p:grpSp>
      <p:sp>
        <p:nvSpPr>
          <p:cNvPr id="15" name="TextBox 14">
            <a:extLst>
              <a:ext uri="{FF2B5EF4-FFF2-40B4-BE49-F238E27FC236}">
                <a16:creationId xmlns:a16="http://schemas.microsoft.com/office/drawing/2014/main" id="{9691391E-4136-43E1-9A92-A7CE597DC4D0}"/>
              </a:ext>
            </a:extLst>
          </p:cNvPr>
          <p:cNvSpPr txBox="1"/>
          <p:nvPr/>
        </p:nvSpPr>
        <p:spPr>
          <a:xfrm>
            <a:off x="11638660" y="1434169"/>
            <a:ext cx="461665" cy="3312543"/>
          </a:xfrm>
          <a:prstGeom prst="rect">
            <a:avLst/>
          </a:prstGeom>
          <a:noFill/>
        </p:spPr>
        <p:txBody>
          <a:bodyPr vert="vert" wrap="square">
            <a:spAutoFit/>
          </a:bodyPr>
          <a:lstStyle/>
          <a:p>
            <a:pPr>
              <a:defRPr/>
            </a:pPr>
            <a:r>
              <a:rPr lang="en-US" dirty="0">
                <a:solidFill>
                  <a:prstClr val="black"/>
                </a:solidFill>
              </a:rPr>
              <a:t>Banks speak with one voice</a:t>
            </a:r>
            <a:endParaRPr lang="en-US" dirty="0">
              <a:solidFill>
                <a:prstClr val="white"/>
              </a:solidFill>
            </a:endParaRPr>
          </a:p>
        </p:txBody>
      </p:sp>
      <p:sp>
        <p:nvSpPr>
          <p:cNvPr id="16" name="TextBox 15">
            <a:extLst>
              <a:ext uri="{FF2B5EF4-FFF2-40B4-BE49-F238E27FC236}">
                <a16:creationId xmlns:a16="http://schemas.microsoft.com/office/drawing/2014/main" id="{022A8F37-F99D-4945-8F3D-FB7291AE9496}"/>
              </a:ext>
            </a:extLst>
          </p:cNvPr>
          <p:cNvSpPr txBox="1"/>
          <p:nvPr/>
        </p:nvSpPr>
        <p:spPr>
          <a:xfrm>
            <a:off x="10956925" y="2964976"/>
            <a:ext cx="615553" cy="3563471"/>
          </a:xfrm>
          <a:prstGeom prst="rect">
            <a:avLst/>
          </a:prstGeom>
          <a:noFill/>
        </p:spPr>
        <p:txBody>
          <a:bodyPr vert="vert270" wrap="square" rtlCol="0">
            <a:spAutoFit/>
          </a:bodyPr>
          <a:lstStyle/>
          <a:p>
            <a:pPr algn="ctr">
              <a:defRPr/>
            </a:pPr>
            <a:r>
              <a:rPr lang="sq-AL" sz="2800" dirty="0">
                <a:solidFill>
                  <a:prstClr val="white"/>
                </a:solidFill>
              </a:rPr>
              <a:t>Bankat flasin me një zë</a:t>
            </a:r>
          </a:p>
        </p:txBody>
      </p:sp>
      <p:sp>
        <p:nvSpPr>
          <p:cNvPr id="3" name="Rounded Rectangle 2"/>
          <p:cNvSpPr/>
          <p:nvPr/>
        </p:nvSpPr>
        <p:spPr>
          <a:xfrm>
            <a:off x="7244895" y="1491480"/>
            <a:ext cx="3610674" cy="502178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marL="184149" indent="-171450">
              <a:spcBef>
                <a:spcPts val="135"/>
              </a:spcBef>
              <a:buFont typeface="Wingdings" panose="05000000000000000000" pitchFamily="2" charset="2"/>
              <a:buChar char="§"/>
            </a:pPr>
            <a:endParaRPr lang="en-US" sz="1400" spc="25" dirty="0">
              <a:solidFill>
                <a:srgbClr val="002060"/>
              </a:solidFill>
              <a:latin typeface="Arial"/>
              <a:cs typeface="Arial"/>
            </a:endParaRPr>
          </a:p>
          <a:p>
            <a:pPr marL="184149" indent="-171450">
              <a:spcBef>
                <a:spcPts val="135"/>
              </a:spcBef>
              <a:buFont typeface="Wingdings" panose="05000000000000000000" pitchFamily="2" charset="2"/>
              <a:buChar char="§"/>
            </a:pPr>
            <a:r>
              <a:rPr lang="en-US" sz="1400" spc="25" dirty="0">
                <a:solidFill>
                  <a:srgbClr val="002060"/>
                </a:solidFill>
                <a:latin typeface="Arial"/>
                <a:cs typeface="Arial"/>
              </a:rPr>
              <a:t>Until recently, our banking sector has been strictly reliant on the physical channel for acquisition and lending.</a:t>
            </a:r>
          </a:p>
          <a:p>
            <a:pPr marL="184149" indent="-171450">
              <a:spcBef>
                <a:spcPts val="135"/>
              </a:spcBef>
              <a:buFont typeface="Wingdings" panose="05000000000000000000" pitchFamily="2" charset="2"/>
              <a:buChar char="§"/>
            </a:pPr>
            <a:endParaRPr lang="en-US" sz="1400" spc="25" dirty="0">
              <a:solidFill>
                <a:srgbClr val="002060"/>
              </a:solidFill>
              <a:latin typeface="Arial"/>
              <a:cs typeface="Arial"/>
            </a:endParaRPr>
          </a:p>
          <a:p>
            <a:pPr marL="184149" indent="-171450">
              <a:spcBef>
                <a:spcPts val="135"/>
              </a:spcBef>
              <a:buFont typeface="Wingdings" panose="05000000000000000000" pitchFamily="2" charset="2"/>
              <a:buChar char="§"/>
            </a:pPr>
            <a:r>
              <a:rPr lang="en-US" sz="1400" spc="25" dirty="0">
                <a:solidFill>
                  <a:srgbClr val="002060"/>
                </a:solidFill>
                <a:latin typeface="Arial"/>
                <a:cs typeface="Arial"/>
              </a:rPr>
              <a:t>As banks are increasing their investment in the digital front, the channel mix is shifting ever more increasingly towards a healthier physical/digital balance.</a:t>
            </a:r>
          </a:p>
          <a:p>
            <a:pPr marL="184149" indent="-171450">
              <a:spcBef>
                <a:spcPts val="135"/>
              </a:spcBef>
              <a:buFont typeface="Wingdings" panose="05000000000000000000" pitchFamily="2" charset="2"/>
              <a:buChar char="§"/>
            </a:pPr>
            <a:endParaRPr lang="en-US" sz="1400" spc="25" dirty="0">
              <a:solidFill>
                <a:srgbClr val="002060"/>
              </a:solidFill>
              <a:latin typeface="Arial"/>
              <a:cs typeface="Arial"/>
            </a:endParaRPr>
          </a:p>
          <a:p>
            <a:pPr marL="184149" indent="-171450">
              <a:spcBef>
                <a:spcPts val="135"/>
              </a:spcBef>
              <a:buFont typeface="Wingdings" panose="05000000000000000000" pitchFamily="2" charset="2"/>
              <a:buChar char="§"/>
            </a:pPr>
            <a:r>
              <a:rPr lang="en-US" sz="1400" spc="25" dirty="0">
                <a:solidFill>
                  <a:srgbClr val="002060"/>
                </a:solidFill>
                <a:latin typeface="Arial"/>
                <a:cs typeface="Arial"/>
              </a:rPr>
              <a:t>Further progress will require more legislation clarity on digital acquisition (Anti Money Laundering Authority needs to formally and clearly remove restrictions).</a:t>
            </a:r>
          </a:p>
          <a:p>
            <a:pPr marL="184149" indent="-171450">
              <a:spcBef>
                <a:spcPts val="135"/>
              </a:spcBef>
              <a:buFont typeface="Wingdings" panose="05000000000000000000" pitchFamily="2" charset="2"/>
              <a:buChar char="§"/>
            </a:pPr>
            <a:endParaRPr lang="en-US" sz="1100" b="1" spc="25" dirty="0">
              <a:solidFill>
                <a:srgbClr val="002060"/>
              </a:solidFill>
              <a:latin typeface="Arial"/>
              <a:cs typeface="Arial"/>
            </a:endParaRPr>
          </a:p>
          <a:p>
            <a:pPr marL="184149" indent="-171450">
              <a:spcBef>
                <a:spcPts val="135"/>
              </a:spcBef>
              <a:buFont typeface="Wingdings" panose="05000000000000000000" pitchFamily="2" charset="2"/>
              <a:buChar char="§"/>
            </a:pPr>
            <a:endParaRPr lang="en-US" sz="1400" b="1" spc="25" dirty="0">
              <a:solidFill>
                <a:srgbClr val="002060"/>
              </a:solidFill>
              <a:latin typeface="Arial"/>
              <a:cs typeface="Arial"/>
            </a:endParaRPr>
          </a:p>
          <a:p>
            <a:pPr algn="ctr"/>
            <a:endParaRPr lang="en-US" sz="1200" dirty="0"/>
          </a:p>
        </p:txBody>
      </p:sp>
    </p:spTree>
    <p:extLst>
      <p:ext uri="{BB962C8B-B14F-4D97-AF65-F5344CB8AC3E}">
        <p14:creationId xmlns:p14="http://schemas.microsoft.com/office/powerpoint/2010/main" val="2200969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733" y="174176"/>
            <a:ext cx="10254038" cy="969724"/>
          </a:xfrm>
        </p:spPr>
        <p:txBody>
          <a:bodyPr>
            <a:normAutofit/>
          </a:bodyPr>
          <a:lstStyle/>
          <a:p>
            <a:r>
              <a:rPr lang="en-US" sz="4000" dirty="0">
                <a:solidFill>
                  <a:srgbClr val="FF6600"/>
                </a:solidFill>
                <a:ea typeface="Calibri" panose="020F0502020204030204" pitchFamily="34" charset="0"/>
                <a:cs typeface="Arial" panose="020B0604020202020204" pitchFamily="34" charset="0"/>
              </a:rPr>
              <a:t>A More Demanding Customer</a:t>
            </a:r>
          </a:p>
        </p:txBody>
      </p:sp>
      <p:cxnSp>
        <p:nvCxnSpPr>
          <p:cNvPr id="11" name="Straight Connector 10"/>
          <p:cNvCxnSpPr>
            <a:cxnSpLocks/>
          </p:cNvCxnSpPr>
          <p:nvPr/>
        </p:nvCxnSpPr>
        <p:spPr>
          <a:xfrm>
            <a:off x="808367" y="1155931"/>
            <a:ext cx="10096012" cy="4152"/>
          </a:xfrm>
          <a:prstGeom prst="line">
            <a:avLst/>
          </a:prstGeom>
          <a:ln w="19050">
            <a:solidFill>
              <a:srgbClr val="E53809"/>
            </a:solidFill>
          </a:ln>
        </p:spPr>
        <p:style>
          <a:lnRef idx="1">
            <a:schemeClr val="accent1"/>
          </a:lnRef>
          <a:fillRef idx="0">
            <a:schemeClr val="accent1"/>
          </a:fillRef>
          <a:effectRef idx="0">
            <a:schemeClr val="accent1"/>
          </a:effectRef>
          <a:fontRef idx="minor">
            <a:schemeClr val="tx1"/>
          </a:fontRef>
        </p:style>
      </p:cxnSp>
      <p:sp>
        <p:nvSpPr>
          <p:cNvPr id="17" name="Rectangle: Rounded Corners 16">
            <a:extLst>
              <a:ext uri="{FF2B5EF4-FFF2-40B4-BE49-F238E27FC236}">
                <a16:creationId xmlns:a16="http://schemas.microsoft.com/office/drawing/2014/main" id="{409EADAD-0564-D458-CF3F-B1537408BCA3}"/>
              </a:ext>
            </a:extLst>
          </p:cNvPr>
          <p:cNvSpPr/>
          <p:nvPr/>
        </p:nvSpPr>
        <p:spPr bwMode="auto">
          <a:xfrm>
            <a:off x="3235000" y="1741859"/>
            <a:ext cx="2318835" cy="370618"/>
          </a:xfrm>
          <a:prstGeom prst="roundRect">
            <a:avLst/>
          </a:prstGeom>
          <a:solidFill>
            <a:srgbClr val="FFFFFF"/>
          </a:solidFill>
          <a:ln w="25400">
            <a:solidFill>
              <a:srgbClr val="FF0000"/>
            </a:solidFill>
            <a:prstDash val="sysDash"/>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0000" tIns="46800" rIns="90000" bIns="46800" numCol="1" rtlCol="0" anchor="ctr" anchorCtr="0" compatLnSpc="1">
            <a:prstTxWarp prst="textNoShape">
              <a:avLst/>
            </a:prstTxWarp>
            <a:noAutofit/>
          </a:bodyPr>
          <a:lstStyle/>
          <a:p>
            <a:pPr algn="ctr" fontAlgn="base">
              <a:spcBef>
                <a:spcPct val="0"/>
              </a:spcBef>
              <a:spcAft>
                <a:spcPct val="0"/>
              </a:spcAft>
              <a:buClr>
                <a:schemeClr val="tx1"/>
              </a:buClr>
              <a:buSzPct val="80000"/>
              <a:buFont typeface="Wingdings" pitchFamily="2" charset="2"/>
              <a:buNone/>
            </a:pPr>
            <a:r>
              <a:rPr lang="en-US" sz="2000" b="1" dirty="0">
                <a:solidFill>
                  <a:schemeClr val="tx1"/>
                </a:solidFill>
                <a:latin typeface="+mj-lt"/>
                <a:cs typeface="Arial" charset="0"/>
              </a:rPr>
              <a:t>Digital Onboarding</a:t>
            </a:r>
          </a:p>
        </p:txBody>
      </p:sp>
      <p:sp>
        <p:nvSpPr>
          <p:cNvPr id="18" name="Rectangle: Rounded Corners 17">
            <a:extLst>
              <a:ext uri="{FF2B5EF4-FFF2-40B4-BE49-F238E27FC236}">
                <a16:creationId xmlns:a16="http://schemas.microsoft.com/office/drawing/2014/main" id="{C1231A1B-C533-67BE-E759-82C4DE766A39}"/>
              </a:ext>
            </a:extLst>
          </p:cNvPr>
          <p:cNvSpPr/>
          <p:nvPr/>
        </p:nvSpPr>
        <p:spPr bwMode="auto">
          <a:xfrm>
            <a:off x="3235000" y="3903822"/>
            <a:ext cx="2333906" cy="639603"/>
          </a:xfrm>
          <a:prstGeom prst="roundRect">
            <a:avLst/>
          </a:prstGeom>
          <a:solidFill>
            <a:srgbClr val="FFFFFF"/>
          </a:solidFill>
          <a:ln w="25400">
            <a:solidFill>
              <a:srgbClr val="FF0000"/>
            </a:solidFill>
            <a:prstDash val="sysDash"/>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0000" tIns="46800" rIns="90000" bIns="46800" numCol="1" rtlCol="0" anchor="ctr" anchorCtr="0" compatLnSpc="1">
            <a:prstTxWarp prst="textNoShape">
              <a:avLst/>
            </a:prstTxWarp>
            <a:noAutofit/>
          </a:bodyPr>
          <a:lstStyle/>
          <a:p>
            <a:pPr algn="ctr" fontAlgn="base">
              <a:spcBef>
                <a:spcPct val="0"/>
              </a:spcBef>
              <a:spcAft>
                <a:spcPct val="0"/>
              </a:spcAft>
              <a:buClr>
                <a:schemeClr val="tx1"/>
              </a:buClr>
              <a:buSzPct val="80000"/>
              <a:buFont typeface="Wingdings" pitchFamily="2" charset="2"/>
              <a:buNone/>
            </a:pPr>
            <a:endParaRPr lang="en-US" sz="2000" b="1" dirty="0">
              <a:solidFill>
                <a:schemeClr val="tx1"/>
              </a:solidFill>
              <a:latin typeface="+mj-lt"/>
              <a:cs typeface="Arial" charset="0"/>
            </a:endParaRPr>
          </a:p>
          <a:p>
            <a:pPr algn="ctr" fontAlgn="base">
              <a:spcBef>
                <a:spcPct val="0"/>
              </a:spcBef>
              <a:spcAft>
                <a:spcPct val="0"/>
              </a:spcAft>
              <a:buClr>
                <a:schemeClr val="tx1"/>
              </a:buClr>
              <a:buSzPct val="80000"/>
              <a:buFont typeface="Wingdings" pitchFamily="2" charset="2"/>
              <a:buNone/>
            </a:pPr>
            <a:r>
              <a:rPr lang="en-US" sz="2000" b="1" dirty="0">
                <a:solidFill>
                  <a:schemeClr val="tx1"/>
                </a:solidFill>
                <a:latin typeface="+mj-lt"/>
                <a:cs typeface="Arial" charset="0"/>
              </a:rPr>
              <a:t>Digital Signature</a:t>
            </a:r>
          </a:p>
          <a:p>
            <a:pPr algn="ctr" fontAlgn="base">
              <a:spcBef>
                <a:spcPct val="0"/>
              </a:spcBef>
              <a:spcAft>
                <a:spcPct val="0"/>
              </a:spcAft>
              <a:buClr>
                <a:schemeClr val="tx1"/>
              </a:buClr>
              <a:buSzPct val="80000"/>
              <a:buFont typeface="Wingdings" pitchFamily="2" charset="2"/>
              <a:buNone/>
            </a:pPr>
            <a:endParaRPr lang="en-US" sz="2000" b="1" dirty="0">
              <a:solidFill>
                <a:schemeClr val="tx1"/>
              </a:solidFill>
              <a:latin typeface="+mj-lt"/>
              <a:cs typeface="Arial" charset="0"/>
            </a:endParaRPr>
          </a:p>
        </p:txBody>
      </p:sp>
      <p:sp>
        <p:nvSpPr>
          <p:cNvPr id="19" name="Rectangle: Rounded Corners 18">
            <a:extLst>
              <a:ext uri="{FF2B5EF4-FFF2-40B4-BE49-F238E27FC236}">
                <a16:creationId xmlns:a16="http://schemas.microsoft.com/office/drawing/2014/main" id="{F1A57BD2-B168-85C8-4342-F2B77CEC0D53}"/>
              </a:ext>
            </a:extLst>
          </p:cNvPr>
          <p:cNvSpPr/>
          <p:nvPr/>
        </p:nvSpPr>
        <p:spPr bwMode="auto">
          <a:xfrm>
            <a:off x="646387" y="1741859"/>
            <a:ext cx="2192063" cy="367216"/>
          </a:xfrm>
          <a:prstGeom prst="roundRect">
            <a:avLst/>
          </a:prstGeom>
          <a:solidFill>
            <a:srgbClr val="FFFFFF"/>
          </a:solidFill>
          <a:ln w="25400">
            <a:solidFill>
              <a:srgbClr val="FF0000"/>
            </a:solidFill>
            <a:prstDash val="sysDash"/>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0000" tIns="46800" rIns="90000" bIns="468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
                <a:schemeClr val="tx1"/>
              </a:buClr>
              <a:buSzPct val="80000"/>
              <a:buFont typeface="Wingdings" pitchFamily="2" charset="2"/>
              <a:buNone/>
              <a:tabLst/>
            </a:pPr>
            <a:r>
              <a:rPr lang="en-US" sz="2000" b="1" dirty="0">
                <a:solidFill>
                  <a:schemeClr val="tx1"/>
                </a:solidFill>
                <a:latin typeface="+mj-lt"/>
                <a:cs typeface="Arial" charset="0"/>
              </a:rPr>
              <a:t>Customer Focus</a:t>
            </a:r>
            <a:endParaRPr kumimoji="0" lang="en-US" sz="2000" b="1" i="0" u="none" strike="noStrike" cap="none" normalizeH="0" baseline="0" dirty="0">
              <a:ln>
                <a:noFill/>
              </a:ln>
              <a:solidFill>
                <a:schemeClr val="tx1"/>
              </a:solidFill>
              <a:effectLst/>
              <a:latin typeface="+mj-lt"/>
              <a:cs typeface="Arial" charset="0"/>
            </a:endParaRPr>
          </a:p>
        </p:txBody>
      </p:sp>
      <p:sp>
        <p:nvSpPr>
          <p:cNvPr id="20" name="Rectangle: Rounded Corners 19">
            <a:extLst>
              <a:ext uri="{FF2B5EF4-FFF2-40B4-BE49-F238E27FC236}">
                <a16:creationId xmlns:a16="http://schemas.microsoft.com/office/drawing/2014/main" id="{D66AEF5D-078F-E9AB-80DD-B2D663D9B0DE}"/>
              </a:ext>
            </a:extLst>
          </p:cNvPr>
          <p:cNvSpPr/>
          <p:nvPr/>
        </p:nvSpPr>
        <p:spPr bwMode="auto">
          <a:xfrm>
            <a:off x="6070393" y="1741859"/>
            <a:ext cx="1949482" cy="367216"/>
          </a:xfrm>
          <a:prstGeom prst="roundRect">
            <a:avLst/>
          </a:prstGeom>
          <a:solidFill>
            <a:srgbClr val="FFFFFF"/>
          </a:solidFill>
          <a:ln w="25400">
            <a:solidFill>
              <a:srgbClr val="FF0000"/>
            </a:solidFill>
            <a:prstDash val="sysDash"/>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0000" tIns="46800" rIns="90000" bIns="46800" numCol="1" rtlCol="0" anchor="ctr" anchorCtr="0" compatLnSpc="1">
            <a:prstTxWarp prst="textNoShape">
              <a:avLst/>
            </a:prstTxWarp>
            <a:noAutofit/>
          </a:bodyPr>
          <a:lstStyle/>
          <a:p>
            <a:pPr algn="ctr" fontAlgn="base">
              <a:spcBef>
                <a:spcPct val="0"/>
              </a:spcBef>
              <a:spcAft>
                <a:spcPct val="0"/>
              </a:spcAft>
              <a:buClr>
                <a:schemeClr val="tx1"/>
              </a:buClr>
              <a:buSzPct val="80000"/>
              <a:buFont typeface="Wingdings" pitchFamily="2" charset="2"/>
              <a:buNone/>
            </a:pPr>
            <a:r>
              <a:rPr lang="en-US" sz="2000" b="1" dirty="0">
                <a:solidFill>
                  <a:schemeClr val="tx1"/>
                </a:solidFill>
                <a:latin typeface="+mj-lt"/>
                <a:cs typeface="Arial" charset="0"/>
              </a:rPr>
              <a:t>Digital Lending</a:t>
            </a:r>
          </a:p>
        </p:txBody>
      </p:sp>
      <p:sp>
        <p:nvSpPr>
          <p:cNvPr id="21" name="Rectangle: Rounded Corners 20">
            <a:extLst>
              <a:ext uri="{FF2B5EF4-FFF2-40B4-BE49-F238E27FC236}">
                <a16:creationId xmlns:a16="http://schemas.microsoft.com/office/drawing/2014/main" id="{2AD67622-DD97-609D-3CCF-2F6020E2962A}"/>
              </a:ext>
            </a:extLst>
          </p:cNvPr>
          <p:cNvSpPr/>
          <p:nvPr/>
        </p:nvSpPr>
        <p:spPr bwMode="auto">
          <a:xfrm>
            <a:off x="646387" y="3903822"/>
            <a:ext cx="2022834" cy="639603"/>
          </a:xfrm>
          <a:prstGeom prst="roundRect">
            <a:avLst/>
          </a:prstGeom>
          <a:solidFill>
            <a:srgbClr val="FFFFFF"/>
          </a:solidFill>
          <a:ln w="25400">
            <a:solidFill>
              <a:srgbClr val="FF0000"/>
            </a:solidFill>
            <a:prstDash val="sysDash"/>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0000" tIns="46800" rIns="90000" bIns="46800" numCol="1" rtlCol="0" anchor="ctr" anchorCtr="0" compatLnSpc="1">
            <a:prstTxWarp prst="textNoShape">
              <a:avLst/>
            </a:prstTxWarp>
            <a:noAutofit/>
          </a:bodyPr>
          <a:lstStyle/>
          <a:p>
            <a:pPr algn="ctr" fontAlgn="base">
              <a:spcBef>
                <a:spcPct val="0"/>
              </a:spcBef>
              <a:spcAft>
                <a:spcPct val="0"/>
              </a:spcAft>
              <a:buClr>
                <a:schemeClr val="tx1"/>
              </a:buClr>
              <a:buSzPct val="80000"/>
              <a:buFont typeface="Wingdings" pitchFamily="2" charset="2"/>
              <a:buNone/>
            </a:pPr>
            <a:r>
              <a:rPr lang="en-US" sz="2000" b="1" dirty="0">
                <a:solidFill>
                  <a:schemeClr val="tx1"/>
                </a:solidFill>
                <a:latin typeface="+mj-lt"/>
                <a:cs typeface="Arial" charset="0"/>
              </a:rPr>
              <a:t>Digital Payment Ecosystem</a:t>
            </a:r>
          </a:p>
        </p:txBody>
      </p:sp>
      <p:sp>
        <p:nvSpPr>
          <p:cNvPr id="22" name="Rectangle: Rounded Corners 21">
            <a:extLst>
              <a:ext uri="{FF2B5EF4-FFF2-40B4-BE49-F238E27FC236}">
                <a16:creationId xmlns:a16="http://schemas.microsoft.com/office/drawing/2014/main" id="{8DF2D6EB-2B21-165C-A36F-91CEAFD08E34}"/>
              </a:ext>
            </a:extLst>
          </p:cNvPr>
          <p:cNvSpPr/>
          <p:nvPr/>
        </p:nvSpPr>
        <p:spPr bwMode="auto">
          <a:xfrm>
            <a:off x="6070393" y="3903822"/>
            <a:ext cx="1904834" cy="639603"/>
          </a:xfrm>
          <a:prstGeom prst="roundRect">
            <a:avLst/>
          </a:prstGeom>
          <a:solidFill>
            <a:srgbClr val="FFFFFF"/>
          </a:solidFill>
          <a:ln w="25400">
            <a:solidFill>
              <a:srgbClr val="FF0000"/>
            </a:solidFill>
            <a:prstDash val="sysDash"/>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0000" tIns="46800" rIns="90000" bIns="46800" numCol="1" rtlCol="0" anchor="ctr" anchorCtr="0" compatLnSpc="1">
            <a:prstTxWarp prst="textNoShape">
              <a:avLst/>
            </a:prstTxWarp>
            <a:noAutofit/>
          </a:bodyPr>
          <a:lstStyle/>
          <a:p>
            <a:pPr algn="ctr" fontAlgn="base">
              <a:spcBef>
                <a:spcPct val="0"/>
              </a:spcBef>
              <a:spcAft>
                <a:spcPct val="0"/>
              </a:spcAft>
              <a:buClr>
                <a:schemeClr val="tx1"/>
              </a:buClr>
              <a:buSzPct val="80000"/>
              <a:buFont typeface="Wingdings" pitchFamily="2" charset="2"/>
              <a:buNone/>
            </a:pPr>
            <a:r>
              <a:rPr lang="en-US" sz="1600" b="1" dirty="0">
                <a:solidFill>
                  <a:schemeClr val="tx1"/>
                </a:solidFill>
                <a:latin typeface="+mj-lt"/>
                <a:cs typeface="Arial" charset="0"/>
              </a:rPr>
              <a:t>Remote Assistance /</a:t>
            </a:r>
            <a:r>
              <a:rPr lang="en-US" sz="1600" b="1" dirty="0" err="1">
                <a:solidFill>
                  <a:schemeClr val="tx1"/>
                </a:solidFill>
                <a:latin typeface="+mj-lt"/>
                <a:cs typeface="Arial" charset="0"/>
              </a:rPr>
              <a:t>Chatbot</a:t>
            </a:r>
            <a:endParaRPr lang="en-US" sz="1600" b="1" dirty="0">
              <a:solidFill>
                <a:schemeClr val="tx1"/>
              </a:solidFill>
              <a:latin typeface="+mj-lt"/>
              <a:cs typeface="Arial" charset="0"/>
            </a:endParaRPr>
          </a:p>
        </p:txBody>
      </p:sp>
      <p:pic>
        <p:nvPicPr>
          <p:cNvPr id="24" name="Picture 23">
            <a:extLst>
              <a:ext uri="{FF2B5EF4-FFF2-40B4-BE49-F238E27FC236}">
                <a16:creationId xmlns:a16="http://schemas.microsoft.com/office/drawing/2014/main" id="{12E12281-04C2-78B4-A65A-0C5BCD110D83}"/>
              </a:ext>
            </a:extLst>
          </p:cNvPr>
          <p:cNvPicPr>
            <a:picLocks noChangeAspect="1"/>
          </p:cNvPicPr>
          <p:nvPr/>
        </p:nvPicPr>
        <p:blipFill>
          <a:blip r:embed="rId2"/>
          <a:stretch>
            <a:fillRect/>
          </a:stretch>
        </p:blipFill>
        <p:spPr>
          <a:xfrm>
            <a:off x="646387" y="2264870"/>
            <a:ext cx="1350792" cy="1292062"/>
          </a:xfrm>
          <a:prstGeom prst="rect">
            <a:avLst/>
          </a:prstGeom>
        </p:spPr>
      </p:pic>
      <p:pic>
        <p:nvPicPr>
          <p:cNvPr id="28" name="Picture 27">
            <a:extLst>
              <a:ext uri="{FF2B5EF4-FFF2-40B4-BE49-F238E27FC236}">
                <a16:creationId xmlns:a16="http://schemas.microsoft.com/office/drawing/2014/main" id="{9C86BA9E-4FF3-7EC4-93FF-E3007129B740}"/>
              </a:ext>
            </a:extLst>
          </p:cNvPr>
          <p:cNvPicPr>
            <a:picLocks noChangeAspect="1"/>
          </p:cNvPicPr>
          <p:nvPr/>
        </p:nvPicPr>
        <p:blipFill>
          <a:blip r:embed="rId3"/>
          <a:stretch>
            <a:fillRect/>
          </a:stretch>
        </p:blipFill>
        <p:spPr>
          <a:xfrm>
            <a:off x="3235000" y="4714007"/>
            <a:ext cx="2339521" cy="1216567"/>
          </a:xfrm>
          <a:prstGeom prst="rect">
            <a:avLst/>
          </a:prstGeom>
        </p:spPr>
      </p:pic>
      <p:pic>
        <p:nvPicPr>
          <p:cNvPr id="32" name="Picture 31">
            <a:extLst>
              <a:ext uri="{FF2B5EF4-FFF2-40B4-BE49-F238E27FC236}">
                <a16:creationId xmlns:a16="http://schemas.microsoft.com/office/drawing/2014/main" id="{762A10A6-D174-D00C-8F94-DC6218A5D5AB}"/>
              </a:ext>
            </a:extLst>
          </p:cNvPr>
          <p:cNvPicPr>
            <a:picLocks noChangeAspect="1"/>
          </p:cNvPicPr>
          <p:nvPr/>
        </p:nvPicPr>
        <p:blipFill>
          <a:blip r:embed="rId4"/>
          <a:stretch>
            <a:fillRect/>
          </a:stretch>
        </p:blipFill>
        <p:spPr>
          <a:xfrm>
            <a:off x="3235000" y="2297662"/>
            <a:ext cx="2318835" cy="1259270"/>
          </a:xfrm>
          <a:prstGeom prst="rect">
            <a:avLst/>
          </a:prstGeom>
        </p:spPr>
      </p:pic>
      <p:pic>
        <p:nvPicPr>
          <p:cNvPr id="34" name="Picture 33">
            <a:extLst>
              <a:ext uri="{FF2B5EF4-FFF2-40B4-BE49-F238E27FC236}">
                <a16:creationId xmlns:a16="http://schemas.microsoft.com/office/drawing/2014/main" id="{8E0D4773-0227-CA2A-397B-7A012580039B}"/>
              </a:ext>
            </a:extLst>
          </p:cNvPr>
          <p:cNvPicPr>
            <a:picLocks noChangeAspect="1"/>
          </p:cNvPicPr>
          <p:nvPr/>
        </p:nvPicPr>
        <p:blipFill>
          <a:blip r:embed="rId5"/>
          <a:stretch>
            <a:fillRect/>
          </a:stretch>
        </p:blipFill>
        <p:spPr>
          <a:xfrm>
            <a:off x="6082177" y="2297662"/>
            <a:ext cx="2003824" cy="1259270"/>
          </a:xfrm>
          <a:prstGeom prst="rect">
            <a:avLst/>
          </a:prstGeom>
        </p:spPr>
      </p:pic>
      <p:pic>
        <p:nvPicPr>
          <p:cNvPr id="36" name="Picture 35">
            <a:extLst>
              <a:ext uri="{FF2B5EF4-FFF2-40B4-BE49-F238E27FC236}">
                <a16:creationId xmlns:a16="http://schemas.microsoft.com/office/drawing/2014/main" id="{5B859788-F698-5A2B-68AA-90B5C8F20B09}"/>
              </a:ext>
            </a:extLst>
          </p:cNvPr>
          <p:cNvPicPr>
            <a:picLocks noChangeAspect="1"/>
          </p:cNvPicPr>
          <p:nvPr/>
        </p:nvPicPr>
        <p:blipFill>
          <a:blip r:embed="rId6"/>
          <a:stretch>
            <a:fillRect/>
          </a:stretch>
        </p:blipFill>
        <p:spPr>
          <a:xfrm>
            <a:off x="6082177" y="4747164"/>
            <a:ext cx="1893050" cy="1217407"/>
          </a:xfrm>
          <a:prstGeom prst="rect">
            <a:avLst/>
          </a:prstGeom>
        </p:spPr>
      </p:pic>
      <p:pic>
        <p:nvPicPr>
          <p:cNvPr id="38" name="Picture 37">
            <a:extLst>
              <a:ext uri="{FF2B5EF4-FFF2-40B4-BE49-F238E27FC236}">
                <a16:creationId xmlns:a16="http://schemas.microsoft.com/office/drawing/2014/main" id="{E2F6A243-24FF-3B39-7B02-1A6DD5D2885B}"/>
              </a:ext>
            </a:extLst>
          </p:cNvPr>
          <p:cNvPicPr>
            <a:picLocks noChangeAspect="1"/>
          </p:cNvPicPr>
          <p:nvPr/>
        </p:nvPicPr>
        <p:blipFill>
          <a:blip r:embed="rId7"/>
          <a:stretch>
            <a:fillRect/>
          </a:stretch>
        </p:blipFill>
        <p:spPr>
          <a:xfrm>
            <a:off x="673938" y="4696533"/>
            <a:ext cx="2022835" cy="1217408"/>
          </a:xfrm>
          <a:prstGeom prst="rect">
            <a:avLst/>
          </a:prstGeom>
        </p:spPr>
      </p:pic>
      <p:grpSp>
        <p:nvGrpSpPr>
          <p:cNvPr id="23" name="Group 22"/>
          <p:cNvGrpSpPr/>
          <p:nvPr/>
        </p:nvGrpSpPr>
        <p:grpSpPr>
          <a:xfrm>
            <a:off x="10855569" y="267548"/>
            <a:ext cx="1336431" cy="6590452"/>
            <a:chOff x="10855569" y="267548"/>
            <a:chExt cx="1336431" cy="6590452"/>
          </a:xfrm>
        </p:grpSpPr>
        <p:pic>
          <p:nvPicPr>
            <p:cNvPr id="25" name="Picture 3"/>
            <p:cNvPicPr>
              <a:picLocks noChangeAspect="1"/>
            </p:cNvPicPr>
            <p:nvPr/>
          </p:nvPicPr>
          <p:blipFill>
            <a:blip r:embed="rId8" cstate="print"/>
            <a:srcRect/>
            <a:stretch>
              <a:fillRect/>
            </a:stretch>
          </p:blipFill>
          <p:spPr bwMode="auto">
            <a:xfrm>
              <a:off x="10856423" y="267548"/>
              <a:ext cx="1252537" cy="695325"/>
            </a:xfrm>
            <a:prstGeom prst="rect">
              <a:avLst/>
            </a:prstGeom>
            <a:noFill/>
            <a:ln w="9525">
              <a:noFill/>
              <a:miter lim="800000"/>
              <a:headEnd/>
              <a:tailEnd/>
            </a:ln>
          </p:spPr>
        </p:pic>
        <p:sp>
          <p:nvSpPr>
            <p:cNvPr id="26" name="Rectangle 25"/>
            <p:cNvSpPr/>
            <p:nvPr/>
          </p:nvSpPr>
          <p:spPr>
            <a:xfrm>
              <a:off x="10855569" y="1133231"/>
              <a:ext cx="1336431" cy="5724769"/>
            </a:xfrm>
            <a:prstGeom prst="rect">
              <a:avLst/>
            </a:prstGeom>
            <a:solidFill>
              <a:srgbClr val="F64F22"/>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US" sz="2800" dirty="0">
                <a:solidFill>
                  <a:srgbClr val="F64F22"/>
                </a:solidFill>
              </a:endParaRPr>
            </a:p>
          </p:txBody>
        </p:sp>
      </p:grpSp>
      <p:sp>
        <p:nvSpPr>
          <p:cNvPr id="27" name="TextBox 26">
            <a:extLst>
              <a:ext uri="{FF2B5EF4-FFF2-40B4-BE49-F238E27FC236}">
                <a16:creationId xmlns:a16="http://schemas.microsoft.com/office/drawing/2014/main" id="{9691391E-4136-43E1-9A92-A7CE597DC4D0}"/>
              </a:ext>
            </a:extLst>
          </p:cNvPr>
          <p:cNvSpPr txBox="1"/>
          <p:nvPr/>
        </p:nvSpPr>
        <p:spPr>
          <a:xfrm>
            <a:off x="11730335" y="1412375"/>
            <a:ext cx="461665" cy="3312543"/>
          </a:xfrm>
          <a:prstGeom prst="rect">
            <a:avLst/>
          </a:prstGeom>
          <a:noFill/>
        </p:spPr>
        <p:txBody>
          <a:bodyPr vert="vert" wrap="square">
            <a:spAutoFit/>
          </a:bodyPr>
          <a:lstStyle/>
          <a:p>
            <a:pPr>
              <a:defRPr/>
            </a:pPr>
            <a:r>
              <a:rPr lang="en-US" dirty="0">
                <a:solidFill>
                  <a:prstClr val="black"/>
                </a:solidFill>
              </a:rPr>
              <a:t>Banks speak with one voice</a:t>
            </a:r>
            <a:endParaRPr lang="en-US" dirty="0">
              <a:solidFill>
                <a:prstClr val="white"/>
              </a:solidFill>
            </a:endParaRPr>
          </a:p>
        </p:txBody>
      </p:sp>
      <p:sp>
        <p:nvSpPr>
          <p:cNvPr id="29" name="TextBox 28">
            <a:extLst>
              <a:ext uri="{FF2B5EF4-FFF2-40B4-BE49-F238E27FC236}">
                <a16:creationId xmlns:a16="http://schemas.microsoft.com/office/drawing/2014/main" id="{022A8F37-F99D-4945-8F3D-FB7291AE9496}"/>
              </a:ext>
            </a:extLst>
          </p:cNvPr>
          <p:cNvSpPr txBox="1"/>
          <p:nvPr/>
        </p:nvSpPr>
        <p:spPr>
          <a:xfrm>
            <a:off x="10908231" y="2970240"/>
            <a:ext cx="615553" cy="3563471"/>
          </a:xfrm>
          <a:prstGeom prst="rect">
            <a:avLst/>
          </a:prstGeom>
          <a:noFill/>
        </p:spPr>
        <p:txBody>
          <a:bodyPr vert="vert270" wrap="square" rtlCol="0">
            <a:spAutoFit/>
          </a:bodyPr>
          <a:lstStyle/>
          <a:p>
            <a:pPr algn="ctr">
              <a:defRPr/>
            </a:pPr>
            <a:r>
              <a:rPr lang="sq-AL" sz="2800" dirty="0">
                <a:solidFill>
                  <a:prstClr val="white"/>
                </a:solidFill>
              </a:rPr>
              <a:t>Bankat flasin me një zë</a:t>
            </a:r>
          </a:p>
        </p:txBody>
      </p:sp>
      <p:sp>
        <p:nvSpPr>
          <p:cNvPr id="4" name="Rounded Rectangle 3"/>
          <p:cNvSpPr/>
          <p:nvPr/>
        </p:nvSpPr>
        <p:spPr>
          <a:xfrm>
            <a:off x="8220673" y="1741859"/>
            <a:ext cx="2532671" cy="4375477"/>
          </a:xfrm>
          <a:prstGeom prst="roundRect">
            <a:avLst/>
          </a:prstGeom>
          <a:noFill/>
          <a:ln>
            <a:solidFill>
              <a:srgbClr val="F64F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02060"/>
                </a:solidFill>
                <a:latin typeface="Arial" panose="020B0604020202020204" pitchFamily="34" charset="0"/>
                <a:cs typeface="Arial" panose="020B0604020202020204" pitchFamily="34" charset="0"/>
              </a:rPr>
              <a:t>A fully Digital Customer journey for</a:t>
            </a:r>
          </a:p>
          <a:p>
            <a:pPr algn="ctr"/>
            <a:r>
              <a:rPr lang="en-GB" dirty="0">
                <a:solidFill>
                  <a:srgbClr val="002060"/>
                </a:solidFill>
                <a:latin typeface="Arial" panose="020B0604020202020204" pitchFamily="34" charset="0"/>
                <a:cs typeface="Arial" panose="020B0604020202020204" pitchFamily="34" charset="0"/>
              </a:rPr>
              <a:t>Banking Services</a:t>
            </a:r>
          </a:p>
          <a:p>
            <a:pPr algn="ctr"/>
            <a:endParaRPr lang="en-GB" dirty="0">
              <a:solidFill>
                <a:srgbClr val="002060"/>
              </a:solidFill>
              <a:latin typeface="Arial" panose="020B0604020202020204" pitchFamily="34" charset="0"/>
              <a:cs typeface="Arial" panose="020B0604020202020204" pitchFamily="34" charset="0"/>
            </a:endParaRPr>
          </a:p>
          <a:p>
            <a:pPr algn="ctr"/>
            <a:r>
              <a:rPr lang="en-GB" dirty="0">
                <a:solidFill>
                  <a:srgbClr val="002060"/>
                </a:solidFill>
                <a:latin typeface="Arial" panose="020B0604020202020204" pitchFamily="34" charset="0"/>
                <a:cs typeface="Arial" panose="020B0604020202020204" pitchFamily="34" charset="0"/>
              </a:rPr>
              <a:t>……..Customer </a:t>
            </a:r>
            <a:r>
              <a:rPr lang="en-GB" dirty="0" err="1">
                <a:solidFill>
                  <a:srgbClr val="002060"/>
                </a:solidFill>
                <a:latin typeface="Arial" panose="020B0604020202020204" pitchFamily="34" charset="0"/>
                <a:cs typeface="Arial" panose="020B0604020202020204" pitchFamily="34" charset="0"/>
              </a:rPr>
              <a:t>Onboarding</a:t>
            </a:r>
            <a:r>
              <a:rPr lang="en-GB" dirty="0">
                <a:solidFill>
                  <a:srgbClr val="002060"/>
                </a:solidFill>
                <a:latin typeface="Arial" panose="020B0604020202020204" pitchFamily="34" charset="0"/>
                <a:cs typeface="Arial" panose="020B0604020202020204" pitchFamily="34" charset="0"/>
              </a:rPr>
              <a:t> to digital payments…</a:t>
            </a:r>
          </a:p>
          <a:p>
            <a:pPr algn="ctr"/>
            <a:endParaRPr lang="en-GB" dirty="0">
              <a:solidFill>
                <a:srgbClr val="002060"/>
              </a:solidFill>
              <a:latin typeface="Arial" panose="020B0604020202020204" pitchFamily="34" charset="0"/>
              <a:cs typeface="Arial" panose="020B0604020202020204" pitchFamily="34" charset="0"/>
            </a:endParaRPr>
          </a:p>
          <a:p>
            <a:pPr algn="ctr"/>
            <a:endParaRPr lang="en-GB" dirty="0">
              <a:solidFill>
                <a:srgbClr val="002060"/>
              </a:solidFill>
              <a:latin typeface="Arial" panose="020B0604020202020204" pitchFamily="34" charset="0"/>
              <a:cs typeface="Arial" panose="020B0604020202020204" pitchFamily="34" charset="0"/>
            </a:endParaRPr>
          </a:p>
          <a:p>
            <a:pPr algn="ctr"/>
            <a:r>
              <a:rPr lang="en-GB" i="1" dirty="0">
                <a:solidFill>
                  <a:srgbClr val="002060"/>
                </a:solidFill>
                <a:latin typeface="Arial" panose="020B0604020202020204" pitchFamily="34" charset="0"/>
                <a:cs typeface="Arial" panose="020B0604020202020204" pitchFamily="34" charset="0"/>
              </a:rPr>
              <a:t>Cards, POS, E-commerce, Online Banking</a:t>
            </a:r>
          </a:p>
          <a:p>
            <a:pPr algn="ctr"/>
            <a:endParaRPr lang="en-GB" dirty="0">
              <a:solidFill>
                <a:srgbClr val="002060"/>
              </a:solidFill>
              <a:latin typeface="Arial" panose="020B0604020202020204" pitchFamily="34" charset="0"/>
              <a:cs typeface="Arial" panose="020B0604020202020204" pitchFamily="34" charset="0"/>
            </a:endParaRPr>
          </a:p>
          <a:p>
            <a:pPr algn="ctr"/>
            <a:endParaRPr lang="en-GB"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2986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39969" y="261073"/>
            <a:ext cx="10515600" cy="817196"/>
          </a:xfrm>
        </p:spPr>
        <p:txBody>
          <a:bodyPr vert="horz" lIns="91440" tIns="45720" rIns="91440" bIns="45720" rtlCol="0" anchor="ctr">
            <a:normAutofit/>
          </a:bodyPr>
          <a:lstStyle/>
          <a:p>
            <a:r>
              <a:rPr lang="en-US" sz="4000" dirty="0">
                <a:solidFill>
                  <a:srgbClr val="FF6600"/>
                </a:solidFill>
                <a:ea typeface="Calibri" panose="020F0502020204030204" pitchFamily="34" charset="0"/>
                <a:cs typeface="Arial" panose="020B0604020202020204" pitchFamily="34" charset="0"/>
              </a:rPr>
              <a:t>Takeaways</a:t>
            </a:r>
            <a:endParaRPr lang="sq-AL" altLang="sq-AL" sz="4000" dirty="0">
              <a:solidFill>
                <a:srgbClr val="FF6600"/>
              </a:solidFill>
              <a:ea typeface="Calibri" panose="020F0502020204030204" pitchFamily="34" charset="0"/>
              <a:cs typeface="Arial" panose="020B0604020202020204" pitchFamily="34" charset="0"/>
            </a:endParaRPr>
          </a:p>
        </p:txBody>
      </p:sp>
      <p:grpSp>
        <p:nvGrpSpPr>
          <p:cNvPr id="6" name="Group 5"/>
          <p:cNvGrpSpPr/>
          <p:nvPr/>
        </p:nvGrpSpPr>
        <p:grpSpPr>
          <a:xfrm>
            <a:off x="10855569" y="267548"/>
            <a:ext cx="1336431" cy="6590452"/>
            <a:chOff x="10855569" y="267548"/>
            <a:chExt cx="1336431" cy="6590452"/>
          </a:xfrm>
        </p:grpSpPr>
        <p:pic>
          <p:nvPicPr>
            <p:cNvPr id="7" name="Picture 3"/>
            <p:cNvPicPr>
              <a:picLocks noChangeAspect="1"/>
            </p:cNvPicPr>
            <p:nvPr/>
          </p:nvPicPr>
          <p:blipFill>
            <a:blip r:embed="rId2" cstate="print"/>
            <a:srcRect/>
            <a:stretch>
              <a:fillRect/>
            </a:stretch>
          </p:blipFill>
          <p:spPr bwMode="auto">
            <a:xfrm>
              <a:off x="10856423" y="267548"/>
              <a:ext cx="1252537" cy="695325"/>
            </a:xfrm>
            <a:prstGeom prst="rect">
              <a:avLst/>
            </a:prstGeom>
            <a:noFill/>
            <a:ln w="9525">
              <a:noFill/>
              <a:miter lim="800000"/>
              <a:headEnd/>
              <a:tailEnd/>
            </a:ln>
          </p:spPr>
        </p:pic>
        <p:sp>
          <p:nvSpPr>
            <p:cNvPr id="8" name="Rectangle 7"/>
            <p:cNvSpPr/>
            <p:nvPr/>
          </p:nvSpPr>
          <p:spPr>
            <a:xfrm>
              <a:off x="10855569" y="1133231"/>
              <a:ext cx="1336431" cy="5724769"/>
            </a:xfrm>
            <a:prstGeom prst="rect">
              <a:avLst/>
            </a:prstGeom>
            <a:solidFill>
              <a:srgbClr val="F64F22"/>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US" sz="2800" dirty="0">
                <a:solidFill>
                  <a:srgbClr val="F64F22"/>
                </a:solidFill>
              </a:endParaRPr>
            </a:p>
          </p:txBody>
        </p:sp>
      </p:grpSp>
      <p:cxnSp>
        <p:nvCxnSpPr>
          <p:cNvPr id="9" name="Straight Connector 8"/>
          <p:cNvCxnSpPr>
            <a:cxnSpLocks/>
          </p:cNvCxnSpPr>
          <p:nvPr/>
        </p:nvCxnSpPr>
        <p:spPr>
          <a:xfrm>
            <a:off x="339969" y="1133231"/>
            <a:ext cx="10564410" cy="14820"/>
          </a:xfrm>
          <a:prstGeom prst="line">
            <a:avLst/>
          </a:prstGeom>
          <a:ln w="19050">
            <a:solidFill>
              <a:srgbClr val="E53809"/>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9691391E-4136-43E1-9A92-A7CE597DC4D0}"/>
              </a:ext>
            </a:extLst>
          </p:cNvPr>
          <p:cNvSpPr txBox="1"/>
          <p:nvPr/>
        </p:nvSpPr>
        <p:spPr>
          <a:xfrm>
            <a:off x="11730335" y="1412375"/>
            <a:ext cx="461665" cy="3312543"/>
          </a:xfrm>
          <a:prstGeom prst="rect">
            <a:avLst/>
          </a:prstGeom>
          <a:noFill/>
        </p:spPr>
        <p:txBody>
          <a:bodyPr vert="vert" wrap="square">
            <a:spAutoFit/>
          </a:bodyPr>
          <a:lstStyle/>
          <a:p>
            <a:pPr>
              <a:defRPr/>
            </a:pPr>
            <a:r>
              <a:rPr lang="en-US" dirty="0">
                <a:solidFill>
                  <a:prstClr val="black"/>
                </a:solidFill>
              </a:rPr>
              <a:t>Banks speak with one voice</a:t>
            </a:r>
            <a:endParaRPr lang="en-US" dirty="0">
              <a:solidFill>
                <a:prstClr val="white"/>
              </a:solidFill>
            </a:endParaRPr>
          </a:p>
        </p:txBody>
      </p:sp>
      <p:sp>
        <p:nvSpPr>
          <p:cNvPr id="4" name="TextBox 3">
            <a:extLst>
              <a:ext uri="{FF2B5EF4-FFF2-40B4-BE49-F238E27FC236}">
                <a16:creationId xmlns:a16="http://schemas.microsoft.com/office/drawing/2014/main" id="{022A8F37-F99D-4945-8F3D-FB7291AE9496}"/>
              </a:ext>
            </a:extLst>
          </p:cNvPr>
          <p:cNvSpPr txBox="1"/>
          <p:nvPr/>
        </p:nvSpPr>
        <p:spPr>
          <a:xfrm>
            <a:off x="10908231" y="2970240"/>
            <a:ext cx="615553" cy="3563471"/>
          </a:xfrm>
          <a:prstGeom prst="rect">
            <a:avLst/>
          </a:prstGeom>
          <a:noFill/>
        </p:spPr>
        <p:txBody>
          <a:bodyPr vert="vert270" wrap="square" rtlCol="0">
            <a:spAutoFit/>
          </a:bodyPr>
          <a:lstStyle/>
          <a:p>
            <a:pPr algn="ctr">
              <a:defRPr/>
            </a:pPr>
            <a:r>
              <a:rPr lang="sq-AL" sz="2800" dirty="0">
                <a:solidFill>
                  <a:prstClr val="white"/>
                </a:solidFill>
              </a:rPr>
              <a:t>Bankat flasin me një zë</a:t>
            </a:r>
          </a:p>
        </p:txBody>
      </p:sp>
      <p:sp>
        <p:nvSpPr>
          <p:cNvPr id="12" name="Title 1">
            <a:extLst>
              <a:ext uri="{FF2B5EF4-FFF2-40B4-BE49-F238E27FC236}">
                <a16:creationId xmlns:a16="http://schemas.microsoft.com/office/drawing/2014/main" id="{C4F9AD45-2E2F-735A-5E5E-1D0C4375CA26}"/>
              </a:ext>
            </a:extLst>
          </p:cNvPr>
          <p:cNvSpPr txBox="1">
            <a:spLocks/>
          </p:cNvSpPr>
          <p:nvPr/>
        </p:nvSpPr>
        <p:spPr>
          <a:xfrm>
            <a:off x="339969" y="1509604"/>
            <a:ext cx="10179824" cy="404450"/>
          </a:xfrm>
          <a:prstGeom prst="rect">
            <a:avLst/>
          </a:prstGeom>
          <a:solidFill>
            <a:schemeClr val="tx1"/>
          </a:solidFill>
        </p:spPr>
        <p:txBody>
          <a:bodyPr vert="horz" lIns="91436" tIns="45718" rIns="91436" bIns="45718" rtlCol="0" anchor="ctr">
            <a:noAutofit/>
          </a:bodyPr>
          <a:lstStyle>
            <a:lvl1pPr algn="l" defTabSz="1005463" rtl="0" eaLnBrk="1" latinLnBrk="0" hangingPunct="1">
              <a:spcBef>
                <a:spcPct val="0"/>
              </a:spcBef>
              <a:buNone/>
              <a:defRPr sz="1100" b="1" kern="1200">
                <a:solidFill>
                  <a:srgbClr val="494F5A"/>
                </a:solidFill>
                <a:latin typeface="Futura CE Book" panose="02000504030000020003" pitchFamily="2" charset="0"/>
                <a:ea typeface="+mj-ea"/>
                <a:cs typeface="+mj-cs"/>
              </a:defRPr>
            </a:lvl1pPr>
          </a:lstStyle>
          <a:p>
            <a:pPr defTabSz="1005463">
              <a:spcBef>
                <a:spcPct val="0"/>
              </a:spcBef>
            </a:pPr>
            <a:r>
              <a:rPr lang="en-US" sz="2400" b="1" dirty="0">
                <a:solidFill>
                  <a:schemeClr val="bg1"/>
                </a:solidFill>
                <a:latin typeface="Futura CE Book" panose="02000504030000020003" pitchFamily="2" charset="0"/>
                <a:ea typeface="+mj-ea"/>
                <a:cs typeface="+mj-cs"/>
              </a:rPr>
              <a:t>Pre-requisites to strengthen digitization of the banking sector</a:t>
            </a:r>
          </a:p>
        </p:txBody>
      </p:sp>
      <p:sp>
        <p:nvSpPr>
          <p:cNvPr id="13" name="object 21">
            <a:extLst>
              <a:ext uri="{FF2B5EF4-FFF2-40B4-BE49-F238E27FC236}">
                <a16:creationId xmlns:a16="http://schemas.microsoft.com/office/drawing/2014/main" id="{DCB63C8E-614D-14A3-7DDD-869474C7B569}"/>
              </a:ext>
            </a:extLst>
          </p:cNvPr>
          <p:cNvSpPr txBox="1"/>
          <p:nvPr/>
        </p:nvSpPr>
        <p:spPr>
          <a:xfrm>
            <a:off x="451102" y="2513537"/>
            <a:ext cx="2679510" cy="284980"/>
          </a:xfrm>
          <a:prstGeom prst="rect">
            <a:avLst/>
          </a:prstGeom>
        </p:spPr>
        <p:txBody>
          <a:bodyPr vert="horz" wrap="square" lIns="0" tIns="12700" rIns="0" bIns="0" rtlCol="0">
            <a:spAutoFit/>
          </a:bodyPr>
          <a:lstStyle/>
          <a:p>
            <a:pPr marL="12699">
              <a:spcBef>
                <a:spcPts val="100"/>
              </a:spcBef>
            </a:pPr>
            <a:endParaRPr lang="en-US" sz="1400" b="1">
              <a:solidFill>
                <a:srgbClr val="FF0000"/>
              </a:solidFill>
              <a:latin typeface="+mj-lt"/>
              <a:cs typeface="Arial"/>
            </a:endParaRPr>
          </a:p>
        </p:txBody>
      </p:sp>
      <p:sp>
        <p:nvSpPr>
          <p:cNvPr id="15" name="object 20">
            <a:extLst>
              <a:ext uri="{FF2B5EF4-FFF2-40B4-BE49-F238E27FC236}">
                <a16:creationId xmlns:a16="http://schemas.microsoft.com/office/drawing/2014/main" id="{818155FD-BBD7-708C-3445-316203217FA3}"/>
              </a:ext>
            </a:extLst>
          </p:cNvPr>
          <p:cNvSpPr/>
          <p:nvPr/>
        </p:nvSpPr>
        <p:spPr>
          <a:xfrm>
            <a:off x="365874" y="2429550"/>
            <a:ext cx="1408166" cy="822974"/>
          </a:xfrm>
          <a:custGeom>
            <a:avLst/>
            <a:gdLst/>
            <a:ahLst/>
            <a:cxnLst/>
            <a:rect l="l" t="t" r="r" b="b"/>
            <a:pathLst>
              <a:path w="1430020" h="820420">
                <a:moveTo>
                  <a:pt x="0" y="0"/>
                </a:moveTo>
                <a:lnTo>
                  <a:pt x="0" y="819912"/>
                </a:lnTo>
                <a:lnTo>
                  <a:pt x="1429512" y="819912"/>
                </a:lnTo>
                <a:lnTo>
                  <a:pt x="1429512" y="0"/>
                </a:lnTo>
                <a:lnTo>
                  <a:pt x="0" y="0"/>
                </a:lnTo>
                <a:close/>
              </a:path>
            </a:pathLst>
          </a:custGeom>
          <a:solidFill>
            <a:srgbClr val="004B86"/>
          </a:solidFill>
        </p:spPr>
        <p:txBody>
          <a:bodyPr wrap="square" lIns="0" tIns="0" rIns="0" bIns="0" rtlCol="0"/>
          <a:lstStyle/>
          <a:p>
            <a:pPr algn="ctr">
              <a:lnSpc>
                <a:spcPct val="150000"/>
              </a:lnSpc>
            </a:pPr>
            <a:endParaRPr lang="en-US" sz="1200" b="1" dirty="0">
              <a:solidFill>
                <a:schemeClr val="bg1"/>
              </a:solidFill>
              <a:latin typeface="+mj-lt"/>
            </a:endParaRPr>
          </a:p>
          <a:p>
            <a:pPr algn="ctr">
              <a:lnSpc>
                <a:spcPct val="150000"/>
              </a:lnSpc>
            </a:pPr>
            <a:r>
              <a:rPr lang="en-US" sz="1200" b="1" dirty="0">
                <a:solidFill>
                  <a:schemeClr val="bg1"/>
                </a:solidFill>
                <a:latin typeface="+mj-lt"/>
              </a:rPr>
              <a:t>Legislation</a:t>
            </a:r>
          </a:p>
        </p:txBody>
      </p:sp>
      <p:sp>
        <p:nvSpPr>
          <p:cNvPr id="16" name="object 23">
            <a:extLst>
              <a:ext uri="{FF2B5EF4-FFF2-40B4-BE49-F238E27FC236}">
                <a16:creationId xmlns:a16="http://schemas.microsoft.com/office/drawing/2014/main" id="{B96ECCA7-D4CC-CB23-82DA-7BD54871810F}"/>
              </a:ext>
            </a:extLst>
          </p:cNvPr>
          <p:cNvSpPr txBox="1"/>
          <p:nvPr/>
        </p:nvSpPr>
        <p:spPr>
          <a:xfrm>
            <a:off x="1873050" y="2444689"/>
            <a:ext cx="8713855" cy="807835"/>
          </a:xfrm>
          <a:prstGeom prst="rect">
            <a:avLst/>
          </a:prstGeom>
        </p:spPr>
        <p:style>
          <a:lnRef idx="1">
            <a:schemeClr val="accent2"/>
          </a:lnRef>
          <a:fillRef idx="2">
            <a:schemeClr val="accent2"/>
          </a:fillRef>
          <a:effectRef idx="1">
            <a:schemeClr val="accent2"/>
          </a:effectRef>
          <a:fontRef idx="minor">
            <a:schemeClr val="dk1"/>
          </a:fontRef>
        </p:style>
        <p:txBody>
          <a:bodyPr vert="horz" wrap="square" lIns="0" tIns="12700" rIns="0" bIns="0" rtlCol="0">
            <a:noAutofit/>
          </a:bodyPr>
          <a:lstStyle/>
          <a:p>
            <a:pPr marL="184135" marR="5079" indent="-171436">
              <a:spcBef>
                <a:spcPts val="600"/>
              </a:spcBef>
              <a:buFont typeface="Wingdings" panose="05000000000000000000" pitchFamily="2" charset="2"/>
              <a:buChar char="§"/>
            </a:pPr>
            <a:r>
              <a:rPr lang="en-US" sz="1600" spc="-5" dirty="0">
                <a:latin typeface="+mj-lt"/>
                <a:cs typeface="Arial"/>
              </a:rPr>
              <a:t>Needs to accommodate the banks in their efforts to onboard and lend digitally (AML regulation is still a show-stopper). </a:t>
            </a:r>
          </a:p>
          <a:p>
            <a:pPr marL="184135" marR="5079" indent="-171436">
              <a:spcBef>
                <a:spcPts val="600"/>
              </a:spcBef>
              <a:buFont typeface="Wingdings" panose="05000000000000000000" pitchFamily="2" charset="2"/>
              <a:buChar char="§"/>
            </a:pPr>
            <a:endParaRPr lang="en-US" sz="1600" spc="-5" dirty="0">
              <a:latin typeface="+mj-lt"/>
              <a:cs typeface="Arial"/>
            </a:endParaRPr>
          </a:p>
          <a:p>
            <a:pPr marL="184135" marR="5079" indent="-171436">
              <a:spcBef>
                <a:spcPts val="600"/>
              </a:spcBef>
              <a:buFont typeface="Wingdings" panose="05000000000000000000" pitchFamily="2" charset="2"/>
              <a:buChar char="§"/>
            </a:pPr>
            <a:endParaRPr lang="en-US" sz="1600" spc="-5" dirty="0">
              <a:latin typeface="+mj-lt"/>
              <a:cs typeface="Arial"/>
            </a:endParaRPr>
          </a:p>
        </p:txBody>
      </p:sp>
      <p:sp>
        <p:nvSpPr>
          <p:cNvPr id="17" name="object 21">
            <a:extLst>
              <a:ext uri="{FF2B5EF4-FFF2-40B4-BE49-F238E27FC236}">
                <a16:creationId xmlns:a16="http://schemas.microsoft.com/office/drawing/2014/main" id="{4DA1AD3B-E559-3D55-3D5C-C3BD5DB085C2}"/>
              </a:ext>
            </a:extLst>
          </p:cNvPr>
          <p:cNvSpPr txBox="1"/>
          <p:nvPr/>
        </p:nvSpPr>
        <p:spPr>
          <a:xfrm>
            <a:off x="425197" y="3255684"/>
            <a:ext cx="2679510" cy="284980"/>
          </a:xfrm>
          <a:prstGeom prst="rect">
            <a:avLst/>
          </a:prstGeom>
        </p:spPr>
        <p:txBody>
          <a:bodyPr vert="horz" wrap="square" lIns="0" tIns="12700" rIns="0" bIns="0" rtlCol="0">
            <a:spAutoFit/>
          </a:bodyPr>
          <a:lstStyle/>
          <a:p>
            <a:pPr marL="12699">
              <a:spcBef>
                <a:spcPts val="100"/>
              </a:spcBef>
            </a:pPr>
            <a:endParaRPr lang="en-US" sz="1400" b="1">
              <a:solidFill>
                <a:srgbClr val="FF0000"/>
              </a:solidFill>
              <a:latin typeface="+mj-lt"/>
              <a:cs typeface="Arial"/>
            </a:endParaRPr>
          </a:p>
        </p:txBody>
      </p:sp>
      <p:sp>
        <p:nvSpPr>
          <p:cNvPr id="20" name="object 21">
            <a:extLst>
              <a:ext uri="{FF2B5EF4-FFF2-40B4-BE49-F238E27FC236}">
                <a16:creationId xmlns:a16="http://schemas.microsoft.com/office/drawing/2014/main" id="{1BACF8FE-73F6-5B6B-4512-A535ED13FA7A}"/>
              </a:ext>
            </a:extLst>
          </p:cNvPr>
          <p:cNvSpPr txBox="1"/>
          <p:nvPr/>
        </p:nvSpPr>
        <p:spPr>
          <a:xfrm>
            <a:off x="451102" y="3339672"/>
            <a:ext cx="2679510" cy="284980"/>
          </a:xfrm>
          <a:prstGeom prst="rect">
            <a:avLst/>
          </a:prstGeom>
        </p:spPr>
        <p:txBody>
          <a:bodyPr vert="horz" wrap="square" lIns="0" tIns="12700" rIns="0" bIns="0" rtlCol="0">
            <a:spAutoFit/>
          </a:bodyPr>
          <a:lstStyle/>
          <a:p>
            <a:pPr marL="12699">
              <a:spcBef>
                <a:spcPts val="100"/>
              </a:spcBef>
            </a:pPr>
            <a:endParaRPr lang="en-US" sz="1400" b="1">
              <a:solidFill>
                <a:srgbClr val="FF0000"/>
              </a:solidFill>
              <a:latin typeface="+mj-lt"/>
              <a:cs typeface="Arial"/>
            </a:endParaRPr>
          </a:p>
        </p:txBody>
      </p:sp>
      <p:sp>
        <p:nvSpPr>
          <p:cNvPr id="21" name="object 20">
            <a:extLst>
              <a:ext uri="{FF2B5EF4-FFF2-40B4-BE49-F238E27FC236}">
                <a16:creationId xmlns:a16="http://schemas.microsoft.com/office/drawing/2014/main" id="{BE16B676-B952-543C-BEFD-0BBA5A80FD9B}"/>
              </a:ext>
            </a:extLst>
          </p:cNvPr>
          <p:cNvSpPr/>
          <p:nvPr/>
        </p:nvSpPr>
        <p:spPr>
          <a:xfrm>
            <a:off x="356786" y="3623493"/>
            <a:ext cx="1408166" cy="1682664"/>
          </a:xfrm>
          <a:custGeom>
            <a:avLst/>
            <a:gdLst/>
            <a:ahLst/>
            <a:cxnLst/>
            <a:rect l="l" t="t" r="r" b="b"/>
            <a:pathLst>
              <a:path w="1430020" h="820420">
                <a:moveTo>
                  <a:pt x="0" y="0"/>
                </a:moveTo>
                <a:lnTo>
                  <a:pt x="0" y="819912"/>
                </a:lnTo>
                <a:lnTo>
                  <a:pt x="1429512" y="819912"/>
                </a:lnTo>
                <a:lnTo>
                  <a:pt x="1429512" y="0"/>
                </a:lnTo>
                <a:lnTo>
                  <a:pt x="0" y="0"/>
                </a:lnTo>
                <a:close/>
              </a:path>
            </a:pathLst>
          </a:custGeom>
          <a:solidFill>
            <a:srgbClr val="004B86"/>
          </a:solidFill>
        </p:spPr>
        <p:txBody>
          <a:bodyPr wrap="square" lIns="0" tIns="0" rIns="0" bIns="0" rtlCol="0"/>
          <a:lstStyle/>
          <a:p>
            <a:pPr algn="ctr">
              <a:lnSpc>
                <a:spcPct val="150000"/>
              </a:lnSpc>
            </a:pPr>
            <a:endParaRPr lang="en-US" sz="1200" b="1" dirty="0">
              <a:solidFill>
                <a:schemeClr val="bg1"/>
              </a:solidFill>
              <a:latin typeface="+mj-lt"/>
            </a:endParaRPr>
          </a:p>
          <a:p>
            <a:pPr algn="ctr">
              <a:lnSpc>
                <a:spcPct val="150000"/>
              </a:lnSpc>
            </a:pPr>
            <a:r>
              <a:rPr lang="en-US" sz="1200" b="1" dirty="0">
                <a:solidFill>
                  <a:schemeClr val="bg1"/>
                </a:solidFill>
                <a:latin typeface="+mj-lt"/>
              </a:rPr>
              <a:t>Cooperation (Public Sector- Banking Sector)</a:t>
            </a:r>
          </a:p>
        </p:txBody>
      </p:sp>
      <p:sp>
        <p:nvSpPr>
          <p:cNvPr id="22" name="object 23">
            <a:extLst>
              <a:ext uri="{FF2B5EF4-FFF2-40B4-BE49-F238E27FC236}">
                <a16:creationId xmlns:a16="http://schemas.microsoft.com/office/drawing/2014/main" id="{014A6F9F-6AE8-3C1C-4A23-9344DFEDAFBC}"/>
              </a:ext>
            </a:extLst>
          </p:cNvPr>
          <p:cNvSpPr txBox="1"/>
          <p:nvPr/>
        </p:nvSpPr>
        <p:spPr>
          <a:xfrm>
            <a:off x="1873050" y="3627810"/>
            <a:ext cx="8713855" cy="1674031"/>
          </a:xfrm>
          <a:prstGeom prst="rect">
            <a:avLst/>
          </a:prstGeom>
          <a:solidFill>
            <a:schemeClr val="accent3">
              <a:lumMod val="60000"/>
              <a:lumOff val="40000"/>
            </a:schemeClr>
          </a:solidFill>
        </p:spPr>
        <p:txBody>
          <a:bodyPr vert="horz" wrap="square" lIns="0" tIns="12700" rIns="0" bIns="0" rtlCol="0">
            <a:noAutofit/>
          </a:bodyPr>
          <a:lstStyle/>
          <a:p>
            <a:pPr marL="184135" marR="5079" indent="-171436">
              <a:spcBef>
                <a:spcPts val="600"/>
              </a:spcBef>
              <a:buFont typeface="Wingdings" panose="05000000000000000000" pitchFamily="2" charset="2"/>
              <a:buChar char="§"/>
            </a:pPr>
            <a:r>
              <a:rPr lang="en-US" sz="1400" b="1" u="sng" spc="-5" dirty="0">
                <a:latin typeface="+mj-lt"/>
                <a:cs typeface="Arial"/>
              </a:rPr>
              <a:t>Central institutions </a:t>
            </a:r>
            <a:r>
              <a:rPr lang="en-US" sz="1400" spc="-5" dirty="0">
                <a:latin typeface="+mj-lt"/>
                <a:cs typeface="Arial"/>
              </a:rPr>
              <a:t>need to upgrade </a:t>
            </a:r>
            <a:r>
              <a:rPr lang="en-US" sz="1400" b="1" u="sng" spc="-5" dirty="0">
                <a:latin typeface="+mj-lt"/>
                <a:cs typeface="Arial"/>
              </a:rPr>
              <a:t>technology just like banks </a:t>
            </a:r>
            <a:r>
              <a:rPr lang="en-US" sz="1400" spc="-5" dirty="0">
                <a:latin typeface="+mj-lt"/>
                <a:cs typeface="Arial"/>
              </a:rPr>
              <a:t>are doing in order to allow seamless and real-time information exchange for the purpose of providing payment and lending services to the customers (start on step by step enhancements);</a:t>
            </a:r>
          </a:p>
          <a:p>
            <a:pPr marL="184135" marR="5079" indent="-171436">
              <a:spcBef>
                <a:spcPts val="600"/>
              </a:spcBef>
              <a:buFont typeface="Wingdings" panose="05000000000000000000" pitchFamily="2" charset="2"/>
              <a:buChar char="§"/>
            </a:pPr>
            <a:r>
              <a:rPr lang="en-US" sz="1400" b="1" u="sng" spc="-5" dirty="0">
                <a:latin typeface="+mj-lt"/>
                <a:cs typeface="Arial"/>
              </a:rPr>
              <a:t>E-Albania access to banking system </a:t>
            </a:r>
            <a:r>
              <a:rPr lang="en-US" sz="1400" spc="-5" dirty="0">
                <a:latin typeface="+mj-lt"/>
                <a:cs typeface="Arial"/>
              </a:rPr>
              <a:t>receive customer info with customer consent for keeping customers out of the banks branches, providing </a:t>
            </a:r>
            <a:r>
              <a:rPr lang="en-US" sz="1400" b="1" u="sng" spc="-5" dirty="0">
                <a:latin typeface="+mj-lt"/>
                <a:cs typeface="Arial"/>
              </a:rPr>
              <a:t>“one stop shop service”;</a:t>
            </a:r>
          </a:p>
          <a:p>
            <a:pPr marL="184135" marR="5079" indent="-171436">
              <a:spcBef>
                <a:spcPts val="600"/>
              </a:spcBef>
              <a:buFont typeface="Wingdings" panose="05000000000000000000" pitchFamily="2" charset="2"/>
              <a:buChar char="§"/>
            </a:pPr>
            <a:r>
              <a:rPr lang="en-US" sz="1400" b="1" u="sng" spc="-5" dirty="0">
                <a:latin typeface="+mj-lt"/>
                <a:cs typeface="Arial"/>
              </a:rPr>
              <a:t>AKSH / E-Albania payments services </a:t>
            </a:r>
            <a:r>
              <a:rPr lang="en-US" sz="1400" spc="-5" dirty="0">
                <a:latin typeface="+mj-lt"/>
                <a:cs typeface="Arial"/>
              </a:rPr>
              <a:t>offered by Banks (E-banking and E-commerce) – ongoing project based on Task Force;</a:t>
            </a:r>
          </a:p>
          <a:p>
            <a:pPr marL="184135" marR="5079" indent="-171436">
              <a:spcBef>
                <a:spcPts val="600"/>
              </a:spcBef>
              <a:buFont typeface="Wingdings" panose="05000000000000000000" pitchFamily="2" charset="2"/>
              <a:buChar char="§"/>
            </a:pPr>
            <a:endParaRPr lang="en-US" sz="1400" spc="-5" dirty="0">
              <a:latin typeface="+mj-lt"/>
              <a:cs typeface="Arial"/>
            </a:endParaRPr>
          </a:p>
          <a:p>
            <a:pPr marL="184135" marR="5079" indent="-171436">
              <a:spcBef>
                <a:spcPts val="600"/>
              </a:spcBef>
              <a:buFont typeface="Wingdings" panose="05000000000000000000" pitchFamily="2" charset="2"/>
              <a:buChar char="§"/>
            </a:pPr>
            <a:endParaRPr lang="en-US" sz="1400" spc="-5" dirty="0">
              <a:latin typeface="+mj-lt"/>
              <a:cs typeface="Arial"/>
            </a:endParaRPr>
          </a:p>
          <a:p>
            <a:pPr marL="184135" marR="5079" indent="-171436">
              <a:spcBef>
                <a:spcPts val="600"/>
              </a:spcBef>
              <a:buFont typeface="Wingdings" panose="05000000000000000000" pitchFamily="2" charset="2"/>
              <a:buChar char="§"/>
            </a:pPr>
            <a:endParaRPr lang="en-US" sz="1400" spc="-5" dirty="0">
              <a:latin typeface="+mj-lt"/>
              <a:cs typeface="Arial"/>
            </a:endParaRPr>
          </a:p>
        </p:txBody>
      </p:sp>
      <p:sp>
        <p:nvSpPr>
          <p:cNvPr id="18" name="object 20">
            <a:extLst>
              <a:ext uri="{FF2B5EF4-FFF2-40B4-BE49-F238E27FC236}">
                <a16:creationId xmlns:a16="http://schemas.microsoft.com/office/drawing/2014/main" id="{BE16B676-B952-543C-BEFD-0BBA5A80FD9B}"/>
              </a:ext>
            </a:extLst>
          </p:cNvPr>
          <p:cNvSpPr/>
          <p:nvPr/>
        </p:nvSpPr>
        <p:spPr>
          <a:xfrm>
            <a:off x="318494" y="5491085"/>
            <a:ext cx="1408166" cy="1255062"/>
          </a:xfrm>
          <a:custGeom>
            <a:avLst/>
            <a:gdLst/>
            <a:ahLst/>
            <a:cxnLst/>
            <a:rect l="l" t="t" r="r" b="b"/>
            <a:pathLst>
              <a:path w="1430020" h="820420">
                <a:moveTo>
                  <a:pt x="0" y="0"/>
                </a:moveTo>
                <a:lnTo>
                  <a:pt x="0" y="819912"/>
                </a:lnTo>
                <a:lnTo>
                  <a:pt x="1429512" y="819912"/>
                </a:lnTo>
                <a:lnTo>
                  <a:pt x="1429512" y="0"/>
                </a:lnTo>
                <a:lnTo>
                  <a:pt x="0" y="0"/>
                </a:lnTo>
                <a:close/>
              </a:path>
            </a:pathLst>
          </a:custGeom>
          <a:solidFill>
            <a:srgbClr val="004B86"/>
          </a:solidFill>
        </p:spPr>
        <p:txBody>
          <a:bodyPr wrap="square" lIns="0" tIns="0" rIns="0" bIns="0" rtlCol="0"/>
          <a:lstStyle/>
          <a:p>
            <a:pPr algn="ctr">
              <a:lnSpc>
                <a:spcPct val="150000"/>
              </a:lnSpc>
            </a:pPr>
            <a:endParaRPr lang="en-US" sz="1200" b="1" dirty="0">
              <a:solidFill>
                <a:schemeClr val="bg1"/>
              </a:solidFill>
              <a:latin typeface="+mj-lt"/>
            </a:endParaRPr>
          </a:p>
          <a:p>
            <a:pPr algn="ctr">
              <a:lnSpc>
                <a:spcPct val="150000"/>
              </a:lnSpc>
            </a:pPr>
            <a:r>
              <a:rPr lang="en-US" sz="1200" b="1" dirty="0">
                <a:solidFill>
                  <a:schemeClr val="bg1"/>
                </a:solidFill>
                <a:latin typeface="+mj-lt"/>
              </a:rPr>
              <a:t>Government Incentives to drive  digitalization</a:t>
            </a:r>
          </a:p>
          <a:p>
            <a:pPr algn="ctr">
              <a:lnSpc>
                <a:spcPct val="150000"/>
              </a:lnSpc>
            </a:pPr>
            <a:endParaRPr lang="en-US" sz="1200" b="1" dirty="0">
              <a:solidFill>
                <a:schemeClr val="bg1"/>
              </a:solidFill>
              <a:latin typeface="+mj-lt"/>
            </a:endParaRPr>
          </a:p>
        </p:txBody>
      </p:sp>
      <p:sp>
        <p:nvSpPr>
          <p:cNvPr id="23" name="object 23">
            <a:extLst>
              <a:ext uri="{FF2B5EF4-FFF2-40B4-BE49-F238E27FC236}">
                <a16:creationId xmlns:a16="http://schemas.microsoft.com/office/drawing/2014/main" id="{014A6F9F-6AE8-3C1C-4A23-9344DFEDAFBC}"/>
              </a:ext>
            </a:extLst>
          </p:cNvPr>
          <p:cNvSpPr txBox="1"/>
          <p:nvPr/>
        </p:nvSpPr>
        <p:spPr>
          <a:xfrm>
            <a:off x="1873050" y="5489343"/>
            <a:ext cx="8713855" cy="1256803"/>
          </a:xfrm>
          <a:prstGeom prst="rect">
            <a:avLst/>
          </a:prstGeom>
        </p:spPr>
        <p:style>
          <a:lnRef idx="0">
            <a:schemeClr val="accent2"/>
          </a:lnRef>
          <a:fillRef idx="3">
            <a:schemeClr val="accent2"/>
          </a:fillRef>
          <a:effectRef idx="3">
            <a:schemeClr val="accent2"/>
          </a:effectRef>
          <a:fontRef idx="minor">
            <a:schemeClr val="lt1"/>
          </a:fontRef>
        </p:style>
        <p:txBody>
          <a:bodyPr vert="horz" wrap="square" lIns="0" tIns="12700" rIns="0" bIns="0" rtlCol="0">
            <a:noAutofit/>
          </a:bodyPr>
          <a:lstStyle/>
          <a:p>
            <a:pPr marL="184135" marR="5079" indent="-171436">
              <a:spcBef>
                <a:spcPts val="600"/>
              </a:spcBef>
              <a:buFont typeface="Wingdings" panose="05000000000000000000" pitchFamily="2" charset="2"/>
              <a:buChar char="§"/>
            </a:pPr>
            <a:endParaRPr lang="en-US" sz="1400" spc="-5" dirty="0">
              <a:solidFill>
                <a:schemeClr val="dk1"/>
              </a:solidFill>
              <a:latin typeface="+mj-lt"/>
              <a:cs typeface="Arial"/>
            </a:endParaRPr>
          </a:p>
          <a:p>
            <a:pPr marL="184135" marR="5079" indent="-171436">
              <a:spcBef>
                <a:spcPts val="600"/>
              </a:spcBef>
              <a:buFont typeface="Wingdings" panose="05000000000000000000" pitchFamily="2" charset="2"/>
              <a:buChar char="§"/>
            </a:pPr>
            <a:r>
              <a:rPr lang="en-US" sz="1400" b="1" u="sng" spc="-5" dirty="0">
                <a:solidFill>
                  <a:schemeClr val="dk1"/>
                </a:solidFill>
                <a:latin typeface="+mj-lt"/>
                <a:cs typeface="Arial"/>
              </a:rPr>
              <a:t>Mandates</a:t>
            </a:r>
            <a:r>
              <a:rPr lang="en-US" sz="1400" spc="-5" dirty="0">
                <a:solidFill>
                  <a:schemeClr val="dk1"/>
                </a:solidFill>
                <a:latin typeface="+mj-lt"/>
                <a:cs typeface="Arial"/>
              </a:rPr>
              <a:t> for the businesses to pay through online channels instead of cash - (Max value allowed by law enforcement for payments with cash for individuals and business;</a:t>
            </a:r>
          </a:p>
          <a:p>
            <a:pPr marL="184135" marR="5079" indent="-171436">
              <a:spcBef>
                <a:spcPts val="600"/>
              </a:spcBef>
              <a:buFont typeface="Wingdings" panose="05000000000000000000" pitchFamily="2" charset="2"/>
              <a:buChar char="§"/>
            </a:pPr>
            <a:r>
              <a:rPr lang="en-US" sz="1400" u="sng" spc="-5" dirty="0">
                <a:solidFill>
                  <a:schemeClr val="dk1"/>
                </a:solidFill>
                <a:latin typeface="+mj-lt"/>
                <a:cs typeface="Arial"/>
              </a:rPr>
              <a:t>Incentives</a:t>
            </a:r>
            <a:r>
              <a:rPr lang="en-US" sz="1400" spc="-5" dirty="0">
                <a:solidFill>
                  <a:schemeClr val="dk1"/>
                </a:solidFill>
                <a:latin typeface="+mj-lt"/>
                <a:cs typeface="Arial"/>
              </a:rPr>
              <a:t> (VAT reimbursement on small % if payment done through POS-s vs Cash);</a:t>
            </a:r>
          </a:p>
          <a:p>
            <a:pPr marL="184135" marR="5079" indent="-171436">
              <a:spcBef>
                <a:spcPts val="600"/>
              </a:spcBef>
              <a:buFont typeface="Wingdings" panose="05000000000000000000" pitchFamily="2" charset="2"/>
              <a:buChar char="§"/>
            </a:pPr>
            <a:endParaRPr lang="en-US" sz="1600" spc="-5" dirty="0">
              <a:latin typeface="+mj-lt"/>
              <a:cs typeface="Arial"/>
            </a:endParaRPr>
          </a:p>
          <a:p>
            <a:pPr marL="184135" marR="5079" indent="-171436">
              <a:spcBef>
                <a:spcPts val="600"/>
              </a:spcBef>
              <a:buFont typeface="Wingdings" panose="05000000000000000000" pitchFamily="2" charset="2"/>
              <a:buChar char="§"/>
            </a:pPr>
            <a:endParaRPr lang="en-US" sz="1600" spc="-5" dirty="0">
              <a:latin typeface="+mj-lt"/>
              <a:cs typeface="Arial"/>
            </a:endParaRPr>
          </a:p>
          <a:p>
            <a:pPr marL="184135" marR="5079" indent="-171436">
              <a:spcBef>
                <a:spcPts val="600"/>
              </a:spcBef>
              <a:buFont typeface="Wingdings" panose="05000000000000000000" pitchFamily="2" charset="2"/>
              <a:buChar char="§"/>
            </a:pPr>
            <a:endParaRPr lang="en-US" sz="1600" spc="-5" dirty="0">
              <a:latin typeface="+mj-lt"/>
              <a:cs typeface="Arial"/>
            </a:endParaRPr>
          </a:p>
        </p:txBody>
      </p:sp>
    </p:spTree>
    <p:extLst>
      <p:ext uri="{BB962C8B-B14F-4D97-AF65-F5344CB8AC3E}">
        <p14:creationId xmlns:p14="http://schemas.microsoft.com/office/powerpoint/2010/main" val="282832600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0" y="4770783"/>
            <a:ext cx="12192000" cy="755374"/>
            <a:chOff x="0" y="4770783"/>
            <a:chExt cx="12192000" cy="755374"/>
          </a:xfrm>
        </p:grpSpPr>
        <p:sp>
          <p:nvSpPr>
            <p:cNvPr id="7" name="Rectangle 6"/>
            <p:cNvSpPr/>
            <p:nvPr/>
          </p:nvSpPr>
          <p:spPr>
            <a:xfrm>
              <a:off x="0" y="4770783"/>
              <a:ext cx="12192000" cy="75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pic>
          <p:nvPicPr>
            <p:cNvPr id="5" name="Picture 3"/>
            <p:cNvPicPr>
              <a:picLocks noChangeAspect="1"/>
            </p:cNvPicPr>
            <p:nvPr/>
          </p:nvPicPr>
          <p:blipFill>
            <a:blip r:embed="rId2" cstate="print"/>
            <a:srcRect/>
            <a:stretch>
              <a:fillRect/>
            </a:stretch>
          </p:blipFill>
          <p:spPr bwMode="auto">
            <a:xfrm>
              <a:off x="5473387" y="4783888"/>
              <a:ext cx="1252537" cy="695325"/>
            </a:xfrm>
            <a:prstGeom prst="rect">
              <a:avLst/>
            </a:prstGeom>
            <a:noFill/>
            <a:ln w="9525">
              <a:noFill/>
              <a:miter lim="800000"/>
              <a:headEnd/>
              <a:tailEnd/>
            </a:ln>
          </p:spPr>
        </p:pic>
      </p:grpSp>
      <p:sp>
        <p:nvSpPr>
          <p:cNvPr id="6" name="Title 1"/>
          <p:cNvSpPr txBox="1">
            <a:spLocks/>
          </p:cNvSpPr>
          <p:nvPr/>
        </p:nvSpPr>
        <p:spPr bwMode="auto">
          <a:xfrm>
            <a:off x="1224196" y="5526156"/>
            <a:ext cx="9784861" cy="58972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0" lang="en-GB" sz="2000" b="0" i="0" u="none" strike="noStrike" kern="1200" cap="none" spc="0" normalizeH="0" baseline="0" noProof="0" dirty="0">
                <a:ln>
                  <a:noFill/>
                </a:ln>
                <a:solidFill>
                  <a:prstClr val="white"/>
                </a:solidFill>
                <a:effectLst/>
                <a:uLnTx/>
                <a:uFillTx/>
                <a:latin typeface="Calibri Light"/>
                <a:ea typeface="+mn-ea"/>
                <a:cs typeface="Arial" charset="0"/>
              </a:rPr>
              <a:t>Banks speak with one voice!</a:t>
            </a:r>
            <a:endParaRPr kumimoji="0" lang="sq-AL" altLang="sq-AL" sz="2000" b="0" i="0" u="none" strike="noStrike" kern="1200" cap="none" spc="0" normalizeH="0" baseline="0" noProof="0" dirty="0">
              <a:ln>
                <a:noFill/>
              </a:ln>
              <a:solidFill>
                <a:prstClr val="white"/>
              </a:solidFill>
              <a:effectLst/>
              <a:uLnTx/>
              <a:uFillTx/>
              <a:latin typeface="Calibri Light"/>
              <a:ea typeface="+mn-ea"/>
              <a:cs typeface="Arial" charset="0"/>
            </a:endParaRPr>
          </a:p>
        </p:txBody>
      </p:sp>
      <p:sp>
        <p:nvSpPr>
          <p:cNvPr id="8" name="Title 1"/>
          <p:cNvSpPr txBox="1">
            <a:spLocks/>
          </p:cNvSpPr>
          <p:nvPr/>
        </p:nvSpPr>
        <p:spPr bwMode="auto">
          <a:xfrm>
            <a:off x="0" y="1884484"/>
            <a:ext cx="12191999" cy="122701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90000"/>
              </a:lnSpc>
              <a:spcBef>
                <a:spcPct val="0"/>
              </a:spcBef>
              <a:spcAft>
                <a:spcPct val="0"/>
              </a:spcAft>
              <a:buClrTx/>
              <a:buSzTx/>
              <a:buFontTx/>
              <a:buNone/>
              <a:tabLst/>
              <a:defRPr/>
            </a:pPr>
            <a:endParaRPr kumimoji="0" lang="sq-AL" altLang="sq-AL" sz="5400" b="1" i="0" u="none" strike="noStrike" kern="1200" cap="none" spc="0" normalizeH="0" baseline="0" noProof="0" dirty="0">
              <a:ln>
                <a:noFill/>
              </a:ln>
              <a:solidFill>
                <a:prstClr val="white"/>
              </a:solidFill>
              <a:effectLst/>
              <a:uLnTx/>
              <a:uFillTx/>
              <a:latin typeface="Calibri Light"/>
              <a:ea typeface="+mn-ea"/>
              <a:cs typeface="Arial" charset="0"/>
            </a:endParaRPr>
          </a:p>
        </p:txBody>
      </p:sp>
    </p:spTree>
    <p:extLst>
      <p:ext uri="{BB962C8B-B14F-4D97-AF65-F5344CB8AC3E}">
        <p14:creationId xmlns:p14="http://schemas.microsoft.com/office/powerpoint/2010/main" val="2350689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500" fill="hold"/>
                                        <p:tgtEl>
                                          <p:spTgt spid="6"/>
                                        </p:tgtEl>
                                      </p:cBhvr>
                                      <p:by x="120000" y="12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grpId="0" nodeType="clickEffect" nodePh="1">
                                  <p:stCondLst>
                                    <p:cond delay="0"/>
                                  </p:stCondLst>
                                  <p:endCondLst>
                                    <p:cond evt="begin" delay="0">
                                      <p:tn val="9"/>
                                    </p:cond>
                                  </p:endCondLst>
                                  <p:childTnLst>
                                    <p:animScale>
                                      <p:cBhvr>
                                        <p:cTn id="10" dur="500" fill="hold"/>
                                        <p:tgtEl>
                                          <p:spTgt spid="8"/>
                                        </p:tgtEl>
                                      </p:cBhvr>
                                      <p:by x="120000" y="12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11283</TotalTime>
  <Words>729</Words>
  <Application>Microsoft Office PowerPoint</Application>
  <PresentationFormat>Widescreen</PresentationFormat>
  <Paragraphs>115</Paragraphs>
  <Slides>8</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Arial</vt:lpstr>
      <vt:lpstr>Calibri</vt:lpstr>
      <vt:lpstr>Calibri Light</vt:lpstr>
      <vt:lpstr>Futura CE Book</vt:lpstr>
      <vt:lpstr>Wingdings</vt:lpstr>
      <vt:lpstr>Office Theme</vt:lpstr>
      <vt:lpstr>1_Office Theme</vt:lpstr>
      <vt:lpstr>Digital Banking    Opportunities and Challenges</vt:lpstr>
      <vt:lpstr>PowerPoint Presentation</vt:lpstr>
      <vt:lpstr>Electronic Payments a Game Changer</vt:lpstr>
      <vt:lpstr>From Physical to Phygital</vt:lpstr>
      <vt:lpstr>A New Channel Mix</vt:lpstr>
      <vt:lpstr>A More Demanding Customer</vt:lpstr>
      <vt:lpstr>Takeaways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Spiro Brumbulli</cp:lastModifiedBy>
  <cp:revision>174</cp:revision>
  <dcterms:created xsi:type="dcterms:W3CDTF">2017-05-22T14:59:48Z</dcterms:created>
  <dcterms:modified xsi:type="dcterms:W3CDTF">2022-06-13T09:53:04Z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a6524ed-fb1a-49fd-bafe-15c5e5ffd047_Enabled">
    <vt:lpwstr>true</vt:lpwstr>
  </property>
  <property fmtid="{D5CDD505-2E9C-101B-9397-08002B2CF9AE}" pid="3" name="MSIP_Label_2a6524ed-fb1a-49fd-bafe-15c5e5ffd047_SetDate">
    <vt:lpwstr>2022-05-31T13:09:57Z</vt:lpwstr>
  </property>
  <property fmtid="{D5CDD505-2E9C-101B-9397-08002B2CF9AE}" pid="4" name="MSIP_Label_2a6524ed-fb1a-49fd-bafe-15c5e5ffd047_Method">
    <vt:lpwstr>Privileged</vt:lpwstr>
  </property>
  <property fmtid="{D5CDD505-2E9C-101B-9397-08002B2CF9AE}" pid="5" name="MSIP_Label_2a6524ed-fb1a-49fd-bafe-15c5e5ffd047_Name">
    <vt:lpwstr>Internal</vt:lpwstr>
  </property>
  <property fmtid="{D5CDD505-2E9C-101B-9397-08002B2CF9AE}" pid="6" name="MSIP_Label_2a6524ed-fb1a-49fd-bafe-15c5e5ffd047_SiteId">
    <vt:lpwstr>9b511fda-f0b1-43a5-b06e-1e720f64520a</vt:lpwstr>
  </property>
  <property fmtid="{D5CDD505-2E9C-101B-9397-08002B2CF9AE}" pid="7" name="MSIP_Label_2a6524ed-fb1a-49fd-bafe-15c5e5ffd047_ActionId">
    <vt:lpwstr>2159b0e9-6054-463c-bdcd-750662dc936e</vt:lpwstr>
  </property>
  <property fmtid="{D5CDD505-2E9C-101B-9397-08002B2CF9AE}" pid="8" name="MSIP_Label_2a6524ed-fb1a-49fd-bafe-15c5e5ffd047_ContentBits">
    <vt:lpwstr>0</vt:lpwstr>
  </property>
</Properties>
</file>