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70" r:id="rId2"/>
    <p:sldId id="272" r:id="rId3"/>
    <p:sldId id="530" r:id="rId4"/>
    <p:sldId id="317" r:id="rId5"/>
    <p:sldId id="319" r:id="rId6"/>
    <p:sldId id="325" r:id="rId7"/>
    <p:sldId id="269" r:id="rId8"/>
    <p:sldId id="274" r:id="rId9"/>
    <p:sldId id="275" r:id="rId10"/>
    <p:sldId id="546" r:id="rId11"/>
    <p:sldId id="542" r:id="rId12"/>
    <p:sldId id="537" r:id="rId13"/>
    <p:sldId id="548" r:id="rId14"/>
    <p:sldId id="544" r:id="rId15"/>
    <p:sldId id="541" r:id="rId16"/>
    <p:sldId id="545" r:id="rId17"/>
    <p:sldId id="335" r:id="rId18"/>
    <p:sldId id="318" r:id="rId19"/>
    <p:sldId id="261" r:id="rId20"/>
    <p:sldId id="263" r:id="rId21"/>
    <p:sldId id="538" r:id="rId22"/>
    <p:sldId id="536" r:id="rId23"/>
    <p:sldId id="547" r:id="rId24"/>
    <p:sldId id="273" r:id="rId25"/>
    <p:sldId id="53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22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608" autoAdjust="0"/>
    <p:restoredTop sz="94660"/>
  </p:normalViewPr>
  <p:slideViewPr>
    <p:cSldViewPr snapToGrid="0">
      <p:cViewPr varScale="1">
        <p:scale>
          <a:sx n="63" d="100"/>
          <a:sy n="63" d="100"/>
        </p:scale>
        <p:origin x="43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38B3E9-A340-4DC7-9AF5-FE93A08D0881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446BE9-5CC6-40EC-BB7F-ABD66D91F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339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497A38-DAAC-4039-866B-8D311BED509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403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497A38-DAAC-4039-866B-8D311BED509B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403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EEC45-70AD-4847-B3F9-B257DBB935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A9DD26-DB5A-49F8-862B-C49A187944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8842E3-E3DF-4356-B7FD-577DD0082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C8ED7-DA94-43E4-8779-46927E90CB75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30F95-72E6-4271-962C-67456FA0D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CAEF3-C4BE-4752-8D49-5634D4297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363A5-E73F-4DA0-BE14-E942F8D0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887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5F2D4-56D1-4856-A4CD-005155CE1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B034C1-0716-4F07-AFC4-8B258BD5BE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1EE318-E9C5-4C19-BF91-71FD09FB0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C8ED7-DA94-43E4-8779-46927E90CB75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1F5FC9-A1AF-4EB3-9AB9-1F9E5907E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E81529-0B10-4C36-941E-FA0AB960F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363A5-E73F-4DA0-BE14-E942F8D0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941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FE258C-4141-4D3C-8AE3-44BDD67219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4F9882-6EC6-43E1-8BB9-CEE2E843DD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673CA5-F775-482E-8C17-E105AD3CD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C8ED7-DA94-43E4-8779-46927E90CB75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00CF6C-5263-48EF-BAD2-496649C4B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6919C4-80E4-4395-B56B-90F78ED27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363A5-E73F-4DA0-BE14-E942F8D0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761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660400"/>
            <a:ext cx="4481512" cy="701731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>
              <a:buNone/>
              <a:defRPr sz="4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 err="1"/>
              <a:t>Title</a:t>
            </a:r>
            <a:r>
              <a:rPr lang="fr-FR" dirty="0"/>
              <a:t> </a:t>
            </a:r>
            <a:r>
              <a:rPr lang="fr-FR" dirty="0" err="1"/>
              <a:t>goes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27947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 Slide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sosceles Triangle 10"/>
          <p:cNvSpPr/>
          <p:nvPr userDrawn="1"/>
        </p:nvSpPr>
        <p:spPr>
          <a:xfrm>
            <a:off x="9420352" y="4468648"/>
            <a:ext cx="2771648" cy="2389352"/>
          </a:xfrm>
          <a:prstGeom prst="triangle">
            <a:avLst>
              <a:gd name="adj" fmla="val 100000"/>
            </a:avLst>
          </a:prstGeom>
          <a:solidFill>
            <a:schemeClr val="tx1">
              <a:lumMod val="65000"/>
              <a:lumOff val="35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/>
          </a:p>
        </p:txBody>
      </p:sp>
      <p:sp>
        <p:nvSpPr>
          <p:cNvPr id="10" name="Isosceles Triangle 9"/>
          <p:cNvSpPr/>
          <p:nvPr userDrawn="1"/>
        </p:nvSpPr>
        <p:spPr>
          <a:xfrm>
            <a:off x="10188448" y="5130800"/>
            <a:ext cx="2003552" cy="1727200"/>
          </a:xfrm>
          <a:prstGeom prst="triangle">
            <a:avLst>
              <a:gd name="adj" fmla="val 100000"/>
            </a:avLst>
          </a:prstGeom>
          <a:solidFill>
            <a:schemeClr val="tx1">
              <a:lumMod val="65000"/>
              <a:lumOff val="35000"/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1243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4CCFC-0D7F-41A0-8416-5C51C43E7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47D51-1BC8-487D-BDE8-BCA4884228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B85A95-1668-4FCC-A50C-E13B6D1A0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C8ED7-DA94-43E4-8779-46927E90CB75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7EC0F-3899-4074-9DDC-845A21B1D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786E21-4239-47C7-9F3E-DBCC9CD0C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363A5-E73F-4DA0-BE14-E942F8D0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410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6941-4ACB-4D8D-901F-106FA45B5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2C46EB-F11D-4232-8421-D5B231C306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D83EF8-BF29-4B8A-A099-A00E3752A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C8ED7-DA94-43E4-8779-46927E90CB75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9A79-8D32-4C03-B5A4-BD5C3442F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CBB303-B45F-4828-82BD-6F56CEE50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363A5-E73F-4DA0-BE14-E942F8D0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402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E8DB-AE0A-49BC-BC44-2DEB81D63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FA4049-D3E3-4E28-83B0-D9D85867B0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867471-7378-4BA3-8704-F3108F44AA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A6427E-AD41-479A-9628-7070F5E31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C8ED7-DA94-43E4-8779-46927E90CB75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5CA0F4-466D-4739-BAB7-8BD656878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33EEE4-9AB4-40C5-9566-6DEA0150F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363A5-E73F-4DA0-BE14-E942F8D0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244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6A020-F792-4924-8AA2-8AF5E7A78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087ED0-76BE-4CC6-8137-8F6E7041A5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E20BC8-58DF-4F2B-8BDF-9F3FC6E70E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67260-93BB-401C-88E1-9B6AB2ADD4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9B2F6B-A65A-46EC-8D9D-78C10BC770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DCD98E-8F4B-4201-B9E8-6340C8EB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C8ED7-DA94-43E4-8779-46927E90CB75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070422-24DF-4599-902D-83ECB4329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EBB9A8-AB8F-40D0-B455-C0BCDE944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363A5-E73F-4DA0-BE14-E942F8D0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322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EEA06-7514-497F-9B7E-B6AC879C2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F3F2BA-9290-487C-8257-3BD5A3462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C8ED7-DA94-43E4-8779-46927E90CB75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B3FB51-1585-4729-8B02-296C100B2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F494A1-8F77-4215-8F30-10471ABF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363A5-E73F-4DA0-BE14-E942F8D0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657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B1BA09-1DE0-4C19-8FDF-5A681205D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C8ED7-DA94-43E4-8779-46927E90CB75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B2CE11-7562-4145-B889-9C33C893A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F007E6-C106-497D-9288-70558A5FA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363A5-E73F-4DA0-BE14-E942F8D0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674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3E830-A61F-48D5-AA5A-3B730D333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0F0D34-8E5A-497D-862D-7F18B8AAB3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CC214B-CB2B-4AF2-B82D-6244636C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4C0B23-6E8E-4BB7-A953-9ABFBA940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C8ED7-DA94-43E4-8779-46927E90CB75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5A4A7E-CD99-4B08-9D87-7FD6F527E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6BE16B-7858-423E-900B-A4B620800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363A5-E73F-4DA0-BE14-E942F8D0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628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F6FDE-4C78-431E-A6C3-10F3F9F3F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55EC30-0626-4D73-9E0E-3CE35F50FB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C7BEE4-BD4E-41BE-B0CC-FCD99164F6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56ED8A-3ABC-4FCD-A17D-BB20DE4DF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C8ED7-DA94-43E4-8779-46927E90CB75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CE2B74-3381-4374-8930-653467823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184236-133E-4B6B-99CA-02F401D22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363A5-E73F-4DA0-BE14-E942F8D0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379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9FD433-C9A8-428A-A058-110BCF7F2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652C9-4F68-442E-819C-FED93F020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FAF85-AAA9-4EE9-9B6A-FC6EE99159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C8ED7-DA94-43E4-8779-46927E90CB75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266E4-2B65-4564-BB42-DD8C1AA35D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36620-4903-4ED5-9988-8845E4A548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E363A5-E73F-4DA0-BE14-E942F8D0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659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7" Type="http://schemas.openxmlformats.org/officeDocument/2006/relationships/image" Target="../media/image10.png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wmf"/><Relationship Id="rId4" Type="http://schemas.openxmlformats.org/officeDocument/2006/relationships/oleObject" Target="../embeddings/oleObject12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44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wmf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4.wmf"/><Relationship Id="rId4" Type="http://schemas.openxmlformats.org/officeDocument/2006/relationships/oleObject" Target="../embeddings/oleObject16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oleObject" Target="../embeddings/oleObject19.bin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oleObject" Target="../embeddings/oleObject17.bin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oleObject" Target="../embeddings/oleObject20.bin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4.wm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eur03.safelinks.protection.outlook.com/?url=http%3A%2F%2Fwww.symmetric.al%2F&amp;data=04%7C01%7C%7Cc8b337a832064eaa2d0308d916dd9e4c%7C9b511fdaf0b143a5b06e1e720f64520a%7C0%7C0%7C637565963355653085%7CUnknown%7CTWFpbGZsb3d8eyJWIjoiMC4wLjAwMDAiLCJQIjoiV2luMzIiLCJBTiI6Ik1haWwiLCJXVCI6Mn0%3D%7C1000&amp;sdata=4pug4HSbJ5U7KfcJvf2xH6aeAkmSoPEOv9nSaOzO0bg%3D&amp;reserved=0" TargetMode="External"/><Relationship Id="rId2" Type="http://schemas.openxmlformats.org/officeDocument/2006/relationships/hyperlink" Target="mailto:dritan.mollanji@symmetric.al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wmf"/><Relationship Id="rId4" Type="http://schemas.openxmlformats.org/officeDocument/2006/relationships/oleObject" Target="../embeddings/oleObject2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image" Target="../media/image5.png"/><Relationship Id="rId7" Type="http://schemas.openxmlformats.org/officeDocument/2006/relationships/oleObject" Target="../embeddings/oleObject3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image" Target="../media/image13.png"/><Relationship Id="rId7" Type="http://schemas.openxmlformats.org/officeDocument/2006/relationships/oleObject" Target="../embeddings/oleObject4.bin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oleObject" Target="../embeddings/oleObject8.bin"/><Relationship Id="rId3" Type="http://schemas.openxmlformats.org/officeDocument/2006/relationships/image" Target="../media/image18.png"/><Relationship Id="rId7" Type="http://schemas.openxmlformats.org/officeDocument/2006/relationships/image" Target="../media/image21.wmf"/><Relationship Id="rId12" Type="http://schemas.openxmlformats.org/officeDocument/2006/relationships/image" Target="../media/image23.w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5.bin"/><Relationship Id="rId11" Type="http://schemas.openxmlformats.org/officeDocument/2006/relationships/oleObject" Target="../embeddings/oleObject7.bin"/><Relationship Id="rId5" Type="http://schemas.openxmlformats.org/officeDocument/2006/relationships/image" Target="../media/image20.jpe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4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11" Type="http://schemas.openxmlformats.org/officeDocument/2006/relationships/image" Target="../media/image4.wmf"/><Relationship Id="rId5" Type="http://schemas.openxmlformats.org/officeDocument/2006/relationships/image" Target="../media/image27.png"/><Relationship Id="rId10" Type="http://schemas.openxmlformats.org/officeDocument/2006/relationships/oleObject" Target="../embeddings/oleObject9.bin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122257" y="4851352"/>
            <a:ext cx="8029877" cy="63703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dirty="0">
                <a:solidFill>
                  <a:srgbClr val="262262"/>
                </a:solidFill>
                <a:latin typeface="Avenir Next LT Pro Demi" panose="020B0604020202020204" pitchFamily="34" charset="0"/>
                <a:ea typeface="+mj-ea"/>
                <a:cs typeface="+mj-cs"/>
              </a:rPr>
              <a:t>Alternative Payments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ACCC24-B169-FB5A-6F50-11EC6C164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2443120"/>
            <a:ext cx="2368393" cy="172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729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36472" y="135138"/>
            <a:ext cx="10655048" cy="535531"/>
          </a:xfrm>
        </p:spPr>
        <p:txBody>
          <a:bodyPr/>
          <a:lstStyle/>
          <a:p>
            <a:r>
              <a:rPr lang="fr-FR" sz="3200" dirty="0">
                <a:solidFill>
                  <a:srgbClr val="262262"/>
                </a:solidFill>
                <a:latin typeface="Avenir Next LT Pro Demi" panose="020B0604020202020204" pitchFamily="34" charset="0"/>
                <a:ea typeface="+mj-ea"/>
                <a:cs typeface="+mj-cs"/>
              </a:rPr>
              <a:t>Business Case: </a:t>
            </a:r>
            <a:r>
              <a:rPr lang="fr-FR" sz="3200" dirty="0">
                <a:solidFill>
                  <a:srgbClr val="FF0000"/>
                </a:solidFill>
                <a:latin typeface="Avenir Next LT Pro Demi" panose="020B0604020202020204" pitchFamily="34" charset="0"/>
                <a:ea typeface="+mj-ea"/>
                <a:cs typeface="+mj-cs"/>
              </a:rPr>
              <a:t>Integrated Physical Shops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5D5762-B611-431F-8575-92AA5D96D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5681" y="2070918"/>
            <a:ext cx="4615267" cy="3191961"/>
          </a:xfrm>
          <a:prstGeom prst="rect">
            <a:avLst/>
          </a:prstGeom>
        </p:spPr>
      </p:pic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C814B66F-E730-B701-0524-E619E5B0339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563617" y="43873"/>
          <a:ext cx="1441450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1441440" imgH="1123920" progId="Paint.Picture">
                  <p:embed/>
                </p:oleObj>
              </mc:Choice>
              <mc:Fallback>
                <p:oleObj name="Bitmap Image" r:id="rId3" imgW="1441440" imgH="1123920" progId="Paint.Picture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C814B66F-E730-B701-0524-E619E5B033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563617" y="43873"/>
                        <a:ext cx="1441450" cy="1123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4355593-3DB9-DADE-EF31-F5325323BD67}"/>
              </a:ext>
            </a:extLst>
          </p:cNvPr>
          <p:cNvSpPr txBox="1"/>
          <p:nvPr/>
        </p:nvSpPr>
        <p:spPr>
          <a:xfrm>
            <a:off x="382467" y="1167823"/>
            <a:ext cx="6719374" cy="5324535"/>
          </a:xfrm>
          <a:prstGeom prst="rect">
            <a:avLst/>
          </a:prstGeom>
          <a:noFill/>
        </p:spPr>
        <p:txBody>
          <a:bodyPr wrap="square" lIns="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Business case for supermarkets and large retailers.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We have integrated the largest supermarkets 2,700 integrated point of sales in Albania.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Big Market , </a:t>
            </a:r>
            <a:r>
              <a:rPr lang="en-US" sz="2000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Ehw.GMBH</a:t>
            </a:r>
            <a:r>
              <a:rPr lang="en-US" sz="2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, Green Market,  KMY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WELL, Eco Market, </a:t>
            </a:r>
            <a:r>
              <a:rPr lang="en-US" sz="2000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Megatek,Ana</a:t>
            </a:r>
            <a:r>
              <a:rPr lang="en-US" sz="2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Market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Alb </a:t>
            </a:r>
            <a:r>
              <a:rPr lang="en-US" sz="2000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Market,Plaza</a:t>
            </a:r>
            <a:r>
              <a:rPr lang="en-US" sz="2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000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Italia,Macron</a:t>
            </a:r>
            <a:r>
              <a:rPr lang="en-US" sz="2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Store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Mon </a:t>
            </a:r>
            <a:r>
              <a:rPr lang="en-US" sz="2000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Cheri,Smeg</a:t>
            </a:r>
            <a:r>
              <a:rPr lang="en-US" sz="2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000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Albania,Smart</a:t>
            </a:r>
            <a:r>
              <a:rPr lang="en-US" sz="2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ELECTRONIC 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Buyer Scans the code Using Mobile Banking app and confirms the payment with the fingerprint.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Payment is completed and money are instantly transferred from Buyer’s account  to Seller’s account.</a:t>
            </a:r>
          </a:p>
          <a:p>
            <a:endParaRPr lang="fr-FR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184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yqani fizik">
            <a:hlinkClick r:id="" action="ppaction://media"/>
            <a:extLst>
              <a:ext uri="{FF2B5EF4-FFF2-40B4-BE49-F238E27FC236}">
                <a16:creationId xmlns:a16="http://schemas.microsoft.com/office/drawing/2014/main" id="{58D24D83-3DE9-FDBF-E1DD-6AD4AC0906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28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D4036B-EB40-4733-B608-8F51F5639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1579" y="1762320"/>
            <a:ext cx="4663488" cy="3107568"/>
          </a:xfrm>
          <a:prstGeom prst="rect">
            <a:avLst/>
          </a:prstGeom>
        </p:spPr>
      </p:pic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C814B66F-E730-B701-0524-E619E5B033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4344241"/>
              </p:ext>
            </p:extLst>
          </p:nvPr>
        </p:nvGraphicFramePr>
        <p:xfrm>
          <a:off x="10563617" y="43873"/>
          <a:ext cx="1441450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1441440" imgH="1123920" progId="Paint.Picture">
                  <p:embed/>
                </p:oleObj>
              </mc:Choice>
              <mc:Fallback>
                <p:oleObj name="Bitmap Image" r:id="rId3" imgW="1441440" imgH="1123920" progId="Paint.Picture">
                  <p:embed/>
                  <p:pic>
                    <p:nvPicPr>
                      <p:cNvPr id="33" name="Object 32">
                        <a:extLst>
                          <a:ext uri="{FF2B5EF4-FFF2-40B4-BE49-F238E27FC236}">
                            <a16:creationId xmlns:a16="http://schemas.microsoft.com/office/drawing/2014/main" id="{CD1CA81E-860B-08CA-9EF9-856363260B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563617" y="43873"/>
                        <a:ext cx="1441450" cy="1123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D84BDD3F-2E15-39C5-CD87-0BCDEB838E49}"/>
              </a:ext>
            </a:extLst>
          </p:cNvPr>
          <p:cNvSpPr txBox="1">
            <a:spLocks/>
          </p:cNvSpPr>
          <p:nvPr/>
        </p:nvSpPr>
        <p:spPr>
          <a:xfrm>
            <a:off x="236472" y="135138"/>
            <a:ext cx="10655048" cy="535531"/>
          </a:xfrm>
          <a:prstGeom prst="rect">
            <a:avLst/>
          </a:prstGeom>
        </p:spPr>
        <p:txBody>
          <a:bodyPr vert="horz" lIns="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dirty="0">
                <a:solidFill>
                  <a:srgbClr val="262262"/>
                </a:solidFill>
                <a:latin typeface="Avenir Next LT Pro Demi" panose="020B0604020202020204" pitchFamily="34" charset="0"/>
                <a:ea typeface="+mj-ea"/>
                <a:cs typeface="+mj-cs"/>
              </a:rPr>
              <a:t>Business </a:t>
            </a:r>
            <a:r>
              <a:rPr lang="fr-FR" sz="3200" dirty="0" err="1">
                <a:solidFill>
                  <a:srgbClr val="262262"/>
                </a:solidFill>
                <a:latin typeface="Avenir Next LT Pro Demi" panose="020B0604020202020204" pitchFamily="34" charset="0"/>
                <a:ea typeface="+mj-ea"/>
                <a:cs typeface="+mj-cs"/>
              </a:rPr>
              <a:t>Case:</a:t>
            </a:r>
            <a:r>
              <a:rPr lang="fr-FR" sz="3200" dirty="0" err="1">
                <a:solidFill>
                  <a:srgbClr val="FF0000"/>
                </a:solidFill>
                <a:latin typeface="Avenir Next LT Pro Demi" panose="020B0604020202020204" pitchFamily="34" charset="0"/>
                <a:ea typeface="+mj-ea"/>
                <a:cs typeface="+mj-cs"/>
              </a:rPr>
              <a:t>eCommerce</a:t>
            </a:r>
            <a:endParaRPr lang="fr-FR" sz="3200" dirty="0">
              <a:solidFill>
                <a:srgbClr val="FF0000"/>
              </a:solidFill>
              <a:latin typeface="Avenir Next LT Pro Demi" panose="020B0604020202020204" pitchFamily="34" charset="0"/>
              <a:ea typeface="+mj-ea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9AEEAC-1834-F441-EEC9-E0AF11A0F089}"/>
              </a:ext>
            </a:extLst>
          </p:cNvPr>
          <p:cNvSpPr txBox="1"/>
          <p:nvPr/>
        </p:nvSpPr>
        <p:spPr>
          <a:xfrm>
            <a:off x="388872" y="1577167"/>
            <a:ext cx="6719374" cy="3477875"/>
          </a:xfrm>
          <a:prstGeom prst="rect">
            <a:avLst/>
          </a:prstGeom>
          <a:noFill/>
        </p:spPr>
        <p:txBody>
          <a:bodyPr wrap="square" lIns="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Business case for online shops.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We have integrated the largest </a:t>
            </a:r>
            <a:r>
              <a:rPr lang="en-US" sz="20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eCommerces</a:t>
            </a: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’ in Albania and some  others are in process (</a:t>
            </a:r>
            <a:r>
              <a:rPr lang="en-US" sz="20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Aladini</a:t>
            </a: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shpresa.al ,Avatars).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After the check out Buyer Scans the code Using Mobile Banking app and confirms the payment with the fingerprint.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Payment is completed and money are instantly transferred from Buyer’s account  to Seller’s account.</a:t>
            </a:r>
          </a:p>
          <a:p>
            <a:endParaRPr lang="fr-FR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913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C814B66F-E730-B701-0524-E619E5B0339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563617" y="43873"/>
          <a:ext cx="1441450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1441440" imgH="1123920" progId="Paint.Picture">
                  <p:embed/>
                </p:oleObj>
              </mc:Choice>
              <mc:Fallback>
                <p:oleObj name="Bitmap Image" r:id="rId2" imgW="1441440" imgH="1123920" progId="Paint.Picture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C814B66F-E730-B701-0524-E619E5B033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563617" y="43873"/>
                        <a:ext cx="1441450" cy="1123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D84BDD3F-2E15-39C5-CD87-0BCDEB838E49}"/>
              </a:ext>
            </a:extLst>
          </p:cNvPr>
          <p:cNvSpPr txBox="1">
            <a:spLocks/>
          </p:cNvSpPr>
          <p:nvPr/>
        </p:nvSpPr>
        <p:spPr>
          <a:xfrm>
            <a:off x="65296" y="113389"/>
            <a:ext cx="10655048" cy="535531"/>
          </a:xfrm>
          <a:prstGeom prst="rect">
            <a:avLst/>
          </a:prstGeom>
        </p:spPr>
        <p:txBody>
          <a:bodyPr vert="horz" lIns="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dirty="0">
                <a:solidFill>
                  <a:srgbClr val="262262"/>
                </a:solidFill>
                <a:latin typeface="Avenir Next LT Pro Demi" panose="020B0604020202020204" pitchFamily="34" charset="0"/>
                <a:ea typeface="+mj-ea"/>
                <a:cs typeface="+mj-cs"/>
              </a:rPr>
              <a:t>Business </a:t>
            </a:r>
            <a:r>
              <a:rPr lang="fr-FR" sz="3200" dirty="0" err="1">
                <a:solidFill>
                  <a:srgbClr val="262262"/>
                </a:solidFill>
                <a:latin typeface="Avenir Next LT Pro Demi" panose="020B0604020202020204" pitchFamily="34" charset="0"/>
                <a:ea typeface="+mj-ea"/>
                <a:cs typeface="+mj-cs"/>
              </a:rPr>
              <a:t>Case:</a:t>
            </a:r>
            <a:r>
              <a:rPr lang="fr-FR" sz="3200" dirty="0" err="1">
                <a:solidFill>
                  <a:srgbClr val="FF0000"/>
                </a:solidFill>
                <a:latin typeface="Avenir Next LT Pro Demi" panose="020B0604020202020204" pitchFamily="34" charset="0"/>
                <a:ea typeface="+mj-ea"/>
                <a:cs typeface="+mj-cs"/>
              </a:rPr>
              <a:t>mCommerce</a:t>
            </a:r>
            <a:r>
              <a:rPr lang="fr-FR" sz="3200" dirty="0">
                <a:solidFill>
                  <a:srgbClr val="FF0000"/>
                </a:solidFill>
                <a:latin typeface="Avenir Next LT Pro Demi" panose="020B0604020202020204" pitchFamily="34" charset="0"/>
                <a:ea typeface="+mj-ea"/>
                <a:cs typeface="+mj-cs"/>
              </a:rPr>
              <a:t> (no QR code </a:t>
            </a:r>
            <a:r>
              <a:rPr lang="fr-FR" sz="3200" dirty="0" err="1">
                <a:solidFill>
                  <a:srgbClr val="FF0000"/>
                </a:solidFill>
                <a:latin typeface="Avenir Next LT Pro Demi" panose="020B0604020202020204" pitchFamily="34" charset="0"/>
                <a:ea typeface="+mj-ea"/>
                <a:cs typeface="+mj-cs"/>
              </a:rPr>
              <a:t>is</a:t>
            </a:r>
            <a:r>
              <a:rPr lang="fr-FR" sz="3200" dirty="0">
                <a:solidFill>
                  <a:srgbClr val="FF0000"/>
                </a:solidFill>
                <a:latin typeface="Avenir Next LT Pro Demi" panose="020B0604020202020204" pitchFamily="34" charset="0"/>
                <a:ea typeface="+mj-ea"/>
                <a:cs typeface="+mj-cs"/>
              </a:rPr>
              <a:t> </a:t>
            </a:r>
            <a:r>
              <a:rPr lang="fr-FR" sz="3200" dirty="0" err="1">
                <a:solidFill>
                  <a:srgbClr val="FF0000"/>
                </a:solidFill>
                <a:latin typeface="Avenir Next LT Pro Demi" panose="020B0604020202020204" pitchFamily="34" charset="0"/>
                <a:ea typeface="+mj-ea"/>
                <a:cs typeface="+mj-cs"/>
              </a:rPr>
              <a:t>needed</a:t>
            </a:r>
            <a:r>
              <a:rPr lang="fr-FR" sz="3200" dirty="0">
                <a:solidFill>
                  <a:srgbClr val="FF0000"/>
                </a:solidFill>
                <a:latin typeface="Avenir Next LT Pro Demi" panose="020B0604020202020204" pitchFamily="34" charset="0"/>
                <a:ea typeface="+mj-ea"/>
                <a:cs typeface="+mj-cs"/>
              </a:rPr>
              <a:t>)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8E8DFD7C-5EA7-B016-017D-84796F34C1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6911066"/>
              </p:ext>
            </p:extLst>
          </p:nvPr>
        </p:nvGraphicFramePr>
        <p:xfrm>
          <a:off x="1046480" y="1290886"/>
          <a:ext cx="5222349" cy="47884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8642520" imgH="7537320" progId="Paint.Picture">
                  <p:embed/>
                </p:oleObj>
              </mc:Choice>
              <mc:Fallback>
                <p:oleObj name="Bitmap Image" r:id="rId4" imgW="8642520" imgH="7537320" progId="Paint.Picture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8E8DFD7C-5EA7-B016-017D-84796F34C1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46480" y="1290886"/>
                        <a:ext cx="5222349" cy="47884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C534E476-CAC2-824E-A20D-307779F36C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9222" y="1277020"/>
            <a:ext cx="2296298" cy="48006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F28B1E-F6FF-CA96-CA2F-4BA18B282EF7}"/>
              </a:ext>
            </a:extLst>
          </p:cNvPr>
          <p:cNvSpPr txBox="1"/>
          <p:nvPr/>
        </p:nvSpPr>
        <p:spPr>
          <a:xfrm>
            <a:off x="1046480" y="6271336"/>
            <a:ext cx="1951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Product is selected</a:t>
            </a:r>
            <a:endParaRPr lang="en-B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78050B-48ED-2E6D-618B-1F89D8305261}"/>
              </a:ext>
            </a:extLst>
          </p:cNvPr>
          <p:cNvSpPr txBox="1"/>
          <p:nvPr/>
        </p:nvSpPr>
        <p:spPr>
          <a:xfrm>
            <a:off x="3657654" y="6271336"/>
            <a:ext cx="2487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Check out with </a:t>
            </a:r>
            <a:r>
              <a:rPr lang="en-US" dirty="0" err="1"/>
              <a:t>Openpay</a:t>
            </a:r>
            <a:endParaRPr lang="en-B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D39241-C7C9-8EAB-C98E-EE168279D9DF}"/>
              </a:ext>
            </a:extLst>
          </p:cNvPr>
          <p:cNvSpPr txBox="1"/>
          <p:nvPr/>
        </p:nvSpPr>
        <p:spPr>
          <a:xfrm>
            <a:off x="8648359" y="6271336"/>
            <a:ext cx="34549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mBanking</a:t>
            </a:r>
            <a:r>
              <a:rPr lang="en-US" dirty="0"/>
              <a:t> is opened automatically </a:t>
            </a:r>
          </a:p>
          <a:p>
            <a:r>
              <a:rPr lang="en-US" dirty="0"/>
              <a:t>with the prefilled amount .</a:t>
            </a:r>
            <a:endParaRPr lang="en-B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AF9F678-DF5B-00BC-A599-54F4DB3269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2060" y="1250987"/>
            <a:ext cx="2296299" cy="485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017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poti ecommerce">
            <a:hlinkClick r:id="" action="ppaction://media"/>
            <a:extLst>
              <a:ext uri="{FF2B5EF4-FFF2-40B4-BE49-F238E27FC236}">
                <a16:creationId xmlns:a16="http://schemas.microsoft.com/office/drawing/2014/main" id="{4501ABD5-7187-245D-039C-15722CEFA8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70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elpDesk | easyPos &amp;amp; easyInvoice">
            <a:extLst>
              <a:ext uri="{FF2B5EF4-FFF2-40B4-BE49-F238E27FC236}">
                <a16:creationId xmlns:a16="http://schemas.microsoft.com/office/drawing/2014/main" id="{5F5AEA8B-31B2-4794-87AC-0662BA01F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47" y="1253196"/>
            <a:ext cx="2155138" cy="419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E861CC-3F4C-4DA6-AA0E-EA04FE322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9549" y="1253195"/>
            <a:ext cx="1988180" cy="41994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882645-8554-4FB7-986D-FFC90D851A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0213" y="1253195"/>
            <a:ext cx="1827524" cy="41994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0A7D09-F0AD-4594-86F4-2E26EDB70E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9093" y="1253197"/>
            <a:ext cx="1889756" cy="41994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B0BA70C-A8CC-48BA-BB8E-519A226AD8F3}"/>
              </a:ext>
            </a:extLst>
          </p:cNvPr>
          <p:cNvSpPr txBox="1"/>
          <p:nvPr/>
        </p:nvSpPr>
        <p:spPr>
          <a:xfrm>
            <a:off x="291186" y="5630727"/>
            <a:ext cx="34389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fiscal invoice is printed </a:t>
            </a:r>
          </a:p>
          <a:p>
            <a:r>
              <a:rPr lang="en-US" dirty="0"/>
              <a:t>(today more than </a:t>
            </a:r>
            <a:r>
              <a:rPr lang="en-US" dirty="0">
                <a:solidFill>
                  <a:srgbClr val="FF0000"/>
                </a:solidFill>
              </a:rPr>
              <a:t>200,000 </a:t>
            </a:r>
          </a:p>
          <a:p>
            <a:r>
              <a:rPr lang="en-US" dirty="0"/>
              <a:t>Merchants can print fiscal invoice)</a:t>
            </a:r>
            <a:endParaRPr lang="en-B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C7FC3F-DE27-46D1-9A2B-8D11F9B31CE0}"/>
              </a:ext>
            </a:extLst>
          </p:cNvPr>
          <p:cNvSpPr txBox="1"/>
          <p:nvPr/>
        </p:nvSpPr>
        <p:spPr>
          <a:xfrm>
            <a:off x="6015461" y="5746238"/>
            <a:ext cx="26170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Banking Client scan the QR code and complete the payment.</a:t>
            </a:r>
            <a:endParaRPr lang="en-BE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7F80ED-B2AC-4593-8435-DC9FED25293D}"/>
              </a:ext>
            </a:extLst>
          </p:cNvPr>
          <p:cNvSpPr txBox="1"/>
          <p:nvPr/>
        </p:nvSpPr>
        <p:spPr>
          <a:xfrm>
            <a:off x="8980213" y="5532205"/>
            <a:ext cx="26170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Merchant (cashier) confirm the payment in his </a:t>
            </a:r>
            <a:r>
              <a:rPr lang="en-US" dirty="0" err="1"/>
              <a:t>Openpay</a:t>
            </a:r>
            <a:r>
              <a:rPr lang="en-US" dirty="0"/>
              <a:t> Merchant app (or in his computer)</a:t>
            </a:r>
            <a:endParaRPr lang="en-BE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6968D48-A3F4-C6CB-F575-7228B5E3E7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27542" y="54315"/>
            <a:ext cx="1355663" cy="987384"/>
          </a:xfrm>
          <a:prstGeom prst="rect">
            <a:avLst/>
          </a:prstGeom>
        </p:spPr>
      </p:pic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BD0DCC56-0095-1A2A-87F4-0B4435C1A554}"/>
              </a:ext>
            </a:extLst>
          </p:cNvPr>
          <p:cNvSpPr txBox="1">
            <a:spLocks/>
          </p:cNvSpPr>
          <p:nvPr/>
        </p:nvSpPr>
        <p:spPr>
          <a:xfrm>
            <a:off x="236472" y="135138"/>
            <a:ext cx="10655048" cy="535531"/>
          </a:xfrm>
          <a:prstGeom prst="rect">
            <a:avLst/>
          </a:prstGeom>
        </p:spPr>
        <p:txBody>
          <a:bodyPr vert="horz" lIns="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dirty="0">
                <a:solidFill>
                  <a:srgbClr val="262262"/>
                </a:solidFill>
                <a:latin typeface="Avenir Next LT Pro Demi" panose="020B0604020202020204" pitchFamily="34" charset="0"/>
                <a:ea typeface="+mj-ea"/>
                <a:cs typeface="+mj-cs"/>
              </a:rPr>
              <a:t>Business </a:t>
            </a:r>
            <a:r>
              <a:rPr lang="fr-FR" sz="3200" dirty="0" err="1">
                <a:solidFill>
                  <a:srgbClr val="262262"/>
                </a:solidFill>
                <a:latin typeface="Avenir Next LT Pro Demi" panose="020B0604020202020204" pitchFamily="34" charset="0"/>
                <a:ea typeface="+mj-ea"/>
                <a:cs typeface="+mj-cs"/>
              </a:rPr>
              <a:t>Case:</a:t>
            </a:r>
            <a:r>
              <a:rPr lang="fr-FR" sz="3200" dirty="0" err="1">
                <a:solidFill>
                  <a:srgbClr val="FF0000"/>
                </a:solidFill>
                <a:latin typeface="Avenir Next LT Pro Demi" panose="020B0604020202020204" pitchFamily="34" charset="0"/>
                <a:ea typeface="+mj-ea"/>
                <a:cs typeface="+mj-cs"/>
              </a:rPr>
              <a:t>Fiscal</a:t>
            </a:r>
            <a:r>
              <a:rPr lang="fr-FR" sz="3200" dirty="0">
                <a:solidFill>
                  <a:srgbClr val="FF0000"/>
                </a:solidFill>
                <a:latin typeface="Avenir Next LT Pro Demi" panose="020B0604020202020204" pitchFamily="34" charset="0"/>
                <a:ea typeface="+mj-ea"/>
                <a:cs typeface="+mj-cs"/>
              </a:rPr>
              <a:t> </a:t>
            </a:r>
            <a:r>
              <a:rPr lang="fr-FR" sz="3200" dirty="0" err="1">
                <a:solidFill>
                  <a:srgbClr val="FF0000"/>
                </a:solidFill>
                <a:latin typeface="Avenir Next LT Pro Demi" panose="020B0604020202020204" pitchFamily="34" charset="0"/>
                <a:ea typeface="+mj-ea"/>
                <a:cs typeface="+mj-cs"/>
              </a:rPr>
              <a:t>Invoice</a:t>
            </a:r>
            <a:endParaRPr lang="fr-FR" sz="3200" dirty="0">
              <a:solidFill>
                <a:srgbClr val="FF0000"/>
              </a:solidFill>
              <a:latin typeface="Avenir Next LT Pro Demi" panose="020B0604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938412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QR fiscal">
            <a:hlinkClick r:id="" action="ppaction://media"/>
            <a:extLst>
              <a:ext uri="{FF2B5EF4-FFF2-40B4-BE49-F238E27FC236}">
                <a16:creationId xmlns:a16="http://schemas.microsoft.com/office/drawing/2014/main" id="{AABD0D13-6B5C-4D8B-999D-2CD009AF84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77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58BA1-C96D-4879-AC47-B85530722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5" y="76459"/>
            <a:ext cx="8965019" cy="836354"/>
          </a:xfrm>
        </p:spPr>
        <p:txBody>
          <a:bodyPr>
            <a:normAutofit/>
          </a:bodyPr>
          <a:lstStyle/>
          <a:p>
            <a:r>
              <a:rPr lang="fr-FR" sz="3600" dirty="0">
                <a:solidFill>
                  <a:srgbClr val="FF0000"/>
                </a:solidFill>
                <a:latin typeface="Avenir Next LT Pro Demi" panose="020B0604020202020204" pitchFamily="34" charset="0"/>
              </a:rPr>
              <a:t>Business Case</a:t>
            </a:r>
            <a:r>
              <a:rPr lang="fr-FR" sz="3600" dirty="0">
                <a:solidFill>
                  <a:srgbClr val="262262"/>
                </a:solidFill>
                <a:latin typeface="Avenir Next LT Pro Demi" panose="020B0604020202020204" pitchFamily="34" charset="0"/>
              </a:rPr>
              <a:t>: </a:t>
            </a:r>
            <a:r>
              <a:rPr lang="en-US" sz="3600" dirty="0">
                <a:solidFill>
                  <a:srgbClr val="262262"/>
                </a:solidFill>
                <a:latin typeface="Avenir Next LT Pro Demi" panose="020B0604020202020204" pitchFamily="34" charset="0"/>
              </a:rPr>
              <a:t>Public Sector projects</a:t>
            </a:r>
            <a:endParaRPr lang="en-BE" sz="3600" dirty="0">
              <a:solidFill>
                <a:srgbClr val="262262"/>
              </a:solidFill>
              <a:latin typeface="Avenir Next LT Pro Demi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F727BF-D5A5-4F57-8024-AE219A88D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6340" y="142767"/>
            <a:ext cx="1614377" cy="1175816"/>
          </a:xfrm>
          <a:prstGeom prst="rect">
            <a:avLst/>
          </a:prstGeom>
        </p:spPr>
      </p:pic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39ED71A8-0B2D-43F4-81F4-B242CFF30AD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9075" y="1642156"/>
          <a:ext cx="4696999" cy="29407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6572160" imgH="4114800" progId="Paint.Picture">
                  <p:embed/>
                </p:oleObj>
              </mc:Choice>
              <mc:Fallback>
                <p:oleObj name="Bitmap Image" r:id="rId3" imgW="6572160" imgH="4114800" progId="Paint.Picture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39ED71A8-0B2D-43F4-81F4-B242CFF30A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9075" y="1642156"/>
                        <a:ext cx="4696999" cy="29407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A3F6BC1-667C-4B87-BAE4-8ABF1AFBA363}"/>
              </a:ext>
            </a:extLst>
          </p:cNvPr>
          <p:cNvSpPr txBox="1"/>
          <p:nvPr/>
        </p:nvSpPr>
        <p:spPr>
          <a:xfrm>
            <a:off x="219075" y="5330238"/>
            <a:ext cx="51838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Next LT Pro" panose="020B0504020202020204" pitchFamily="34" charset="0"/>
              </a:rPr>
              <a:t>After the client choses the desired service a QR </a:t>
            </a:r>
          </a:p>
          <a:p>
            <a:r>
              <a:rPr lang="en-US" dirty="0">
                <a:latin typeface="Avenir Next LT Pro" panose="020B0504020202020204" pitchFamily="34" charset="0"/>
              </a:rPr>
              <a:t>code is generated wit the payment details</a:t>
            </a:r>
            <a:endParaRPr lang="en-BE" dirty="0">
              <a:latin typeface="Avenir Next LT Pro" panose="020B0504020202020204" pitchFamily="34" charset="0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15A864C7-A2CA-4581-A1E5-BE94FF88951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47081" y="1642156"/>
          <a:ext cx="4423521" cy="29407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5" imgW="3390840" imgH="2254320" progId="Paint.Picture">
                  <p:embed/>
                </p:oleObj>
              </mc:Choice>
              <mc:Fallback>
                <p:oleObj name="Bitmap Image" r:id="rId5" imgW="3390840" imgH="2254320" progId="Paint.Picture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15A864C7-A2CA-4581-A1E5-BE94FF88951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947081" y="1642156"/>
                        <a:ext cx="4423521" cy="29407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5ADDCA8-FFB3-422A-9766-58E663F2AEEE}"/>
              </a:ext>
            </a:extLst>
          </p:cNvPr>
          <p:cNvSpPr txBox="1"/>
          <p:nvPr/>
        </p:nvSpPr>
        <p:spPr>
          <a:xfrm>
            <a:off x="5841977" y="5090277"/>
            <a:ext cx="55617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Next LT Pro" panose="020B0504020202020204" pitchFamily="34" charset="0"/>
              </a:rPr>
              <a:t>The client scans the QR code using Mobile Banking</a:t>
            </a:r>
          </a:p>
          <a:p>
            <a:r>
              <a:rPr lang="en-US" dirty="0">
                <a:latin typeface="Avenir Next LT Pro" panose="020B0504020202020204" pitchFamily="34" charset="0"/>
              </a:rPr>
              <a:t> application and confirm the payment using the</a:t>
            </a:r>
          </a:p>
          <a:p>
            <a:r>
              <a:rPr lang="en-US" dirty="0">
                <a:latin typeface="Avenir Next LT Pro" panose="020B0504020202020204" pitchFamily="34" charset="0"/>
              </a:rPr>
              <a:t> method offered from the bank. </a:t>
            </a:r>
            <a:r>
              <a:rPr lang="en-US" dirty="0" err="1">
                <a:latin typeface="Avenir Next LT Pro" panose="020B0504020202020204" pitchFamily="34" charset="0"/>
              </a:rPr>
              <a:t>Openpay</a:t>
            </a:r>
            <a:r>
              <a:rPr lang="en-US" dirty="0">
                <a:latin typeface="Avenir Next LT Pro" panose="020B0504020202020204" pitchFamily="34" charset="0"/>
              </a:rPr>
              <a:t> facilitate the payment between client account and AKSHI’s or</a:t>
            </a:r>
          </a:p>
          <a:p>
            <a:r>
              <a:rPr lang="en-US" dirty="0">
                <a:latin typeface="Avenir Next LT Pro" panose="020B0504020202020204" pitchFamily="34" charset="0"/>
              </a:rPr>
              <a:t> public’s institution account</a:t>
            </a:r>
            <a:endParaRPr lang="en-BE" dirty="0">
              <a:latin typeface="Avenir Next LT Pro" panose="020B05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2D870B-8933-423D-9A4F-D017573161F4}"/>
              </a:ext>
            </a:extLst>
          </p:cNvPr>
          <p:cNvSpPr txBox="1"/>
          <p:nvPr/>
        </p:nvSpPr>
        <p:spPr>
          <a:xfrm>
            <a:off x="249555" y="879844"/>
            <a:ext cx="8646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venir Next LT Pro" panose="020B0504020202020204" pitchFamily="34" charset="0"/>
              </a:rPr>
              <a:t>Openpay</a:t>
            </a:r>
            <a:r>
              <a:rPr lang="en-US" dirty="0">
                <a:latin typeface="Avenir Next LT Pro" panose="020B0504020202020204" pitchFamily="34" charset="0"/>
              </a:rPr>
              <a:t> can be integrated with a various Public Sector projects such as </a:t>
            </a:r>
            <a:r>
              <a:rPr lang="en-US" b="1" dirty="0">
                <a:latin typeface="Avenir Next LT Pro" panose="020B0504020202020204" pitchFamily="34" charset="0"/>
              </a:rPr>
              <a:t>Parking</a:t>
            </a:r>
            <a:r>
              <a:rPr lang="en-US" dirty="0">
                <a:latin typeface="Avenir Next LT Pro" panose="020B0504020202020204" pitchFamily="34" charset="0"/>
              </a:rPr>
              <a:t>,</a:t>
            </a:r>
          </a:p>
          <a:p>
            <a:r>
              <a:rPr lang="en-US" dirty="0">
                <a:latin typeface="Avenir Next LT Pro" panose="020B0504020202020204" pitchFamily="34" charset="0"/>
              </a:rPr>
              <a:t> </a:t>
            </a:r>
            <a:r>
              <a:rPr lang="en-US" b="1" dirty="0">
                <a:latin typeface="Avenir Next LT Pro" panose="020B0504020202020204" pitchFamily="34" charset="0"/>
              </a:rPr>
              <a:t>Public transport </a:t>
            </a:r>
            <a:r>
              <a:rPr lang="en-US" dirty="0">
                <a:latin typeface="Avenir Next LT Pro" panose="020B0504020202020204" pitchFamily="34" charset="0"/>
              </a:rPr>
              <a:t>and </a:t>
            </a:r>
            <a:r>
              <a:rPr lang="en-US" b="1" dirty="0" err="1">
                <a:latin typeface="Avenir Next LT Pro" panose="020B0504020202020204" pitchFamily="34" charset="0"/>
              </a:rPr>
              <a:t>eAlbania</a:t>
            </a:r>
            <a:r>
              <a:rPr lang="en-US" dirty="0">
                <a:latin typeface="Avenir Next LT Pro" panose="020B0504020202020204" pitchFamily="34" charset="0"/>
              </a:rPr>
              <a:t>.</a:t>
            </a:r>
            <a:endParaRPr lang="en-BE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8016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AE88AE-F855-4375-A9F9-1058003EA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1658" y="3423348"/>
            <a:ext cx="1656230" cy="12345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E6FEE7B-070C-4659-8146-234E0EA59C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2346" y="1043573"/>
            <a:ext cx="1765775" cy="16210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24A6E0-2497-441B-99F3-C4C50EDF8E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3781" y="4864676"/>
            <a:ext cx="1714340" cy="1621039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82966BA-83A5-4173-A710-2ACE90D30F46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3068121" y="1854093"/>
            <a:ext cx="2114040" cy="20516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C156805-2895-4220-B56F-6BD51342A259}"/>
              </a:ext>
            </a:extLst>
          </p:cNvPr>
          <p:cNvCxnSpPr>
            <a:cxnSpLocks/>
          </p:cNvCxnSpPr>
          <p:nvPr/>
        </p:nvCxnSpPr>
        <p:spPr>
          <a:xfrm>
            <a:off x="6234295" y="3940192"/>
            <a:ext cx="170059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F444277-50E8-479A-B046-F3A10CB553AB}"/>
              </a:ext>
            </a:extLst>
          </p:cNvPr>
          <p:cNvSpPr txBox="1"/>
          <p:nvPr/>
        </p:nvSpPr>
        <p:spPr>
          <a:xfrm flipH="1">
            <a:off x="630771" y="1383526"/>
            <a:ext cx="976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/>
              <a:t>Bank 1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574181D-66C0-43B5-9046-80FEAFBB1732}"/>
              </a:ext>
            </a:extLst>
          </p:cNvPr>
          <p:cNvSpPr txBox="1"/>
          <p:nvPr/>
        </p:nvSpPr>
        <p:spPr>
          <a:xfrm flipH="1">
            <a:off x="529009" y="5848571"/>
            <a:ext cx="976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/>
              <a:t>Bank 2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0" name="Text Placeholder 1">
            <a:extLst>
              <a:ext uri="{FF2B5EF4-FFF2-40B4-BE49-F238E27FC236}">
                <a16:creationId xmlns:a16="http://schemas.microsoft.com/office/drawing/2014/main" id="{191865AF-4A75-49FE-B96F-DB117AF464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1522" y="116857"/>
            <a:ext cx="10919707" cy="978729"/>
          </a:xfrm>
        </p:spPr>
        <p:txBody>
          <a:bodyPr/>
          <a:lstStyle/>
          <a:p>
            <a:r>
              <a:rPr lang="en-US" sz="3200" dirty="0" err="1">
                <a:solidFill>
                  <a:srgbClr val="262262"/>
                </a:solidFill>
                <a:latin typeface="Avenir Next LT Pro Demi" panose="020B0604020202020204" pitchFamily="34" charset="0"/>
                <a:ea typeface="+mj-ea"/>
                <a:cs typeface="+mj-cs"/>
              </a:rPr>
              <a:t>OpenPay</a:t>
            </a:r>
            <a:r>
              <a:rPr lang="en-US" sz="3200" dirty="0">
                <a:solidFill>
                  <a:srgbClr val="262262"/>
                </a:solidFill>
                <a:latin typeface="Avenir Next LT Pro Demi" panose="020B0604020202020204" pitchFamily="34" charset="0"/>
                <a:ea typeface="+mj-ea"/>
                <a:cs typeface="+mj-cs"/>
              </a:rPr>
              <a:t> facilitates the payment between the banks an public sectors with a very low cost.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F5873CE-2A87-4692-9CB6-AF0309D164D6}"/>
              </a:ext>
            </a:extLst>
          </p:cNvPr>
          <p:cNvSpPr txBox="1"/>
          <p:nvPr/>
        </p:nvSpPr>
        <p:spPr>
          <a:xfrm>
            <a:off x="8158592" y="6463838"/>
            <a:ext cx="3227429" cy="677108"/>
          </a:xfrm>
          <a:prstGeom prst="rect">
            <a:avLst/>
          </a:prstGeom>
          <a:noFill/>
        </p:spPr>
        <p:txBody>
          <a:bodyPr wrap="square" lIns="0" rtlCol="0" anchor="t">
            <a:spAutoFit/>
          </a:bodyPr>
          <a:lstStyle/>
          <a:p>
            <a:endParaRPr 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>
              <a:lnSpc>
                <a:spcPct val="90000"/>
              </a:lnSpc>
            </a:pPr>
            <a:endParaRPr lang="fr-FR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54162E-C223-4AAE-8298-51EFFCFAFA53}"/>
              </a:ext>
            </a:extLst>
          </p:cNvPr>
          <p:cNvSpPr txBox="1"/>
          <p:nvPr/>
        </p:nvSpPr>
        <p:spPr>
          <a:xfrm flipH="1">
            <a:off x="3892692" y="2923893"/>
            <a:ext cx="976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/>
              <a:t>API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44F0498-A614-4857-9863-8BEE8E0E406B}"/>
              </a:ext>
            </a:extLst>
          </p:cNvPr>
          <p:cNvSpPr txBox="1"/>
          <p:nvPr/>
        </p:nvSpPr>
        <p:spPr>
          <a:xfrm flipH="1">
            <a:off x="3785028" y="4040601"/>
            <a:ext cx="976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/>
              <a:t>API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44938E9-625A-406C-8F0E-26971ED126D3}"/>
              </a:ext>
            </a:extLst>
          </p:cNvPr>
          <p:cNvSpPr txBox="1"/>
          <p:nvPr/>
        </p:nvSpPr>
        <p:spPr>
          <a:xfrm>
            <a:off x="151778" y="6359864"/>
            <a:ext cx="6082517" cy="400110"/>
          </a:xfrm>
          <a:prstGeom prst="rect">
            <a:avLst/>
          </a:prstGeom>
          <a:noFill/>
        </p:spPr>
        <p:txBody>
          <a:bodyPr wrap="square" lIns="0" rtlCol="0" anchor="t">
            <a:spAutoFit/>
          </a:bodyPr>
          <a:lstStyle/>
          <a:p>
            <a:r>
              <a:rPr lang="en-US" sz="2000" dirty="0">
                <a:solidFill>
                  <a:srgbClr val="EF4036"/>
                </a:solidFill>
                <a:latin typeface="Avenir Next LT Pro Demi" panose="020B0704020202020204" pitchFamily="34" charset="0"/>
                <a:cs typeface="Segoe UI Light" panose="020B0502040204020203" pitchFamily="34" charset="0"/>
              </a:rPr>
              <a:t>Mobile banking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48AF4-FD1B-4F93-B499-69B024275493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3068121" y="3905748"/>
            <a:ext cx="2114040" cy="17694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A48A969F-8968-44DD-A2C7-48A9A1ADF97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34890" y="3231670"/>
          <a:ext cx="1301750" cy="137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5" imgW="1301760" imgH="1378080" progId="Paint.Picture">
                  <p:embed/>
                </p:oleObj>
              </mc:Choice>
              <mc:Fallback>
                <p:oleObj name="Bitmap Image" r:id="rId5" imgW="1301760" imgH="1378080" progId="Paint.Picture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A48A969F-8968-44DD-A2C7-48A9A1ADF9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934890" y="3231670"/>
                        <a:ext cx="1301750" cy="1377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BC9282D1-894C-461A-943B-4CD31FEABF81}"/>
              </a:ext>
            </a:extLst>
          </p:cNvPr>
          <p:cNvSpPr txBox="1">
            <a:spLocks/>
          </p:cNvSpPr>
          <p:nvPr/>
        </p:nvSpPr>
        <p:spPr>
          <a:xfrm>
            <a:off x="4674572" y="1680254"/>
            <a:ext cx="4362223" cy="17305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EF4036"/>
                </a:solidFill>
                <a:latin typeface="Avenir Next LT Pro Demi" panose="020B0704020202020204" pitchFamily="34" charset="0"/>
              </a:rPr>
              <a:t>Banks can use </a:t>
            </a:r>
            <a:r>
              <a:rPr lang="en-US" sz="2000" dirty="0" err="1">
                <a:solidFill>
                  <a:srgbClr val="EF4036"/>
                </a:solidFill>
                <a:latin typeface="Avenir Next LT Pro Demi" panose="020B0704020202020204" pitchFamily="34" charset="0"/>
              </a:rPr>
              <a:t>Openpay</a:t>
            </a:r>
            <a:r>
              <a:rPr lang="en-US" sz="2000" dirty="0">
                <a:solidFill>
                  <a:srgbClr val="EF4036"/>
                </a:solidFill>
                <a:latin typeface="Avenir Next LT Pro Demi" panose="020B0704020202020204" pitchFamily="34" charset="0"/>
              </a:rPr>
              <a:t> gateway to connect to AKSHI’s web service in a secure way.</a:t>
            </a:r>
            <a:endParaRPr lang="en-BE" sz="2000" dirty="0">
              <a:latin typeface="Avenir Next LT Pro Demi" panose="020B07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856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2B64512-9492-4D4B-8E95-025305D99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6995" y="50818"/>
            <a:ext cx="1614377" cy="1175816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7317920B-0990-4993-AD28-80FD9F5DE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027" y="311989"/>
            <a:ext cx="8965019" cy="836354"/>
          </a:xfrm>
        </p:spPr>
        <p:txBody>
          <a:bodyPr>
            <a:normAutofit/>
          </a:bodyPr>
          <a:lstStyle/>
          <a:p>
            <a:r>
              <a:rPr lang="en-US" sz="3800" dirty="0">
                <a:solidFill>
                  <a:srgbClr val="262262"/>
                </a:solidFill>
                <a:latin typeface="Avenir Next LT Pro Demi" panose="020B0604020202020204" pitchFamily="34" charset="0"/>
              </a:rPr>
              <a:t>Benefits</a:t>
            </a:r>
            <a:endParaRPr lang="en-BE" sz="3800" dirty="0">
              <a:solidFill>
                <a:srgbClr val="262262"/>
              </a:solidFill>
              <a:latin typeface="Avenir Next LT Pro Demi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BB58D6-858C-42C5-92DB-D242DC27E545}"/>
              </a:ext>
            </a:extLst>
          </p:cNvPr>
          <p:cNvSpPr txBox="1"/>
          <p:nvPr/>
        </p:nvSpPr>
        <p:spPr>
          <a:xfrm>
            <a:off x="312027" y="1226634"/>
            <a:ext cx="10835098" cy="5118645"/>
          </a:xfrm>
          <a:prstGeom prst="rect">
            <a:avLst/>
          </a:prstGeom>
          <a:noFill/>
        </p:spPr>
        <p:txBody>
          <a:bodyPr wrap="square" lIns="0" rtlCol="0" anchor="t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000" b="1" dirty="0">
                <a:solidFill>
                  <a:srgbClr val="262262"/>
                </a:solidFill>
                <a:latin typeface="Avenir Next LT Pro Demi" panose="020B0704020202020204" pitchFamily="34" charset="0"/>
                <a:cs typeface="Segoe UI Light" panose="020B0502040204020203" pitchFamily="34" charset="0"/>
              </a:rPr>
              <a:t>Benefit for AKSHI: Integrate with </a:t>
            </a:r>
            <a:r>
              <a:rPr lang="en-US" sz="2000" b="1" dirty="0">
                <a:solidFill>
                  <a:srgbClr val="FF0000"/>
                </a:solidFill>
                <a:latin typeface="Avenir Next LT Pro Demi" panose="020B0704020202020204" pitchFamily="34" charset="0"/>
                <a:cs typeface="Segoe UI Light" panose="020B0502040204020203" pitchFamily="34" charset="0"/>
              </a:rPr>
              <a:t>one gateway </a:t>
            </a:r>
            <a:r>
              <a:rPr lang="en-US" sz="2000" b="1" dirty="0">
                <a:solidFill>
                  <a:srgbClr val="262262"/>
                </a:solidFill>
                <a:latin typeface="Avenir Next LT Pro Demi" panose="020B0704020202020204" pitchFamily="34" charset="0"/>
                <a:cs typeface="Segoe UI Light" panose="020B0502040204020203" pitchFamily="34" charset="0"/>
              </a:rPr>
              <a:t>and have access to </a:t>
            </a:r>
            <a:r>
              <a:rPr lang="en-US" sz="2000" b="1" dirty="0">
                <a:solidFill>
                  <a:srgbClr val="FF0000"/>
                </a:solidFill>
                <a:latin typeface="Avenir Next LT Pro Demi" panose="020B0704020202020204" pitchFamily="34" charset="0"/>
                <a:cs typeface="Segoe UI Light" panose="020B0502040204020203" pitchFamily="34" charset="0"/>
              </a:rPr>
              <a:t>all the banks</a:t>
            </a:r>
            <a:r>
              <a:rPr lang="en-US" sz="2000" b="1" dirty="0">
                <a:solidFill>
                  <a:srgbClr val="262262"/>
                </a:solidFill>
                <a:latin typeface="Avenir Next LT Pro Demi" panose="020B0704020202020204" pitchFamily="34" charset="0"/>
                <a:cs typeface="Segoe UI Light" panose="020B0502040204020203" pitchFamily="34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000" dirty="0">
                <a:solidFill>
                  <a:srgbClr val="262262"/>
                </a:solidFill>
                <a:latin typeface="Avenir Next LT Pro Demi" panose="020B0704020202020204" pitchFamily="34" charset="0"/>
                <a:cs typeface="Segoe UI Light" panose="020B0502040204020203" pitchFamily="34" charset="0"/>
              </a:rPr>
              <a:t>The solution provides reasonable </a:t>
            </a:r>
            <a:r>
              <a:rPr lang="en-US" sz="2000" dirty="0">
                <a:solidFill>
                  <a:srgbClr val="FF0000"/>
                </a:solidFill>
                <a:latin typeface="Avenir Next LT Pro Demi" panose="020B0704020202020204" pitchFamily="34" charset="0"/>
                <a:cs typeface="Segoe UI Light" panose="020B0502040204020203" pitchFamily="34" charset="0"/>
              </a:rPr>
              <a:t>low cost </a:t>
            </a:r>
            <a:r>
              <a:rPr lang="en-US" sz="2000" dirty="0">
                <a:solidFill>
                  <a:srgbClr val="262262"/>
                </a:solidFill>
                <a:latin typeface="Avenir Next LT Pro Demi" panose="020B0704020202020204" pitchFamily="34" charset="0"/>
                <a:cs typeface="Segoe UI Light" panose="020B0502040204020203" pitchFamily="34" charset="0"/>
              </a:rPr>
              <a:t>which significantly lower with the current market reality of card payments and (no card fees, no card scheme fees).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000" dirty="0">
                <a:solidFill>
                  <a:srgbClr val="262262"/>
                </a:solidFill>
                <a:latin typeface="Avenir Next LT Pro Demi" panose="020B0704020202020204" pitchFamily="34" charset="0"/>
                <a:cs typeface="Segoe UI Light" panose="020B0502040204020203" pitchFamily="34" charset="0"/>
              </a:rPr>
              <a:t>All the banks in Albania can offer payment using this method and this </a:t>
            </a:r>
            <a:r>
              <a:rPr lang="en-US" sz="2000" dirty="0">
                <a:solidFill>
                  <a:srgbClr val="FF0000"/>
                </a:solidFill>
                <a:latin typeface="Avenir Next LT Pro Demi" panose="020B0704020202020204" pitchFamily="34" charset="0"/>
                <a:cs typeface="Segoe UI Light" panose="020B0502040204020203" pitchFamily="34" charset="0"/>
              </a:rPr>
              <a:t>will not require any </a:t>
            </a:r>
            <a:r>
              <a:rPr lang="en-US" sz="2000">
                <a:solidFill>
                  <a:srgbClr val="FF0000"/>
                </a:solidFill>
                <a:latin typeface="Avenir Next LT Pro Demi" panose="020B0704020202020204" pitchFamily="34" charset="0"/>
                <a:cs typeface="Segoe UI Light" panose="020B0502040204020203" pitchFamily="34" charset="0"/>
              </a:rPr>
              <a:t>additional license.</a:t>
            </a:r>
            <a:endParaRPr lang="en-US" sz="2000" dirty="0">
              <a:solidFill>
                <a:srgbClr val="262262"/>
              </a:solidFill>
              <a:latin typeface="Avenir Next LT Pro Demi" panose="020B0704020202020204" pitchFamily="34" charset="0"/>
              <a:cs typeface="Segoe UI Light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000" dirty="0">
                <a:solidFill>
                  <a:srgbClr val="FF0000"/>
                </a:solidFill>
                <a:latin typeface="Avenir Next LT Pro Demi" panose="020B0704020202020204" pitchFamily="34" charset="0"/>
                <a:cs typeface="Segoe UI Light" panose="020B0502040204020203" pitchFamily="34" charset="0"/>
              </a:rPr>
              <a:t>All the banks can offer this service </a:t>
            </a:r>
            <a:r>
              <a:rPr lang="en-US" sz="2000" dirty="0">
                <a:solidFill>
                  <a:srgbClr val="262262"/>
                </a:solidFill>
                <a:latin typeface="Avenir Next LT Pro Demi" panose="020B0704020202020204" pitchFamily="34" charset="0"/>
                <a:cs typeface="Segoe UI Light" panose="020B0502040204020203" pitchFamily="34" charset="0"/>
              </a:rPr>
              <a:t>to their client but also the inter-banking payments are possible.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000" dirty="0">
                <a:solidFill>
                  <a:srgbClr val="262262"/>
                </a:solidFill>
                <a:latin typeface="Avenir Next LT Pro Demi" panose="020B0704020202020204" pitchFamily="34" charset="0"/>
                <a:cs typeface="Segoe UI Light" panose="020B0502040204020203" pitchFamily="34" charset="0"/>
              </a:rPr>
              <a:t>The </a:t>
            </a:r>
            <a:r>
              <a:rPr lang="en-US" sz="2000" dirty="0">
                <a:solidFill>
                  <a:srgbClr val="FF0000"/>
                </a:solidFill>
                <a:latin typeface="Avenir Next LT Pro Demi" panose="020B0704020202020204" pitchFamily="34" charset="0"/>
                <a:cs typeface="Segoe UI Light" panose="020B0502040204020203" pitchFamily="34" charset="0"/>
              </a:rPr>
              <a:t>confirmation</a:t>
            </a:r>
            <a:r>
              <a:rPr lang="en-US" sz="2000" dirty="0">
                <a:solidFill>
                  <a:srgbClr val="262262"/>
                </a:solidFill>
                <a:latin typeface="Avenir Next LT Pro Demi" panose="020B0704020202020204" pitchFamily="34" charset="0"/>
                <a:cs typeface="Segoe UI Light" panose="020B0502040204020203" pitchFamily="34" charset="0"/>
              </a:rPr>
              <a:t> of the payment is done </a:t>
            </a:r>
            <a:r>
              <a:rPr lang="en-US" sz="2000" dirty="0">
                <a:solidFill>
                  <a:srgbClr val="FF0000"/>
                </a:solidFill>
                <a:latin typeface="Avenir Next LT Pro Demi" panose="020B0704020202020204" pitchFamily="34" charset="0"/>
                <a:cs typeface="Segoe UI Light" panose="020B0502040204020203" pitchFamily="34" charset="0"/>
              </a:rPr>
              <a:t>in real time </a:t>
            </a:r>
            <a:r>
              <a:rPr lang="en-US" sz="2000" dirty="0">
                <a:solidFill>
                  <a:srgbClr val="262262"/>
                </a:solidFill>
                <a:latin typeface="Avenir Next LT Pro Demi" panose="020B0704020202020204" pitchFamily="34" charset="0"/>
                <a:cs typeface="Segoe UI Light" panose="020B0502040204020203" pitchFamily="34" charset="0"/>
              </a:rPr>
              <a:t>so the money will be transferred in real time (card payment will require 3-5 days confirmation).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000" dirty="0" err="1">
                <a:solidFill>
                  <a:srgbClr val="262262"/>
                </a:solidFill>
                <a:latin typeface="Avenir Next LT Pro Demi" panose="020B0704020202020204" pitchFamily="34" charset="0"/>
                <a:cs typeface="Segoe UI Light" panose="020B0502040204020203" pitchFamily="34" charset="0"/>
              </a:rPr>
              <a:t>Openpay</a:t>
            </a:r>
            <a:r>
              <a:rPr lang="en-US" sz="2000" dirty="0">
                <a:solidFill>
                  <a:srgbClr val="262262"/>
                </a:solidFill>
                <a:latin typeface="Avenir Next LT Pro Demi" panose="020B0704020202020204" pitchFamily="34" charset="0"/>
                <a:cs typeface="Segoe UI Light" panose="020B0502040204020203" pitchFamily="34" charset="0"/>
              </a:rPr>
              <a:t> allows the banks </a:t>
            </a:r>
            <a:r>
              <a:rPr lang="en-US" sz="2000" dirty="0">
                <a:solidFill>
                  <a:srgbClr val="FF0000"/>
                </a:solidFill>
                <a:latin typeface="Avenir Next LT Pro Demi" panose="020B0704020202020204" pitchFamily="34" charset="0"/>
                <a:cs typeface="Segoe UI Light" panose="020B0502040204020203" pitchFamily="34" charset="0"/>
              </a:rPr>
              <a:t>to exchange with AKSHI </a:t>
            </a:r>
            <a:r>
              <a:rPr lang="en-US" sz="2000" dirty="0">
                <a:solidFill>
                  <a:srgbClr val="262262"/>
                </a:solidFill>
                <a:latin typeface="Avenir Next LT Pro Demi" panose="020B0704020202020204" pitchFamily="34" charset="0"/>
                <a:cs typeface="Segoe UI Light" panose="020B0502040204020203" pitchFamily="34" charset="0"/>
              </a:rPr>
              <a:t>via the web service a </a:t>
            </a:r>
            <a:r>
              <a:rPr lang="en-US" sz="2000" dirty="0">
                <a:solidFill>
                  <a:srgbClr val="FF0000"/>
                </a:solidFill>
                <a:latin typeface="Avenir Next LT Pro Demi" panose="020B0704020202020204" pitchFamily="34" charset="0"/>
                <a:cs typeface="Segoe UI Light" panose="020B0502040204020203" pitchFamily="34" charset="0"/>
              </a:rPr>
              <a:t>large number of data related</a:t>
            </a:r>
            <a:r>
              <a:rPr lang="en-US" sz="2000" dirty="0">
                <a:solidFill>
                  <a:srgbClr val="262262"/>
                </a:solidFill>
                <a:latin typeface="Avenir Next LT Pro Demi" panose="020B0704020202020204" pitchFamily="34" charset="0"/>
                <a:cs typeface="Segoe UI Light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2932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69EC4E-F7A3-4723-BF52-FF87F605D5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6933" y="358111"/>
            <a:ext cx="4481512" cy="535531"/>
          </a:xfrm>
        </p:spPr>
        <p:txBody>
          <a:bodyPr/>
          <a:lstStyle/>
          <a:p>
            <a:r>
              <a:rPr lang="en-US" sz="3200" dirty="0">
                <a:solidFill>
                  <a:srgbClr val="262262"/>
                </a:solidFill>
                <a:latin typeface="Avenir Next LT Pro Demi" panose="020B0604020202020204" pitchFamily="34" charset="0"/>
                <a:ea typeface="+mj-ea"/>
                <a:cs typeface="+mj-cs"/>
              </a:rPr>
              <a:t>About Symmetric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2F05705-D781-48CD-8D1A-9D91B3EBB066}"/>
              </a:ext>
            </a:extLst>
          </p:cNvPr>
          <p:cNvSpPr txBox="1"/>
          <p:nvPr/>
        </p:nvSpPr>
        <p:spPr>
          <a:xfrm>
            <a:off x="370540" y="803090"/>
            <a:ext cx="9610456" cy="3083921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Established in 2010 in Albania focused in Electronic Payments.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In 2013 co-funded </a:t>
            </a:r>
            <a:r>
              <a:rPr lang="en-US" sz="2000" b="1" dirty="0" err="1"/>
              <a:t>PayLink</a:t>
            </a:r>
            <a:r>
              <a:rPr lang="en-US" sz="2000" b="1" dirty="0"/>
              <a:t> (card payment processor) </a:t>
            </a:r>
            <a:r>
              <a:rPr lang="en-US" sz="2000" dirty="0"/>
              <a:t>then drove the implementation and certifications with Mastercard.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In 2019 Symmetric started </a:t>
            </a:r>
            <a:r>
              <a:rPr lang="en-US" sz="2000" b="1" dirty="0" err="1"/>
              <a:t>Openpay</a:t>
            </a:r>
            <a:r>
              <a:rPr lang="en-US" sz="2000" b="1" dirty="0"/>
              <a:t> Fintech</a:t>
            </a:r>
            <a:r>
              <a:rPr lang="en-US" sz="2000" dirty="0"/>
              <a:t> project to facilitate Retail Instant Payments.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Payment Institution License based on the new law – in process.</a:t>
            </a:r>
          </a:p>
        </p:txBody>
      </p:sp>
      <p:pic>
        <p:nvPicPr>
          <p:cNvPr id="1026" name="Picture 2" descr="Albania, Tirana, City Center and TID Tower in the evening – Stockphoto">
            <a:extLst>
              <a:ext uri="{FF2B5EF4-FFF2-40B4-BE49-F238E27FC236}">
                <a16:creationId xmlns:a16="http://schemas.microsoft.com/office/drawing/2014/main" id="{E60BF7FB-8F87-4E44-94DF-185F4FCC7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899" y="4145871"/>
            <a:ext cx="3130827" cy="2086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B771AA-EB59-425C-BAEF-D66C9D9EE32B}"/>
              </a:ext>
            </a:extLst>
          </p:cNvPr>
          <p:cNvSpPr txBox="1"/>
          <p:nvPr/>
        </p:nvSpPr>
        <p:spPr>
          <a:xfrm>
            <a:off x="1784412" y="6266725"/>
            <a:ext cx="1605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Office in Tirana</a:t>
            </a:r>
            <a:endParaRPr lang="en-US" dirty="0"/>
          </a:p>
        </p:txBody>
      </p:sp>
      <p:pic>
        <p:nvPicPr>
          <p:cNvPr id="1028" name="Picture 4" descr="Brussels City Guide, find out all about Brussels">
            <a:extLst>
              <a:ext uri="{FF2B5EF4-FFF2-40B4-BE49-F238E27FC236}">
                <a16:creationId xmlns:a16="http://schemas.microsoft.com/office/drawing/2014/main" id="{627062E8-6CCB-4317-8ED3-368DC32B7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871" y="4145871"/>
            <a:ext cx="3169617" cy="2086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5548518-8239-4FA7-9898-F9C815F9179C}"/>
              </a:ext>
            </a:extLst>
          </p:cNvPr>
          <p:cNvSpPr txBox="1"/>
          <p:nvPr/>
        </p:nvSpPr>
        <p:spPr>
          <a:xfrm>
            <a:off x="7225198" y="6232123"/>
            <a:ext cx="3009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Office in Brussels (in </a:t>
            </a:r>
            <a:r>
              <a:rPr lang="fr-BE" dirty="0" err="1"/>
              <a:t>progress</a:t>
            </a:r>
            <a:r>
              <a:rPr lang="fr-BE" dirty="0"/>
              <a:t>)</a:t>
            </a:r>
            <a:endParaRPr lang="en-US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4CB3195E-A61D-A55D-E936-D087B17B21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9526972"/>
              </p:ext>
            </p:extLst>
          </p:nvPr>
        </p:nvGraphicFramePr>
        <p:xfrm>
          <a:off x="10563617" y="43873"/>
          <a:ext cx="1441450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1441440" imgH="1123920" progId="Paint.Picture">
                  <p:embed/>
                </p:oleObj>
              </mc:Choice>
              <mc:Fallback>
                <p:oleObj name="Bitmap Image" r:id="rId4" imgW="1441440" imgH="11239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563617" y="43873"/>
                        <a:ext cx="1441450" cy="1123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968740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36473" y="135138"/>
            <a:ext cx="6839030" cy="618631"/>
          </a:xfrm>
        </p:spPr>
        <p:txBody>
          <a:bodyPr/>
          <a:lstStyle/>
          <a:p>
            <a:r>
              <a:rPr lang="fr-FR" sz="3800" dirty="0">
                <a:solidFill>
                  <a:srgbClr val="262262"/>
                </a:solidFill>
                <a:latin typeface="Avenir Next LT Pro Demi" panose="020B0604020202020204" pitchFamily="34" charset="0"/>
                <a:ea typeface="+mj-ea"/>
                <a:cs typeface="+mj-cs"/>
              </a:rPr>
              <a:t>How to </a:t>
            </a:r>
            <a:r>
              <a:rPr lang="fr-FR" sz="3800" dirty="0" err="1">
                <a:solidFill>
                  <a:srgbClr val="262262"/>
                </a:solidFill>
                <a:latin typeface="Avenir Next LT Pro Demi" panose="020B0604020202020204" pitchFamily="34" charset="0"/>
                <a:ea typeface="+mj-ea"/>
                <a:cs typeface="+mj-cs"/>
              </a:rPr>
              <a:t>join</a:t>
            </a:r>
            <a:r>
              <a:rPr lang="fr-FR" sz="3800" dirty="0">
                <a:solidFill>
                  <a:srgbClr val="262262"/>
                </a:solidFill>
                <a:latin typeface="Avenir Next LT Pro Demi" panose="020B0604020202020204" pitchFamily="34" charset="0"/>
                <a:ea typeface="+mj-ea"/>
                <a:cs typeface="+mj-cs"/>
              </a:rPr>
              <a:t> </a:t>
            </a:r>
            <a:r>
              <a:rPr lang="fr-FR" sz="3800" dirty="0" err="1">
                <a:solidFill>
                  <a:srgbClr val="262262"/>
                </a:solidFill>
                <a:latin typeface="Avenir Next LT Pro Demi" panose="020B0604020202020204" pitchFamily="34" charset="0"/>
                <a:ea typeface="+mj-ea"/>
                <a:cs typeface="+mj-cs"/>
              </a:rPr>
              <a:t>Openpay</a:t>
            </a:r>
            <a:r>
              <a:rPr lang="fr-FR" sz="3800" dirty="0">
                <a:solidFill>
                  <a:srgbClr val="262262"/>
                </a:solidFill>
                <a:latin typeface="Avenir Next LT Pro Demi" panose="020B0604020202020204" pitchFamily="34" charset="0"/>
                <a:ea typeface="+mj-ea"/>
                <a:cs typeface="+mj-cs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E2C4F5-2FAE-4844-9BF7-2193C294F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308" y="2082261"/>
            <a:ext cx="1765775" cy="16210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4E06765-D0D6-46D9-AF5D-544BC4355035}"/>
              </a:ext>
            </a:extLst>
          </p:cNvPr>
          <p:cNvSpPr txBox="1"/>
          <p:nvPr/>
        </p:nvSpPr>
        <p:spPr>
          <a:xfrm flipH="1">
            <a:off x="2294797" y="3392320"/>
            <a:ext cx="19647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Core Banking system 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5F4581-2FDB-4246-916E-F4563924E810}"/>
              </a:ext>
            </a:extLst>
          </p:cNvPr>
          <p:cNvSpPr txBox="1"/>
          <p:nvPr/>
        </p:nvSpPr>
        <p:spPr>
          <a:xfrm flipH="1">
            <a:off x="5035764" y="2496755"/>
            <a:ext cx="2252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Implement 2 APIs (webservice)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C09EB5F-8850-4C66-B3B0-06241A9231FF}"/>
              </a:ext>
            </a:extLst>
          </p:cNvPr>
          <p:cNvCxnSpPr/>
          <p:nvPr/>
        </p:nvCxnSpPr>
        <p:spPr>
          <a:xfrm>
            <a:off x="3897306" y="2805344"/>
            <a:ext cx="372862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A9E75060-98C9-4CB4-8FDF-875C1C604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6449" y="4779116"/>
            <a:ext cx="2343867" cy="162104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A0884B1-908B-4693-88DF-D2F5065FA6E7}"/>
              </a:ext>
            </a:extLst>
          </p:cNvPr>
          <p:cNvSpPr txBox="1"/>
          <p:nvPr/>
        </p:nvSpPr>
        <p:spPr>
          <a:xfrm flipH="1">
            <a:off x="2767627" y="4166306"/>
            <a:ext cx="6227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262262"/>
                </a:solidFill>
                <a:latin typeface="Avenir Next LT Pro Demi" panose="020B0704020202020204" pitchFamily="34" charset="0"/>
                <a:cs typeface="Segoe UI Light" panose="020B0502040204020203" pitchFamily="34" charset="0"/>
              </a:rPr>
              <a:t>Implement QR code scanning on Mobile Banking 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E483B93-FDC8-4B9F-AF43-4BB796620397}"/>
              </a:ext>
            </a:extLst>
          </p:cNvPr>
          <p:cNvSpPr txBox="1"/>
          <p:nvPr/>
        </p:nvSpPr>
        <p:spPr>
          <a:xfrm flipH="1">
            <a:off x="289042" y="969020"/>
            <a:ext cx="94934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BE" sz="2000" dirty="0" err="1">
                <a:solidFill>
                  <a:srgbClr val="262262"/>
                </a:solidFill>
                <a:latin typeface="Avenir Next LT Pro Demi" panose="020B0704020202020204" pitchFamily="34" charset="0"/>
                <a:cs typeface="Segoe UI Light" panose="020B0502040204020203" pitchFamily="34" charset="0"/>
              </a:rPr>
              <a:t>Every</a:t>
            </a:r>
            <a:r>
              <a:rPr lang="fr-BE" sz="2000" dirty="0">
                <a:solidFill>
                  <a:srgbClr val="262262"/>
                </a:solidFill>
                <a:latin typeface="Avenir Next LT Pro Demi" panose="020B0704020202020204" pitchFamily="34" charset="0"/>
                <a:cs typeface="Segoe UI Light" panose="020B0502040204020203" pitchFamily="34" charset="0"/>
              </a:rPr>
              <a:t> </a:t>
            </a:r>
            <a:r>
              <a:rPr lang="fr-BE" sz="2000" dirty="0" err="1">
                <a:solidFill>
                  <a:srgbClr val="262262"/>
                </a:solidFill>
                <a:latin typeface="Avenir Next LT Pro Demi" panose="020B0704020202020204" pitchFamily="34" charset="0"/>
                <a:cs typeface="Segoe UI Light" panose="020B0502040204020203" pitchFamily="34" charset="0"/>
              </a:rPr>
              <a:t>bank</a:t>
            </a:r>
            <a:r>
              <a:rPr lang="fr-BE" sz="2000" dirty="0">
                <a:solidFill>
                  <a:srgbClr val="262262"/>
                </a:solidFill>
                <a:latin typeface="Avenir Next LT Pro Demi" panose="020B0704020202020204" pitchFamily="34" charset="0"/>
                <a:cs typeface="Segoe UI Light" panose="020B0502040204020203" pitchFamily="34" charset="0"/>
              </a:rPr>
              <a:t> </a:t>
            </a:r>
            <a:r>
              <a:rPr lang="fr-BE" sz="2000" dirty="0" err="1">
                <a:solidFill>
                  <a:srgbClr val="262262"/>
                </a:solidFill>
                <a:latin typeface="Avenir Next LT Pro Demi" panose="020B0704020202020204" pitchFamily="34" charset="0"/>
                <a:cs typeface="Segoe UI Light" panose="020B0502040204020203" pitchFamily="34" charset="0"/>
              </a:rPr>
              <a:t>that</a:t>
            </a:r>
            <a:r>
              <a:rPr lang="fr-BE" sz="2000" dirty="0">
                <a:solidFill>
                  <a:srgbClr val="262262"/>
                </a:solidFill>
                <a:latin typeface="Avenir Next LT Pro Demi" panose="020B0704020202020204" pitchFamily="34" charset="0"/>
                <a:cs typeface="Segoe UI Light" panose="020B0502040204020203" pitchFamily="34" charset="0"/>
              </a:rPr>
              <a:t> has </a:t>
            </a:r>
            <a:r>
              <a:rPr lang="fr-BE" sz="2000" dirty="0" err="1">
                <a:solidFill>
                  <a:srgbClr val="262262"/>
                </a:solidFill>
                <a:latin typeface="Avenir Next LT Pro Demi" panose="020B0704020202020204" pitchFamily="34" charset="0"/>
                <a:cs typeface="Segoe UI Light" panose="020B0502040204020203" pitchFamily="34" charset="0"/>
              </a:rPr>
              <a:t>is</a:t>
            </a:r>
            <a:r>
              <a:rPr lang="fr-BE" sz="2000" dirty="0">
                <a:solidFill>
                  <a:srgbClr val="262262"/>
                </a:solidFill>
                <a:latin typeface="Avenir Next LT Pro Demi" panose="020B0704020202020204" pitchFamily="34" charset="0"/>
                <a:cs typeface="Segoe UI Light" panose="020B0502040204020203" pitchFamily="34" charset="0"/>
              </a:rPr>
              <a:t> </a:t>
            </a:r>
            <a:r>
              <a:rPr lang="fr-BE" sz="2000" dirty="0" err="1">
                <a:solidFill>
                  <a:srgbClr val="262262"/>
                </a:solidFill>
                <a:latin typeface="Avenir Next LT Pro Demi" panose="020B0704020202020204" pitchFamily="34" charset="0"/>
                <a:cs typeface="Segoe UI Light" panose="020B0502040204020203" pitchFamily="34" charset="0"/>
              </a:rPr>
              <a:t>offering</a:t>
            </a:r>
            <a:r>
              <a:rPr lang="fr-BE" sz="2000" dirty="0">
                <a:solidFill>
                  <a:srgbClr val="262262"/>
                </a:solidFill>
                <a:latin typeface="Avenir Next LT Pro Demi" panose="020B0704020202020204" pitchFamily="34" charset="0"/>
                <a:cs typeface="Segoe UI Light" panose="020B0502040204020203" pitchFamily="34" charset="0"/>
              </a:rPr>
              <a:t> mobile </a:t>
            </a:r>
            <a:r>
              <a:rPr lang="fr-BE" sz="2000" dirty="0" err="1">
                <a:solidFill>
                  <a:srgbClr val="262262"/>
                </a:solidFill>
                <a:latin typeface="Avenir Next LT Pro Demi" panose="020B0704020202020204" pitchFamily="34" charset="0"/>
                <a:cs typeface="Segoe UI Light" panose="020B0502040204020203" pitchFamily="34" charset="0"/>
              </a:rPr>
              <a:t>banking</a:t>
            </a:r>
            <a:r>
              <a:rPr lang="fr-BE" sz="2000" dirty="0">
                <a:solidFill>
                  <a:srgbClr val="262262"/>
                </a:solidFill>
                <a:latin typeface="Avenir Next LT Pro Demi" panose="020B0704020202020204" pitchFamily="34" charset="0"/>
                <a:cs typeface="Segoe UI Light" panose="020B0502040204020203" pitchFamily="34" charset="0"/>
              </a:rPr>
              <a:t> app can </a:t>
            </a:r>
            <a:r>
              <a:rPr lang="fr-BE" sz="2000" dirty="0" err="1">
                <a:solidFill>
                  <a:srgbClr val="262262"/>
                </a:solidFill>
                <a:latin typeface="Avenir Next LT Pro Demi" panose="020B0704020202020204" pitchFamily="34" charset="0"/>
                <a:cs typeface="Segoe UI Light" panose="020B0502040204020203" pitchFamily="34" charset="0"/>
              </a:rPr>
              <a:t>connect</a:t>
            </a:r>
            <a:r>
              <a:rPr lang="fr-BE" sz="2000" dirty="0">
                <a:solidFill>
                  <a:srgbClr val="262262"/>
                </a:solidFill>
                <a:latin typeface="Avenir Next LT Pro Demi" panose="020B0704020202020204" pitchFamily="34" charset="0"/>
                <a:cs typeface="Segoe UI Light" panose="020B0502040204020203" pitchFamily="34" charset="0"/>
              </a:rPr>
              <a:t> to </a:t>
            </a:r>
            <a:r>
              <a:rPr lang="fr-BE" sz="2000" dirty="0" err="1">
                <a:solidFill>
                  <a:srgbClr val="262262"/>
                </a:solidFill>
                <a:latin typeface="Avenir Next LT Pro Demi" panose="020B0704020202020204" pitchFamily="34" charset="0"/>
                <a:cs typeface="Segoe UI Light" panose="020B0502040204020203" pitchFamily="34" charset="0"/>
              </a:rPr>
              <a:t>to</a:t>
            </a:r>
            <a:r>
              <a:rPr lang="fr-BE" sz="2000" dirty="0">
                <a:solidFill>
                  <a:srgbClr val="262262"/>
                </a:solidFill>
                <a:latin typeface="Avenir Next LT Pro Demi" panose="020B0704020202020204" pitchFamily="34" charset="0"/>
                <a:cs typeface="Segoe UI Light" panose="020B0502040204020203" pitchFamily="34" charset="0"/>
              </a:rPr>
              <a:t> </a:t>
            </a:r>
            <a:r>
              <a:rPr lang="fr-BE" sz="2000" dirty="0" err="1">
                <a:solidFill>
                  <a:srgbClr val="262262"/>
                </a:solidFill>
                <a:latin typeface="Avenir Next LT Pro Demi" panose="020B0704020202020204" pitchFamily="34" charset="0"/>
                <a:cs typeface="Segoe UI Light" panose="020B0502040204020203" pitchFamily="34" charset="0"/>
              </a:rPr>
              <a:t>Openpay</a:t>
            </a:r>
            <a:r>
              <a:rPr lang="fr-BE" sz="2000" dirty="0">
                <a:solidFill>
                  <a:srgbClr val="262262"/>
                </a:solidFill>
                <a:latin typeface="Avenir Next LT Pro Demi" panose="020B0704020202020204" pitchFamily="34" charset="0"/>
                <a:cs typeface="Segoe UI Light" panose="020B0502040204020203" pitchFamily="34" charset="0"/>
              </a:rPr>
              <a:t>.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BE" sz="2000" dirty="0">
                <a:solidFill>
                  <a:srgbClr val="262262"/>
                </a:solidFill>
                <a:latin typeface="Avenir Next LT Pro Demi" panose="020B0704020202020204" pitchFamily="34" charset="0"/>
                <a:cs typeface="Segoe UI Light" panose="020B0502040204020203" pitchFamily="34" charset="0"/>
              </a:rPr>
              <a:t>T</a:t>
            </a:r>
            <a:r>
              <a:rPr lang="en-US" sz="2000" dirty="0">
                <a:solidFill>
                  <a:srgbClr val="262262"/>
                </a:solidFill>
                <a:latin typeface="Avenir Next LT Pro Demi" panose="020B0704020202020204" pitchFamily="34" charset="0"/>
                <a:cs typeface="Segoe UI Light" panose="020B0502040204020203" pitchFamily="34" charset="0"/>
              </a:rPr>
              <a:t>wo changes are required to connect to </a:t>
            </a:r>
            <a:r>
              <a:rPr lang="en-US" sz="2000" dirty="0" err="1">
                <a:solidFill>
                  <a:srgbClr val="262262"/>
                </a:solidFill>
                <a:latin typeface="Avenir Next LT Pro Demi" panose="020B0704020202020204" pitchFamily="34" charset="0"/>
                <a:cs typeface="Segoe UI Light" panose="020B0502040204020203" pitchFamily="34" charset="0"/>
              </a:rPr>
              <a:t>Openpay</a:t>
            </a:r>
            <a:r>
              <a:rPr lang="en-US" sz="2000" dirty="0">
                <a:solidFill>
                  <a:srgbClr val="262262"/>
                </a:solidFill>
                <a:latin typeface="Avenir Next LT Pro Demi" panose="020B0704020202020204" pitchFamily="34" charset="0"/>
                <a:cs typeface="Segoe UI Light" panose="020B0502040204020203" pitchFamily="34" charset="0"/>
              </a:rPr>
              <a:t>: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0793B73E-DFA5-9F78-3B5C-AB48DF0245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4344241"/>
              </p:ext>
            </p:extLst>
          </p:nvPr>
        </p:nvGraphicFramePr>
        <p:xfrm>
          <a:off x="10563617" y="43873"/>
          <a:ext cx="1441450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1441440" imgH="1123920" progId="Paint.Picture">
                  <p:embed/>
                </p:oleObj>
              </mc:Choice>
              <mc:Fallback>
                <p:oleObj name="Bitmap Image" r:id="rId4" imgW="1441440" imgH="1123920" progId="Paint.Picture">
                  <p:embed/>
                  <p:pic>
                    <p:nvPicPr>
                      <p:cNvPr id="33" name="Object 32">
                        <a:extLst>
                          <a:ext uri="{FF2B5EF4-FFF2-40B4-BE49-F238E27FC236}">
                            <a16:creationId xmlns:a16="http://schemas.microsoft.com/office/drawing/2014/main" id="{CD1CA81E-860B-08CA-9EF9-856363260B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563617" y="43873"/>
                        <a:ext cx="1441450" cy="1123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E5FD3AE6-9997-A0DB-C003-2CB35EBCBA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1995046"/>
              </p:ext>
            </p:extLst>
          </p:nvPr>
        </p:nvGraphicFramePr>
        <p:xfrm>
          <a:off x="7687475" y="2330805"/>
          <a:ext cx="1441450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6" imgW="1441440" imgH="1123920" progId="Paint.Picture">
                  <p:embed/>
                </p:oleObj>
              </mc:Choice>
              <mc:Fallback>
                <p:oleObj name="Bitmap Image" r:id="rId6" imgW="1441440" imgH="1123920" progId="Paint.Picture">
                  <p:embed/>
                  <p:pic>
                    <p:nvPicPr>
                      <p:cNvPr id="33" name="Object 32">
                        <a:extLst>
                          <a:ext uri="{FF2B5EF4-FFF2-40B4-BE49-F238E27FC236}">
                            <a16:creationId xmlns:a16="http://schemas.microsoft.com/office/drawing/2014/main" id="{CD1CA81E-860B-08CA-9EF9-856363260B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87475" y="2330805"/>
                        <a:ext cx="1441450" cy="1123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34187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C76C53-F1C5-4748-94CD-A98FDA2BD5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6559" y="2440270"/>
            <a:ext cx="8508789" cy="2833066"/>
          </a:xfrm>
        </p:spPr>
        <p:txBody>
          <a:bodyPr/>
          <a:lstStyle/>
          <a:p>
            <a:r>
              <a:rPr lang="en-US" dirty="0"/>
              <a:t>How </a:t>
            </a:r>
            <a:r>
              <a:rPr lang="en-US" dirty="0">
                <a:solidFill>
                  <a:srgbClr val="FF0000"/>
                </a:solidFill>
              </a:rPr>
              <a:t>QR payment </a:t>
            </a:r>
            <a:r>
              <a:rPr lang="en-US" dirty="0"/>
              <a:t>can be implemented in the </a:t>
            </a:r>
            <a:r>
              <a:rPr lang="en-US" dirty="0">
                <a:solidFill>
                  <a:srgbClr val="FF0000"/>
                </a:solidFill>
              </a:rPr>
              <a:t>national level</a:t>
            </a:r>
            <a:r>
              <a:rPr lang="en-US" dirty="0"/>
              <a:t>?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E5E3A16C-4AEB-71BE-46FA-4D6F8F8BC2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7335473"/>
              </p:ext>
            </p:extLst>
          </p:nvPr>
        </p:nvGraphicFramePr>
        <p:xfrm>
          <a:off x="10513015" y="189949"/>
          <a:ext cx="1441450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1441440" imgH="1123920" progId="Paint.Picture">
                  <p:embed/>
                </p:oleObj>
              </mc:Choice>
              <mc:Fallback>
                <p:oleObj name="Bitmap Image" r:id="rId2" imgW="1441440" imgH="1123920" progId="Paint.Picture">
                  <p:embed/>
                  <p:pic>
                    <p:nvPicPr>
                      <p:cNvPr id="55" name="Object 54">
                        <a:extLst>
                          <a:ext uri="{FF2B5EF4-FFF2-40B4-BE49-F238E27FC236}">
                            <a16:creationId xmlns:a16="http://schemas.microsoft.com/office/drawing/2014/main" id="{C4D1A07C-E745-B26F-B913-ADA58EC15E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513015" y="189949"/>
                        <a:ext cx="1441450" cy="1123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270347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27912" y="344727"/>
            <a:ext cx="8179108" cy="701731"/>
          </a:xfrm>
        </p:spPr>
        <p:txBody>
          <a:bodyPr/>
          <a:lstStyle/>
          <a:p>
            <a:r>
              <a:rPr lang="fr-FR" dirty="0" err="1">
                <a:solidFill>
                  <a:srgbClr val="ED1C24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Interbanking</a:t>
            </a:r>
            <a:r>
              <a:rPr lang="fr-FR" dirty="0">
                <a:solidFill>
                  <a:srgbClr val="ED1C24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Payments</a:t>
            </a:r>
            <a:endParaRPr lang="fr-FR" dirty="0">
              <a:solidFill>
                <a:schemeClr val="accent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7DDF371-36CB-4E2F-AA55-86D590242212}"/>
              </a:ext>
            </a:extLst>
          </p:cNvPr>
          <p:cNvCxnSpPr>
            <a:cxnSpLocks/>
          </p:cNvCxnSpPr>
          <p:nvPr/>
        </p:nvCxnSpPr>
        <p:spPr>
          <a:xfrm>
            <a:off x="1899821" y="28479647"/>
            <a:ext cx="2201663" cy="22874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820B0141-D313-94BE-4301-403F6CBF6E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3735048"/>
              </p:ext>
            </p:extLst>
          </p:nvPr>
        </p:nvGraphicFramePr>
        <p:xfrm>
          <a:off x="10583956" y="133618"/>
          <a:ext cx="1441450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1441440" imgH="1123920" progId="Paint.Picture">
                  <p:embed/>
                </p:oleObj>
              </mc:Choice>
              <mc:Fallback>
                <p:oleObj name="Bitmap Image" r:id="rId2" imgW="1441440" imgH="1123920" progId="Paint.Picture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E7E41C3D-614F-4759-4E40-503E646E29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583956" y="133618"/>
                        <a:ext cx="1441450" cy="1123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7E3506C-9FAF-4243-D4B1-E614ADDEA2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738" y="3044359"/>
            <a:ext cx="1765775" cy="16210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600C8E-1875-4B8E-C5BD-7BFB39BB2573}"/>
              </a:ext>
            </a:extLst>
          </p:cNvPr>
          <p:cNvSpPr txBox="1"/>
          <p:nvPr/>
        </p:nvSpPr>
        <p:spPr>
          <a:xfrm flipH="1">
            <a:off x="4040227" y="4440262"/>
            <a:ext cx="19647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Core Banking system 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88314FE-6504-782F-DB5C-F78EA1E2A60E}"/>
              </a:ext>
            </a:extLst>
          </p:cNvPr>
          <p:cNvCxnSpPr>
            <a:cxnSpLocks/>
          </p:cNvCxnSpPr>
          <p:nvPr/>
        </p:nvCxnSpPr>
        <p:spPr>
          <a:xfrm>
            <a:off x="5806002" y="3893365"/>
            <a:ext cx="3439598" cy="112251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6461457A-41DD-13E4-B24C-9504EC5BA5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5303819"/>
              </p:ext>
            </p:extLst>
          </p:nvPr>
        </p:nvGraphicFramePr>
        <p:xfrm>
          <a:off x="9330703" y="4453901"/>
          <a:ext cx="1441450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5" imgW="1441440" imgH="1123920" progId="Paint.Picture">
                  <p:embed/>
                </p:oleObj>
              </mc:Choice>
              <mc:Fallback>
                <p:oleObj name="Bitmap Image" r:id="rId5" imgW="1441440" imgH="1123920" progId="Paint.Picture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E5FD3AE6-9997-A0DB-C003-2CB35EBCBA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330703" y="4453901"/>
                        <a:ext cx="1441450" cy="1123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13B50359-101B-B9DD-5E3E-8A3E442FB01E}"/>
              </a:ext>
            </a:extLst>
          </p:cNvPr>
          <p:cNvSpPr txBox="1"/>
          <p:nvPr/>
        </p:nvSpPr>
        <p:spPr>
          <a:xfrm flipH="1">
            <a:off x="431688" y="932342"/>
            <a:ext cx="9758792" cy="1897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>
              <a:solidFill>
                <a:srgbClr val="262262"/>
              </a:solidFill>
              <a:latin typeface="Avenir Next LT Pro Demi" panose="020B0704020202020204" pitchFamily="34" charset="0"/>
              <a:cs typeface="Segoe UI Light" panose="020B0502040204020203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262262"/>
                </a:solidFill>
                <a:latin typeface="Avenir Next LT Pro Demi" panose="020B0704020202020204" pitchFamily="34" charset="0"/>
                <a:cs typeface="Segoe UI Light" panose="020B0502040204020203" pitchFamily="34" charset="0"/>
              </a:rPr>
              <a:t>For each inter-banking payment (when the merchant and consumer have account in different banks):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>
              <a:solidFill>
                <a:srgbClr val="262262"/>
              </a:solidFill>
              <a:latin typeface="Avenir Next LT Pro Demi" panose="020B0704020202020204" pitchFamily="34" charset="0"/>
              <a:cs typeface="Segoe UI Light" panose="020B0502040204020203" pitchFamily="34" charset="0"/>
            </a:endParaRPr>
          </a:p>
          <a:p>
            <a:pPr marL="285750" marR="0" lvl="0" indent="-2857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 err="1">
                <a:solidFill>
                  <a:srgbClr val="262262"/>
                </a:solidFill>
                <a:latin typeface="Avenir Next LT Pro Demi" panose="020B0704020202020204" pitchFamily="34" charset="0"/>
                <a:cs typeface="Segoe UI Light" panose="020B0502040204020203" pitchFamily="34" charset="0"/>
              </a:rPr>
              <a:t>Openpay</a:t>
            </a:r>
            <a:r>
              <a:rPr lang="en-US" sz="1600" dirty="0">
                <a:solidFill>
                  <a:srgbClr val="262262"/>
                </a:solidFill>
                <a:latin typeface="Avenir Next LT Pro Demi" panose="020B0704020202020204" pitchFamily="34" charset="0"/>
                <a:cs typeface="Segoe UI Light" panose="020B0502040204020203" pitchFamily="34" charset="0"/>
              </a:rPr>
              <a:t> blocks the authorized amount.</a:t>
            </a:r>
          </a:p>
          <a:p>
            <a:pPr marL="285750" marR="0" lvl="0" indent="-2857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262262"/>
                </a:solidFill>
                <a:latin typeface="Avenir Next LT Pro Demi" panose="020B0704020202020204" pitchFamily="34" charset="0"/>
                <a:cs typeface="Segoe UI Light" panose="020B0502040204020203" pitchFamily="34" charset="0"/>
              </a:rPr>
              <a:t>Calculate the reconciliations report including the net amount to be paid between banks.</a:t>
            </a:r>
          </a:p>
          <a:p>
            <a:pPr marL="285750" marR="0" lvl="0" indent="-2857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262262"/>
                </a:solidFill>
                <a:latin typeface="Avenir Next LT Pro Demi" panose="020B0704020202020204" pitchFamily="34" charset="0"/>
                <a:cs typeface="Segoe UI Light" panose="020B0502040204020203" pitchFamily="34" charset="0"/>
              </a:rPr>
              <a:t>Settlement could be completed through </a:t>
            </a:r>
            <a:r>
              <a:rPr lang="en-US" sz="1600" dirty="0" err="1">
                <a:solidFill>
                  <a:srgbClr val="262262"/>
                </a:solidFill>
                <a:latin typeface="Avenir Next LT Pro Demi" panose="020B0704020202020204" pitchFamily="34" charset="0"/>
                <a:cs typeface="Segoe UI Light" panose="020B0502040204020203" pitchFamily="34" charset="0"/>
              </a:rPr>
              <a:t>BoA</a:t>
            </a:r>
            <a:r>
              <a:rPr lang="en-US" sz="1600" dirty="0">
                <a:solidFill>
                  <a:srgbClr val="262262"/>
                </a:solidFill>
                <a:latin typeface="Avenir Next LT Pro Demi" panose="020B0704020202020204" pitchFamily="34" charset="0"/>
                <a:cs typeface="Segoe UI Light" panose="020B0502040204020203" pitchFamily="34" charset="0"/>
              </a:rPr>
              <a:t> systems (AIPS/AECH ) once per day.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7BF956C-91E0-C255-406D-D0AB7045E2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738" y="4869758"/>
            <a:ext cx="1765775" cy="162103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9D1B6E2-1FFF-1A09-5D92-3D894BE90326}"/>
              </a:ext>
            </a:extLst>
          </p:cNvPr>
          <p:cNvSpPr txBox="1"/>
          <p:nvPr/>
        </p:nvSpPr>
        <p:spPr>
          <a:xfrm flipH="1">
            <a:off x="3985808" y="6174719"/>
            <a:ext cx="19647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Core Banking system 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FB9128D-D3D1-6096-521F-6F63DF1B3863}"/>
              </a:ext>
            </a:extLst>
          </p:cNvPr>
          <p:cNvCxnSpPr>
            <a:cxnSpLocks/>
          </p:cNvCxnSpPr>
          <p:nvPr/>
        </p:nvCxnSpPr>
        <p:spPr>
          <a:xfrm flipV="1">
            <a:off x="5699322" y="5166211"/>
            <a:ext cx="3546278" cy="54761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Bank of Albania - Wikipedia">
            <a:extLst>
              <a:ext uri="{FF2B5EF4-FFF2-40B4-BE49-F238E27FC236}">
                <a16:creationId xmlns:a16="http://schemas.microsoft.com/office/drawing/2014/main" id="{41B84F16-87FA-C3BB-0F9A-5F79EB712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41" y="3760889"/>
            <a:ext cx="2142551" cy="141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3D5B4A-D5DE-2EDA-C094-DA1A658AA1C8}"/>
              </a:ext>
            </a:extLst>
          </p:cNvPr>
          <p:cNvSpPr txBox="1"/>
          <p:nvPr/>
        </p:nvSpPr>
        <p:spPr>
          <a:xfrm>
            <a:off x="1289531" y="5375273"/>
            <a:ext cx="12747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262262"/>
                </a:solidFill>
                <a:latin typeface="Avenir Next LT Pro Demi" panose="020B0704020202020204" pitchFamily="34" charset="0"/>
                <a:cs typeface="Segoe UI Light" panose="020B0502040204020203" pitchFamily="34" charset="0"/>
              </a:rPr>
              <a:t>AIPS/AECH</a:t>
            </a:r>
            <a:endParaRPr lang="en-BE" sz="1600" dirty="0">
              <a:solidFill>
                <a:srgbClr val="262262"/>
              </a:solidFill>
              <a:latin typeface="Avenir Next LT Pro Demi" panose="020B0704020202020204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3804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27912" y="344727"/>
            <a:ext cx="8179108" cy="701731"/>
          </a:xfrm>
        </p:spPr>
        <p:txBody>
          <a:bodyPr/>
          <a:lstStyle/>
          <a:p>
            <a:r>
              <a:rPr lang="fr-FR" dirty="0" err="1">
                <a:solidFill>
                  <a:srgbClr val="ED1C24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Benefits</a:t>
            </a:r>
            <a:r>
              <a:rPr lang="fr-FR" dirty="0">
                <a:solidFill>
                  <a:srgbClr val="ED1C24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for the Economy</a:t>
            </a:r>
            <a:endParaRPr lang="fr-FR" dirty="0">
              <a:solidFill>
                <a:schemeClr val="accent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7DDF371-36CB-4E2F-AA55-86D590242212}"/>
              </a:ext>
            </a:extLst>
          </p:cNvPr>
          <p:cNvCxnSpPr>
            <a:cxnSpLocks/>
          </p:cNvCxnSpPr>
          <p:nvPr/>
        </p:nvCxnSpPr>
        <p:spPr>
          <a:xfrm>
            <a:off x="1899821" y="28479647"/>
            <a:ext cx="2201663" cy="22874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059D586-BC3A-4D35-AF73-DD05653FADD6}"/>
              </a:ext>
            </a:extLst>
          </p:cNvPr>
          <p:cNvSpPr txBox="1"/>
          <p:nvPr/>
        </p:nvSpPr>
        <p:spPr>
          <a:xfrm>
            <a:off x="893737" y="1597060"/>
            <a:ext cx="10593824" cy="4401205"/>
          </a:xfrm>
          <a:prstGeom prst="rect">
            <a:avLst/>
          </a:prstGeom>
          <a:noFill/>
        </p:spPr>
        <p:txBody>
          <a:bodyPr wrap="square" lIns="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262262"/>
                </a:solidFill>
                <a:latin typeface="Avenir Next LT Pro Demi" panose="020B0704020202020204" pitchFamily="34" charset="0"/>
                <a:cs typeface="Segoe UI Light" panose="020B0502040204020203" pitchFamily="34" charset="0"/>
              </a:rPr>
              <a:t>Inline with the Bank Of Albania strategy for lowering the </a:t>
            </a:r>
            <a:r>
              <a:rPr lang="en-US" sz="2000" b="1" dirty="0">
                <a:solidFill>
                  <a:srgbClr val="FF0000"/>
                </a:solidFill>
                <a:latin typeface="Avenir Next LT Pro Demi" panose="020B0704020202020204" pitchFamily="34" charset="0"/>
                <a:cs typeface="Segoe UI Light" panose="020B0502040204020203" pitchFamily="34" charset="0"/>
              </a:rPr>
              <a:t>electronic payments </a:t>
            </a:r>
            <a:r>
              <a:rPr lang="en-US" sz="2000" b="1" dirty="0">
                <a:solidFill>
                  <a:srgbClr val="262262"/>
                </a:solidFill>
                <a:latin typeface="Avenir Next LT Pro Demi" panose="020B0704020202020204" pitchFamily="34" charset="0"/>
                <a:cs typeface="Segoe UI Light" panose="020B0502040204020203" pitchFamily="34" charset="0"/>
              </a:rPr>
              <a:t>costs and </a:t>
            </a:r>
            <a:r>
              <a:rPr lang="en-US" sz="2000" b="1" dirty="0">
                <a:solidFill>
                  <a:srgbClr val="FF0000"/>
                </a:solidFill>
                <a:latin typeface="Avenir Next LT Pro Demi" panose="020B0704020202020204" pitchFamily="34" charset="0"/>
                <a:cs typeface="Segoe UI Light" panose="020B0502040204020203" pitchFamily="34" charset="0"/>
              </a:rPr>
              <a:t>micropayments</a:t>
            </a:r>
            <a:r>
              <a:rPr lang="en-US" sz="2000" b="1" dirty="0">
                <a:solidFill>
                  <a:srgbClr val="262262"/>
                </a:solidFill>
                <a:latin typeface="Avenir Next LT Pro Demi" panose="020B0704020202020204" pitchFamily="34" charset="0"/>
                <a:cs typeface="Segoe UI Light" panose="020B0502040204020203" pitchFamily="34" charset="0"/>
              </a:rPr>
              <a:t>.</a:t>
            </a:r>
          </a:p>
          <a:p>
            <a:endParaRPr 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262262"/>
                </a:solidFill>
                <a:latin typeface="Avenir Next LT Pro Demi" panose="020B0704020202020204" pitchFamily="34" charset="0"/>
                <a:cs typeface="Segoe UI Light" panose="020B0502040204020203" pitchFamily="34" charset="0"/>
              </a:rPr>
              <a:t>It bypasses the traditional Card Payment Infrastructure and offers </a:t>
            </a:r>
            <a:r>
              <a:rPr lang="en-US" sz="2000" b="1" dirty="0">
                <a:solidFill>
                  <a:srgbClr val="FF0000"/>
                </a:solidFill>
                <a:latin typeface="Avenir Next LT Pro Demi" panose="020B0704020202020204" pitchFamily="34" charset="0"/>
                <a:cs typeface="Segoe UI Light" panose="020B0502040204020203" pitchFamily="34" charset="0"/>
              </a:rPr>
              <a:t>low cost alternative </a:t>
            </a:r>
            <a:r>
              <a:rPr lang="en-US" sz="2000" b="1" dirty="0">
                <a:solidFill>
                  <a:srgbClr val="262262"/>
                </a:solidFill>
                <a:latin typeface="Avenir Next LT Pro Demi" panose="020B0704020202020204" pitchFamily="34" charset="0"/>
                <a:cs typeface="Segoe UI Light" panose="020B0502040204020203" pitchFamily="34" charset="0"/>
              </a:rPr>
              <a:t>infrastructure for banks and merchants.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262262"/>
                </a:solidFill>
                <a:latin typeface="Avenir Next LT Pro Demi" panose="020B0704020202020204" pitchFamily="34" charset="0"/>
                <a:cs typeface="Segoe UI Light" panose="020B0502040204020203" pitchFamily="34" charset="0"/>
              </a:rPr>
              <a:t>It creates a new payment ecosystem for and will accelerate the development of </a:t>
            </a:r>
            <a:r>
              <a:rPr lang="en-US" sz="2000" b="1" dirty="0">
                <a:solidFill>
                  <a:srgbClr val="FF0000"/>
                </a:solidFill>
                <a:latin typeface="Avenir Next LT Pro Demi" panose="020B0704020202020204" pitchFamily="34" charset="0"/>
                <a:cs typeface="Segoe UI Light" panose="020B0502040204020203" pitchFamily="34" charset="0"/>
              </a:rPr>
              <a:t>eCommerce/</a:t>
            </a:r>
            <a:r>
              <a:rPr lang="en-US" sz="2000" b="1" dirty="0" err="1">
                <a:solidFill>
                  <a:srgbClr val="FF0000"/>
                </a:solidFill>
                <a:latin typeface="Avenir Next LT Pro Demi" panose="020B0704020202020204" pitchFamily="34" charset="0"/>
                <a:cs typeface="Segoe UI Light" panose="020B0502040204020203" pitchFamily="34" charset="0"/>
              </a:rPr>
              <a:t>mCommerce</a:t>
            </a:r>
            <a:r>
              <a:rPr lang="en-US" sz="2000" b="1" dirty="0">
                <a:solidFill>
                  <a:srgbClr val="FF0000"/>
                </a:solidFill>
                <a:latin typeface="Avenir Next LT Pro Demi" panose="020B0704020202020204" pitchFamily="34" charset="0"/>
                <a:cs typeface="Segoe UI Light" panose="020B0502040204020203" pitchFamily="34" charset="0"/>
              </a:rPr>
              <a:t> payments.</a:t>
            </a:r>
          </a:p>
          <a:p>
            <a:endParaRPr lang="en-US" sz="2000" b="1" dirty="0">
              <a:solidFill>
                <a:srgbClr val="262262"/>
              </a:solidFill>
              <a:latin typeface="Avenir Next LT Pro Demi" panose="020B0704020202020204" pitchFamily="34" charset="0"/>
              <a:cs typeface="Segoe UI Ligh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262262"/>
                </a:solidFill>
                <a:latin typeface="Avenir Next LT Pro Demi" panose="020B0704020202020204" pitchFamily="34" charset="0"/>
                <a:cs typeface="Segoe UI Light" panose="020B0502040204020203" pitchFamily="34" charset="0"/>
              </a:rPr>
              <a:t>System is coming with a very </a:t>
            </a:r>
            <a:r>
              <a:rPr lang="en-US" sz="2000" b="1" dirty="0">
                <a:solidFill>
                  <a:srgbClr val="FF0000"/>
                </a:solidFill>
                <a:latin typeface="Avenir Next LT Pro Demi" panose="020B0704020202020204" pitchFamily="34" charset="0"/>
                <a:cs typeface="Segoe UI Light" panose="020B0502040204020203" pitchFamily="34" charset="0"/>
              </a:rPr>
              <a:t>low cost comparing to other method </a:t>
            </a:r>
            <a:r>
              <a:rPr lang="en-US" sz="2000" b="1" dirty="0">
                <a:solidFill>
                  <a:srgbClr val="262262"/>
                </a:solidFill>
                <a:latin typeface="Avenir Next LT Pro Demi" panose="020B0704020202020204" pitchFamily="34" charset="0"/>
                <a:cs typeface="Segoe UI Light" panose="020B0502040204020203" pitchFamily="34" charset="0"/>
              </a:rPr>
              <a:t>and all the banks can participate.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262262"/>
                </a:solidFill>
                <a:latin typeface="Avenir Next LT Pro Demi" panose="020B0704020202020204" pitchFamily="34" charset="0"/>
                <a:cs typeface="Segoe UI Light" panose="020B0502040204020203" pitchFamily="34" charset="0"/>
              </a:rPr>
              <a:t>Project can be considered and the future low cost </a:t>
            </a:r>
            <a:r>
              <a:rPr lang="en-US" sz="2000" b="1" dirty="0">
                <a:solidFill>
                  <a:srgbClr val="FF0000"/>
                </a:solidFill>
                <a:latin typeface="Avenir Next LT Pro Demi" panose="020B0704020202020204" pitchFamily="34" charset="0"/>
                <a:cs typeface="Segoe UI Light" panose="020B0502040204020203" pitchFamily="34" charset="0"/>
              </a:rPr>
              <a:t>National Payment Switch </a:t>
            </a:r>
            <a:r>
              <a:rPr lang="en-US" sz="2000" b="1" dirty="0">
                <a:solidFill>
                  <a:srgbClr val="262262"/>
                </a:solidFill>
                <a:latin typeface="Avenir Next LT Pro Demi" panose="020B0704020202020204" pitchFamily="34" charset="0"/>
                <a:cs typeface="Segoe UI Light" panose="020B0502040204020203" pitchFamily="34" charset="0"/>
              </a:rPr>
              <a:t>for the banks.</a:t>
            </a:r>
            <a:endParaRPr lang="fr-FR" sz="2000" b="1" dirty="0">
              <a:solidFill>
                <a:srgbClr val="262262"/>
              </a:solidFill>
              <a:latin typeface="Avenir Next LT Pro Demi" panose="020B0704020202020204" pitchFamily="34" charset="0"/>
              <a:cs typeface="Segoe UI Light" panose="020B0502040204020203" pitchFamily="34" charset="0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820B0141-D313-94BE-4301-403F6CBF6E0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583956" y="133618"/>
          <a:ext cx="1441450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1441440" imgH="1123920" progId="Paint.Picture">
                  <p:embed/>
                </p:oleObj>
              </mc:Choice>
              <mc:Fallback>
                <p:oleObj name="Bitmap Image" r:id="rId2" imgW="1441440" imgH="1123920" progId="Paint.Picture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820B0141-D313-94BE-4301-403F6CBF6E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583956" y="133618"/>
                        <a:ext cx="1441450" cy="1123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465454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E4029E-1AEE-41A3-A406-6F658182CF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5458" y="109584"/>
            <a:ext cx="3986834" cy="1311128"/>
          </a:xfrm>
        </p:spPr>
        <p:txBody>
          <a:bodyPr/>
          <a:lstStyle/>
          <a:p>
            <a:r>
              <a:rPr lang="en-US" dirty="0"/>
              <a:t>Achievements </a:t>
            </a:r>
          </a:p>
        </p:txBody>
      </p:sp>
      <p:pic>
        <p:nvPicPr>
          <p:cNvPr id="1026" name="Picture 2" descr="Elevator Lab: Raiffeisen Bank International started FinTech Accelerator -  SME Banking Club | News">
            <a:extLst>
              <a:ext uri="{FF2B5EF4-FFF2-40B4-BE49-F238E27FC236}">
                <a16:creationId xmlns:a16="http://schemas.microsoft.com/office/drawing/2014/main" id="{EDDD545B-F3C4-4A2E-8B67-F1D2ED048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902" y="1420712"/>
            <a:ext cx="2941163" cy="165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ext over a background picture of a person">
            <a:extLst>
              <a:ext uri="{FF2B5EF4-FFF2-40B4-BE49-F238E27FC236}">
                <a16:creationId xmlns:a16="http://schemas.microsoft.com/office/drawing/2014/main" id="{4C46CF8B-A52C-4F93-B805-0B1D6AA49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873" y="1420712"/>
            <a:ext cx="2941163" cy="1654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o alternative text description for this image">
            <a:extLst>
              <a:ext uri="{FF2B5EF4-FFF2-40B4-BE49-F238E27FC236}">
                <a16:creationId xmlns:a16="http://schemas.microsoft.com/office/drawing/2014/main" id="{F3D43F75-D238-4D0E-86A0-DB87D46AF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873" y="4118389"/>
            <a:ext cx="2953928" cy="154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8C45AB-E403-43AE-9AAB-B4772BBBDDF8}"/>
              </a:ext>
            </a:extLst>
          </p:cNvPr>
          <p:cNvSpPr txBox="1"/>
          <p:nvPr/>
        </p:nvSpPr>
        <p:spPr>
          <a:xfrm>
            <a:off x="1538755" y="3171525"/>
            <a:ext cx="2810706" cy="514949"/>
          </a:xfrm>
          <a:prstGeom prst="rect">
            <a:avLst/>
          </a:prstGeom>
          <a:noFill/>
        </p:spPr>
        <p:txBody>
          <a:bodyPr wrap="none" l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2018-Won first Place in local elevator Lab </a:t>
            </a:r>
          </a:p>
          <a:p>
            <a:pPr>
              <a:lnSpc>
                <a:spcPct val="120000"/>
              </a:lnSpc>
            </a:pPr>
            <a:r>
              <a:rPr lang="en-US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organized by Raiffeisen Bank International.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7CEB98-DB67-444E-A253-23AB3DFCAD0F}"/>
              </a:ext>
            </a:extLst>
          </p:cNvPr>
          <p:cNvSpPr txBox="1"/>
          <p:nvPr/>
        </p:nvSpPr>
        <p:spPr>
          <a:xfrm>
            <a:off x="1567839" y="5947234"/>
            <a:ext cx="3009798" cy="514949"/>
          </a:xfrm>
          <a:prstGeom prst="rect">
            <a:avLst/>
          </a:prstGeom>
          <a:noFill/>
        </p:spPr>
        <p:txBody>
          <a:bodyPr wrap="none" l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2020- Challenge winners. Following the Star</a:t>
            </a:r>
          </a:p>
          <a:p>
            <a:pPr>
              <a:lnSpc>
                <a:spcPct val="120000"/>
              </a:lnSpc>
            </a:pPr>
            <a:r>
              <a:rPr lang="en-US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Venture scaling Program Organized by </a:t>
            </a:r>
            <a:r>
              <a:rPr lang="en-US" sz="1200" dirty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EBRD</a:t>
            </a:r>
            <a:r>
              <a:rPr lang="en-US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C9A630-D3CF-498A-B4DB-00E00A3A7F57}"/>
              </a:ext>
            </a:extLst>
          </p:cNvPr>
          <p:cNvSpPr txBox="1"/>
          <p:nvPr/>
        </p:nvSpPr>
        <p:spPr>
          <a:xfrm>
            <a:off x="7050238" y="3246834"/>
            <a:ext cx="3211713" cy="461665"/>
          </a:xfrm>
          <a:prstGeom prst="rect">
            <a:avLst/>
          </a:prstGeom>
          <a:noFill/>
        </p:spPr>
        <p:txBody>
          <a:bodyPr wrap="none" lIns="0" rtlCol="0" anchor="t">
            <a:spAutoFit/>
          </a:bodyPr>
          <a:lstStyle/>
          <a:p>
            <a:r>
              <a:rPr lang="en-US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2020- Won first place in the field of eCommerce </a:t>
            </a:r>
          </a:p>
          <a:p>
            <a:r>
              <a:rPr lang="en-US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Payment in the scaling category.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583E2D-5EB3-4601-96CC-B4191ED356D3}"/>
              </a:ext>
            </a:extLst>
          </p:cNvPr>
          <p:cNvSpPr txBox="1"/>
          <p:nvPr/>
        </p:nvSpPr>
        <p:spPr>
          <a:xfrm>
            <a:off x="7165585" y="5869057"/>
            <a:ext cx="3009798" cy="514949"/>
          </a:xfrm>
          <a:prstGeom prst="rect">
            <a:avLst/>
          </a:prstGeom>
          <a:noFill/>
        </p:spPr>
        <p:txBody>
          <a:bodyPr wrap="square" l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2020- Nominated as the best 10 startups </a:t>
            </a:r>
          </a:p>
          <a:p>
            <a:pPr>
              <a:lnSpc>
                <a:spcPct val="120000"/>
              </a:lnSpc>
            </a:pPr>
            <a:r>
              <a:rPr lang="en-US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in Payments category.</a:t>
            </a:r>
          </a:p>
        </p:txBody>
      </p:sp>
      <p:pic>
        <p:nvPicPr>
          <p:cNvPr id="2" name="Picture 2" descr="European Bank for Reconstruction and Development unveils €1 billion  emergency coronavirus financing package | EU Neighbours">
            <a:extLst>
              <a:ext uri="{FF2B5EF4-FFF2-40B4-BE49-F238E27FC236}">
                <a16:creationId xmlns:a16="http://schemas.microsoft.com/office/drawing/2014/main" id="{2E00FF3B-517F-0800-1AD0-732D5F6DE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678" y="4122142"/>
            <a:ext cx="3313609" cy="186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C32E4F05-6371-015A-EB65-D0E8280099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4344241"/>
              </p:ext>
            </p:extLst>
          </p:nvPr>
        </p:nvGraphicFramePr>
        <p:xfrm>
          <a:off x="10563617" y="43873"/>
          <a:ext cx="1441450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6" imgW="1441440" imgH="1123920" progId="Paint.Picture">
                  <p:embed/>
                </p:oleObj>
              </mc:Choice>
              <mc:Fallback>
                <p:oleObj name="Bitmap Image" r:id="rId6" imgW="1441440" imgH="1123920" progId="Paint.Picture">
                  <p:embed/>
                  <p:pic>
                    <p:nvPicPr>
                      <p:cNvPr id="33" name="Object 32">
                        <a:extLst>
                          <a:ext uri="{FF2B5EF4-FFF2-40B4-BE49-F238E27FC236}">
                            <a16:creationId xmlns:a16="http://schemas.microsoft.com/office/drawing/2014/main" id="{CD1CA81E-860B-08CA-9EF9-856363260B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563617" y="43873"/>
                        <a:ext cx="1441450" cy="1123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237045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E4029E-1AEE-41A3-A406-6F658182CF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5458" y="109584"/>
            <a:ext cx="3986834" cy="701731"/>
          </a:xfrm>
        </p:spPr>
        <p:txBody>
          <a:bodyPr/>
          <a:lstStyle/>
          <a:p>
            <a:r>
              <a:rPr lang="en-US" dirty="0"/>
              <a:t>Contacts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28A1B9D-EEAA-4294-B6F5-0492718877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8102569"/>
              </p:ext>
            </p:extLst>
          </p:nvPr>
        </p:nvGraphicFramePr>
        <p:xfrm>
          <a:off x="2529840" y="1921698"/>
          <a:ext cx="7050213" cy="3733123"/>
        </p:xfrm>
        <a:graphic>
          <a:graphicData uri="http://schemas.openxmlformats.org/drawingml/2006/table">
            <a:tbl>
              <a:tblPr/>
              <a:tblGrid>
                <a:gridCol w="7050213">
                  <a:extLst>
                    <a:ext uri="{9D8B030D-6E8A-4147-A177-3AD203B41FA5}">
                      <a16:colId xmlns:a16="http://schemas.microsoft.com/office/drawing/2014/main" val="2190505023"/>
                    </a:ext>
                  </a:extLst>
                </a:gridCol>
              </a:tblGrid>
              <a:tr h="294189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Web site : www.openpay.al</a:t>
                      </a:r>
                    </a:p>
                    <a:p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Dritan Mollanji</a:t>
                      </a:r>
                      <a:endParaRPr lang="en-US" sz="2400" dirty="0">
                        <a:effectLst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6761281"/>
                  </a:ext>
                </a:extLst>
              </a:tr>
              <a:tr h="294189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Founder /CEO</a:t>
                      </a:r>
                      <a:endParaRPr lang="en-US" sz="2400" dirty="0">
                        <a:effectLst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1858607"/>
                  </a:ext>
                </a:extLst>
              </a:tr>
              <a:tr h="441283">
                <a:tc>
                  <a:txBody>
                    <a:bodyPr/>
                    <a:lstStyle/>
                    <a:p>
                      <a:endParaRPr lang="en-US" sz="2400" dirty="0">
                        <a:effectLst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745761"/>
                  </a:ext>
                </a:extLst>
              </a:tr>
              <a:tr h="588378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Address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: Rr. Ismail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Qemali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P. 7/1,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Shk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 2, K.3, Nr. 10,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Tirane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Albania</a:t>
                      </a:r>
                      <a:endParaRPr lang="en-US" sz="2400" dirty="0">
                        <a:effectLst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3963478"/>
                  </a:ext>
                </a:extLst>
              </a:tr>
              <a:tr h="294189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Mob.: 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+ 355 6760 00192</a:t>
                      </a:r>
                      <a:endParaRPr lang="en-US" sz="2400" dirty="0">
                        <a:effectLst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4955238"/>
                  </a:ext>
                </a:extLst>
              </a:tr>
              <a:tr h="294189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hlinkClick r:id="rId2"/>
                        </a:rPr>
                        <a:t>dritan.mollanji@symmetric.al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| 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hlinkClick r:id="rId3"/>
                        </a:rPr>
                        <a:t>www.symmetric.al</a:t>
                      </a:r>
                      <a:endParaRPr lang="en-US" sz="2400" dirty="0">
                        <a:effectLst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6844080"/>
                  </a:ext>
                </a:extLst>
              </a:tr>
            </a:tbl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89E48AB1-6679-6C57-5004-A107290944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2727130"/>
              </p:ext>
            </p:extLst>
          </p:nvPr>
        </p:nvGraphicFramePr>
        <p:xfrm>
          <a:off x="10563617" y="43873"/>
          <a:ext cx="1441450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1441440" imgH="1123920" progId="Paint.Picture">
                  <p:embed/>
                </p:oleObj>
              </mc:Choice>
              <mc:Fallback>
                <p:oleObj name="Bitmap Image" r:id="rId4" imgW="1441440" imgH="1123920" progId="Paint.Picture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C32E4F05-6371-015A-EB65-D0E82800996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563617" y="43873"/>
                        <a:ext cx="1441450" cy="1123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61542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B21237-A63A-4F8D-AF1C-756B4203FB42}"/>
              </a:ext>
            </a:extLst>
          </p:cNvPr>
          <p:cNvSpPr txBox="1"/>
          <p:nvPr/>
        </p:nvSpPr>
        <p:spPr>
          <a:xfrm>
            <a:off x="339855" y="968897"/>
            <a:ext cx="11248129" cy="5645263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“Banks”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High </a:t>
            </a:r>
            <a:r>
              <a:rPr lang="en-US" sz="2400" dirty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cost to acquire and maintain card (License, POS network , eCommerce).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Strict rules impacted by the schemes, certification cost delays the time to market for every new product.</a:t>
            </a:r>
          </a:p>
          <a:p>
            <a:pPr>
              <a:lnSpc>
                <a:spcPct val="120000"/>
              </a:lnSpc>
            </a:pPr>
            <a:endParaRPr lang="en-US" sz="24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“Merchant”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ED1C24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High cost 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to accept card payments (especially in eCommerce). 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Mico</a:t>
            </a:r>
            <a:r>
              <a:rPr lang="en-US" sz="2400" dirty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-payment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aren’t accepted everywhere.</a:t>
            </a:r>
          </a:p>
          <a:p>
            <a:pPr>
              <a:lnSpc>
                <a:spcPct val="120000"/>
              </a:lnSpc>
            </a:pPr>
            <a:endParaRPr lang="en-US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“Buyers”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ED1C24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Restricted acceptance (only 14,000 POSs )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– consumers have always to withdraw CASH to be safe that they can pay everywhere.</a:t>
            </a:r>
          </a:p>
          <a:p>
            <a:pPr>
              <a:lnSpc>
                <a:spcPct val="120000"/>
              </a:lnSpc>
            </a:pPr>
            <a:endParaRPr lang="en-US" sz="1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C9DC6EE1-D3E2-E95C-39E9-20482D46A7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4344241"/>
              </p:ext>
            </p:extLst>
          </p:nvPr>
        </p:nvGraphicFramePr>
        <p:xfrm>
          <a:off x="10563617" y="43873"/>
          <a:ext cx="1441450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1441440" imgH="1123920" progId="Paint.Picture">
                  <p:embed/>
                </p:oleObj>
              </mc:Choice>
              <mc:Fallback>
                <p:oleObj name="Bitmap Image" r:id="rId2" imgW="1441440" imgH="1123920" progId="Paint.Picture">
                  <p:embed/>
                  <p:pic>
                    <p:nvPicPr>
                      <p:cNvPr id="33" name="Object 32">
                        <a:extLst>
                          <a:ext uri="{FF2B5EF4-FFF2-40B4-BE49-F238E27FC236}">
                            <a16:creationId xmlns:a16="http://schemas.microsoft.com/office/drawing/2014/main" id="{CD1CA81E-860B-08CA-9EF9-856363260B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563617" y="43873"/>
                        <a:ext cx="1441450" cy="1123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85126058-BD34-F725-5509-BEE4468406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6933" y="238620"/>
            <a:ext cx="8519748" cy="535531"/>
          </a:xfrm>
        </p:spPr>
        <p:txBody>
          <a:bodyPr/>
          <a:lstStyle/>
          <a:p>
            <a:r>
              <a:rPr lang="en-US" sz="3200" dirty="0">
                <a:solidFill>
                  <a:srgbClr val="262262"/>
                </a:solidFill>
                <a:latin typeface="Avenir Next LT Pro Demi" panose="020B0604020202020204" pitchFamily="34" charset="0"/>
                <a:ea typeface="+mj-ea"/>
                <a:cs typeface="+mj-cs"/>
              </a:rPr>
              <a:t>The problem</a:t>
            </a:r>
          </a:p>
        </p:txBody>
      </p:sp>
    </p:spTree>
    <p:extLst>
      <p:ext uri="{BB962C8B-B14F-4D97-AF65-F5344CB8AC3E}">
        <p14:creationId xmlns:p14="http://schemas.microsoft.com/office/powerpoint/2010/main" val="2269552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D9DAD79-0910-4581-B3C0-60CFAE3CA2B9}"/>
              </a:ext>
            </a:extLst>
          </p:cNvPr>
          <p:cNvSpPr txBox="1"/>
          <p:nvPr/>
        </p:nvSpPr>
        <p:spPr>
          <a:xfrm flipH="1">
            <a:off x="10798873" y="5178811"/>
            <a:ext cx="12109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/>
              <a:t>e-Commerce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CAB9DA-CEE5-4E3A-A0DD-DA03850E5B18}"/>
              </a:ext>
            </a:extLst>
          </p:cNvPr>
          <p:cNvSpPr txBox="1"/>
          <p:nvPr/>
        </p:nvSpPr>
        <p:spPr>
          <a:xfrm flipH="1">
            <a:off x="10029137" y="1525300"/>
            <a:ext cx="20179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/>
              <a:t>Merchant Mobile POS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6FEE7B-070C-4659-8146-234E0EA59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953" y="537018"/>
            <a:ext cx="1765775" cy="1621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BB0547-9914-47E2-804C-A4A2C4188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1619" y="1078585"/>
            <a:ext cx="749580" cy="13469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D5C478-A814-44D5-B659-F078FCEF1F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3204" y="2786359"/>
            <a:ext cx="1658758" cy="14320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0058ED-1F23-44AA-A67F-9AEFE9C434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0195" y="4588429"/>
            <a:ext cx="2079545" cy="164483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CACFD0E-747E-48C7-AA25-B70E54C8292F}"/>
              </a:ext>
            </a:extLst>
          </p:cNvPr>
          <p:cNvSpPr txBox="1"/>
          <p:nvPr/>
        </p:nvSpPr>
        <p:spPr>
          <a:xfrm flipH="1">
            <a:off x="10518799" y="3384756"/>
            <a:ext cx="1218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/>
              <a:t>POS (ECR)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B24A6E0-2497-441B-99F3-C4C50EDF8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781" y="4864676"/>
            <a:ext cx="1714340" cy="1621039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82966BA-83A5-4173-A710-2ACE90D30F46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2878728" y="1347538"/>
            <a:ext cx="2467111" cy="24052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C156805-2895-4220-B56F-6BD51342A259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6975057" y="1752036"/>
            <a:ext cx="2236562" cy="21537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B657AED-D6E1-433B-9578-59E32014E65D}"/>
              </a:ext>
            </a:extLst>
          </p:cNvPr>
          <p:cNvCxnSpPr>
            <a:cxnSpLocks/>
          </p:cNvCxnSpPr>
          <p:nvPr/>
        </p:nvCxnSpPr>
        <p:spPr>
          <a:xfrm flipV="1">
            <a:off x="7000637" y="3764384"/>
            <a:ext cx="1822360" cy="1413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99E9AE8-D7A5-4829-B2FB-98118E691148}"/>
              </a:ext>
            </a:extLst>
          </p:cNvPr>
          <p:cNvCxnSpPr>
            <a:cxnSpLocks/>
          </p:cNvCxnSpPr>
          <p:nvPr/>
        </p:nvCxnSpPr>
        <p:spPr>
          <a:xfrm>
            <a:off x="6975057" y="3905748"/>
            <a:ext cx="1771621" cy="12075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F444277-50E8-479A-B046-F3A10CB553AB}"/>
              </a:ext>
            </a:extLst>
          </p:cNvPr>
          <p:cNvSpPr txBox="1"/>
          <p:nvPr/>
        </p:nvSpPr>
        <p:spPr>
          <a:xfrm flipH="1">
            <a:off x="630771" y="1383526"/>
            <a:ext cx="976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/>
              <a:t>Bank 1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574181D-66C0-43B5-9046-80FEAFBB1732}"/>
              </a:ext>
            </a:extLst>
          </p:cNvPr>
          <p:cNvSpPr txBox="1"/>
          <p:nvPr/>
        </p:nvSpPr>
        <p:spPr>
          <a:xfrm flipH="1">
            <a:off x="529009" y="5848571"/>
            <a:ext cx="976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/>
              <a:t>Bank 2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0" name="Text Placeholder 1">
            <a:extLst>
              <a:ext uri="{FF2B5EF4-FFF2-40B4-BE49-F238E27FC236}">
                <a16:creationId xmlns:a16="http://schemas.microsoft.com/office/drawing/2014/main" id="{191865AF-4A75-49FE-B96F-DB117AF464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6566" y="57907"/>
            <a:ext cx="11029800" cy="480131"/>
          </a:xfrm>
        </p:spPr>
        <p:txBody>
          <a:bodyPr/>
          <a:lstStyle/>
          <a:p>
            <a:r>
              <a:rPr lang="fr-FR" sz="2800" dirty="0" err="1">
                <a:solidFill>
                  <a:srgbClr val="FF0000"/>
                </a:solidFill>
                <a:latin typeface="Avenir Next LT Pro Demi" panose="020B0604020202020204" pitchFamily="34" charset="0"/>
                <a:ea typeface="+mj-ea"/>
                <a:cs typeface="+mj-cs"/>
              </a:rPr>
              <a:t>OpenPay</a:t>
            </a:r>
            <a:r>
              <a:rPr lang="fr-FR" sz="2800" dirty="0">
                <a:solidFill>
                  <a:srgbClr val="262262"/>
                </a:solidFill>
                <a:latin typeface="Avenir Next LT Pro Demi" panose="020B0604020202020204" pitchFamily="34" charset="0"/>
                <a:ea typeface="+mj-ea"/>
                <a:cs typeface="+mj-cs"/>
              </a:rPr>
              <a:t>-The </a:t>
            </a:r>
            <a:r>
              <a:rPr lang="fr-FR" sz="2800" dirty="0" err="1">
                <a:solidFill>
                  <a:srgbClr val="262262"/>
                </a:solidFill>
                <a:latin typeface="Avenir Next LT Pro Demi" panose="020B0604020202020204" pitchFamily="34" charset="0"/>
                <a:ea typeface="+mj-ea"/>
                <a:cs typeface="+mj-cs"/>
              </a:rPr>
              <a:t>payment</a:t>
            </a:r>
            <a:r>
              <a:rPr lang="fr-FR" sz="2800" dirty="0">
                <a:solidFill>
                  <a:srgbClr val="262262"/>
                </a:solidFill>
                <a:latin typeface="Avenir Next LT Pro Demi" panose="020B0604020202020204" pitchFamily="34" charset="0"/>
                <a:ea typeface="+mj-ea"/>
                <a:cs typeface="+mj-cs"/>
              </a:rPr>
              <a:t> </a:t>
            </a:r>
            <a:r>
              <a:rPr lang="fr-FR" sz="2800" dirty="0" err="1">
                <a:solidFill>
                  <a:srgbClr val="262262"/>
                </a:solidFill>
                <a:latin typeface="Avenir Next LT Pro Demi" panose="020B0604020202020204" pitchFamily="34" charset="0"/>
                <a:ea typeface="+mj-ea"/>
                <a:cs typeface="+mj-cs"/>
              </a:rPr>
              <a:t>gateway</a:t>
            </a:r>
            <a:r>
              <a:rPr lang="fr-FR" sz="2800" dirty="0">
                <a:solidFill>
                  <a:srgbClr val="262262"/>
                </a:solidFill>
                <a:latin typeface="Avenir Next LT Pro Demi" panose="020B0604020202020204" pitchFamily="34" charset="0"/>
                <a:ea typeface="+mj-ea"/>
                <a:cs typeface="+mj-cs"/>
              </a:rPr>
              <a:t> </a:t>
            </a:r>
            <a:r>
              <a:rPr lang="fr-FR" sz="2800" dirty="0" err="1">
                <a:solidFill>
                  <a:srgbClr val="262262"/>
                </a:solidFill>
                <a:latin typeface="Avenir Next LT Pro Demi" panose="020B0604020202020204" pitchFamily="34" charset="0"/>
                <a:ea typeface="+mj-ea"/>
                <a:cs typeface="+mj-cs"/>
              </a:rPr>
              <a:t>between</a:t>
            </a:r>
            <a:r>
              <a:rPr lang="fr-FR" sz="2800" dirty="0">
                <a:solidFill>
                  <a:srgbClr val="262262"/>
                </a:solidFill>
                <a:latin typeface="Avenir Next LT Pro Demi" panose="020B0604020202020204" pitchFamily="34" charset="0"/>
                <a:ea typeface="+mj-ea"/>
                <a:cs typeface="+mj-cs"/>
              </a:rPr>
              <a:t> the </a:t>
            </a:r>
            <a:r>
              <a:rPr lang="fr-FR" sz="2800" dirty="0" err="1">
                <a:solidFill>
                  <a:srgbClr val="262262"/>
                </a:solidFill>
                <a:latin typeface="Avenir Next LT Pro Demi" panose="020B0604020202020204" pitchFamily="34" charset="0"/>
                <a:ea typeface="+mj-ea"/>
                <a:cs typeface="+mj-cs"/>
              </a:rPr>
              <a:t>banks</a:t>
            </a:r>
            <a:r>
              <a:rPr lang="fr-FR" sz="2800" dirty="0">
                <a:solidFill>
                  <a:srgbClr val="262262"/>
                </a:solidFill>
                <a:latin typeface="Avenir Next LT Pro Demi" panose="020B0604020202020204" pitchFamily="34" charset="0"/>
                <a:ea typeface="+mj-ea"/>
                <a:cs typeface="+mj-cs"/>
              </a:rPr>
              <a:t> and </a:t>
            </a:r>
            <a:r>
              <a:rPr lang="fr-FR" sz="2800" dirty="0" err="1">
                <a:solidFill>
                  <a:srgbClr val="262262"/>
                </a:solidFill>
                <a:latin typeface="Avenir Next LT Pro Demi" panose="020B0604020202020204" pitchFamily="34" charset="0"/>
                <a:ea typeface="+mj-ea"/>
                <a:cs typeface="+mj-cs"/>
              </a:rPr>
              <a:t>merchants</a:t>
            </a:r>
            <a:endParaRPr lang="fr-FR" sz="2800" dirty="0">
              <a:solidFill>
                <a:srgbClr val="262262"/>
              </a:solidFill>
              <a:latin typeface="Avenir Next LT Pro Demi" panose="020B0604020202020204" pitchFamily="34" charset="0"/>
              <a:ea typeface="+mj-ea"/>
              <a:cs typeface="+mj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F5873CE-2A87-4692-9CB6-AF0309D164D6}"/>
              </a:ext>
            </a:extLst>
          </p:cNvPr>
          <p:cNvSpPr txBox="1"/>
          <p:nvPr/>
        </p:nvSpPr>
        <p:spPr>
          <a:xfrm>
            <a:off x="8158592" y="6463838"/>
            <a:ext cx="3227429" cy="677108"/>
          </a:xfrm>
          <a:prstGeom prst="rect">
            <a:avLst/>
          </a:prstGeom>
          <a:noFill/>
        </p:spPr>
        <p:txBody>
          <a:bodyPr wrap="square" lIns="0" rtlCol="0" anchor="t">
            <a:spAutoFit/>
          </a:bodyPr>
          <a:lstStyle/>
          <a:p>
            <a:endParaRPr 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>
              <a:lnSpc>
                <a:spcPct val="90000"/>
              </a:lnSpc>
            </a:pPr>
            <a:endParaRPr lang="fr-FR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54162E-C223-4AAE-8298-51EFFCFAFA53}"/>
              </a:ext>
            </a:extLst>
          </p:cNvPr>
          <p:cNvSpPr txBox="1"/>
          <p:nvPr/>
        </p:nvSpPr>
        <p:spPr>
          <a:xfrm flipH="1">
            <a:off x="4389416" y="2665986"/>
            <a:ext cx="976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/>
              <a:t>API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44F0498-A614-4857-9863-8BEE8E0E406B}"/>
              </a:ext>
            </a:extLst>
          </p:cNvPr>
          <p:cNvSpPr txBox="1"/>
          <p:nvPr/>
        </p:nvSpPr>
        <p:spPr>
          <a:xfrm flipH="1">
            <a:off x="4351891" y="4335358"/>
            <a:ext cx="976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/>
              <a:t>API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88C7639-CC76-4916-9F87-CAFA76D7EED4}"/>
              </a:ext>
            </a:extLst>
          </p:cNvPr>
          <p:cNvSpPr txBox="1"/>
          <p:nvPr/>
        </p:nvSpPr>
        <p:spPr>
          <a:xfrm flipH="1">
            <a:off x="7910814" y="2973763"/>
            <a:ext cx="976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/>
              <a:t>API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D0582F-1BC9-4B00-912C-187387C7207A}"/>
              </a:ext>
            </a:extLst>
          </p:cNvPr>
          <p:cNvSpPr txBox="1"/>
          <p:nvPr/>
        </p:nvSpPr>
        <p:spPr>
          <a:xfrm flipH="1">
            <a:off x="8141990" y="3465780"/>
            <a:ext cx="976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/>
              <a:t>API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E226406-9C17-4F91-BFE0-3E0AEB4DCC6A}"/>
              </a:ext>
            </a:extLst>
          </p:cNvPr>
          <p:cNvSpPr txBox="1"/>
          <p:nvPr/>
        </p:nvSpPr>
        <p:spPr>
          <a:xfrm flipH="1">
            <a:off x="8095564" y="4335358"/>
            <a:ext cx="976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/>
              <a:t>API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44938E9-625A-406C-8F0E-26971ED126D3}"/>
              </a:ext>
            </a:extLst>
          </p:cNvPr>
          <p:cNvSpPr txBox="1"/>
          <p:nvPr/>
        </p:nvSpPr>
        <p:spPr>
          <a:xfrm>
            <a:off x="1815305" y="4370957"/>
            <a:ext cx="2996308" cy="707886"/>
          </a:xfrm>
          <a:prstGeom prst="rect">
            <a:avLst/>
          </a:prstGeom>
          <a:noFill/>
        </p:spPr>
        <p:txBody>
          <a:bodyPr wrap="square" lIns="0" rtlCol="0" anchor="t">
            <a:spAutoFit/>
          </a:bodyPr>
          <a:lstStyle/>
          <a:p>
            <a:r>
              <a:rPr lang="en-US" sz="2000" dirty="0">
                <a:solidFill>
                  <a:srgbClr val="ED1C24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Existing Mobile banking </a:t>
            </a:r>
          </a:p>
          <a:p>
            <a:r>
              <a:rPr lang="en-US" sz="2000" dirty="0">
                <a:solidFill>
                  <a:srgbClr val="ED1C24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app (integrated as plugin)</a:t>
            </a: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BAF3A603-7C0F-497B-A428-BFF810B0F0D5}"/>
              </a:ext>
            </a:extLst>
          </p:cNvPr>
          <p:cNvCxnSpPr>
            <a:stCxn id="12" idx="1"/>
            <a:endCxn id="19" idx="1"/>
          </p:cNvCxnSpPr>
          <p:nvPr/>
        </p:nvCxnSpPr>
        <p:spPr>
          <a:xfrm rot="10800000" flipH="1" flipV="1">
            <a:off x="1112953" y="1347538"/>
            <a:ext cx="240828" cy="4327658"/>
          </a:xfrm>
          <a:prstGeom prst="bentConnector3">
            <a:avLst>
              <a:gd name="adj1" fmla="val -94923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48AF4-FD1B-4F93-B499-69B024275493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3068121" y="3878968"/>
            <a:ext cx="2189390" cy="17962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7D06AB00-9973-4762-9942-F157B837A84E}"/>
              </a:ext>
            </a:extLst>
          </p:cNvPr>
          <p:cNvSpPr txBox="1"/>
          <p:nvPr/>
        </p:nvSpPr>
        <p:spPr>
          <a:xfrm>
            <a:off x="7150036" y="4072161"/>
            <a:ext cx="3169909" cy="707886"/>
          </a:xfrm>
          <a:prstGeom prst="rect">
            <a:avLst/>
          </a:prstGeom>
          <a:noFill/>
        </p:spPr>
        <p:txBody>
          <a:bodyPr wrap="square" lIns="0" rtlCol="0" anchor="t">
            <a:spAutoFit/>
          </a:bodyPr>
          <a:lstStyle/>
          <a:p>
            <a:r>
              <a:rPr lang="en-US" sz="2000" dirty="0">
                <a:solidFill>
                  <a:srgbClr val="ED1C24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Existing ECR/e-Commerce</a:t>
            </a:r>
          </a:p>
          <a:p>
            <a:r>
              <a:rPr lang="en-US" sz="2000" dirty="0">
                <a:solidFill>
                  <a:srgbClr val="ED1C24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infrastructure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350F20-AB9A-44DD-8579-96E52F0E1186}"/>
              </a:ext>
            </a:extLst>
          </p:cNvPr>
          <p:cNvSpPr/>
          <p:nvPr/>
        </p:nvSpPr>
        <p:spPr>
          <a:xfrm>
            <a:off x="17868" y="2842988"/>
            <a:ext cx="2114040" cy="695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Bank of </a:t>
            </a:r>
            <a:r>
              <a:rPr lang="fr-BE" dirty="0" err="1"/>
              <a:t>Albania</a:t>
            </a:r>
            <a:endParaRPr lang="fr-BE" dirty="0"/>
          </a:p>
          <a:p>
            <a:pPr algn="ctr"/>
            <a:r>
              <a:rPr lang="fr-BE" dirty="0"/>
              <a:t>Clearing/</a:t>
            </a:r>
            <a:r>
              <a:rPr lang="fr-BE" dirty="0" err="1"/>
              <a:t>settlement</a:t>
            </a:r>
            <a:endParaRPr lang="en-US" dirty="0"/>
          </a:p>
        </p:txBody>
      </p:sp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586C8B67-17C4-5B98-4794-3833701A9C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9042178"/>
              </p:ext>
            </p:extLst>
          </p:nvPr>
        </p:nvGraphicFramePr>
        <p:xfrm>
          <a:off x="5345839" y="3316993"/>
          <a:ext cx="1441450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7" imgW="1441440" imgH="1123920" progId="Paint.Picture">
                  <p:embed/>
                </p:oleObj>
              </mc:Choice>
              <mc:Fallback>
                <p:oleObj name="Bitmap Image" r:id="rId7" imgW="1441440" imgH="1123920" progId="Paint.Picture">
                  <p:embed/>
                  <p:pic>
                    <p:nvPicPr>
                      <p:cNvPr id="33" name="Object 32">
                        <a:extLst>
                          <a:ext uri="{FF2B5EF4-FFF2-40B4-BE49-F238E27FC236}">
                            <a16:creationId xmlns:a16="http://schemas.microsoft.com/office/drawing/2014/main" id="{CD1CA81E-860B-08CA-9EF9-856363260B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345839" y="3316993"/>
                        <a:ext cx="1441450" cy="1123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" name="Picture 33">
            <a:extLst>
              <a:ext uri="{FF2B5EF4-FFF2-40B4-BE49-F238E27FC236}">
                <a16:creationId xmlns:a16="http://schemas.microsoft.com/office/drawing/2014/main" id="{C54DCB45-E7CC-A4D2-11F3-626A37D4F6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98266" y="2479531"/>
            <a:ext cx="890313" cy="197847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F39221D-1531-781B-168F-3D5EA49F58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8808" y="2461721"/>
            <a:ext cx="878448" cy="185546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53A0489-203C-8CED-39D4-F7594EC700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96210" y="1381789"/>
            <a:ext cx="2181531" cy="150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542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E06D8D3-F026-456C-B0EC-C89D90CCC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372" y="3996492"/>
            <a:ext cx="983065" cy="117358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0976279-0D71-4B20-85F3-34AC23A16E5C}"/>
              </a:ext>
            </a:extLst>
          </p:cNvPr>
          <p:cNvSpPr/>
          <p:nvPr/>
        </p:nvSpPr>
        <p:spPr>
          <a:xfrm>
            <a:off x="614767" y="4296334"/>
            <a:ext cx="15591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Issuer Processor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87A7B3B-729E-4A00-A237-C73BF695BFAC}"/>
              </a:ext>
            </a:extLst>
          </p:cNvPr>
          <p:cNvCxnSpPr>
            <a:cxnSpLocks/>
          </p:cNvCxnSpPr>
          <p:nvPr/>
        </p:nvCxnSpPr>
        <p:spPr>
          <a:xfrm>
            <a:off x="6449076" y="891008"/>
            <a:ext cx="29769" cy="525649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093A9A85-323A-4B15-A53D-05831C9AF25C}"/>
              </a:ext>
            </a:extLst>
          </p:cNvPr>
          <p:cNvSpPr/>
          <p:nvPr/>
        </p:nvSpPr>
        <p:spPr>
          <a:xfrm>
            <a:off x="8873090" y="2142619"/>
            <a:ext cx="16722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Profit sharing Fee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A8012B6-E422-4FC7-B7C6-4E04275A5916}"/>
              </a:ext>
            </a:extLst>
          </p:cNvPr>
          <p:cNvSpPr/>
          <p:nvPr/>
        </p:nvSpPr>
        <p:spPr>
          <a:xfrm>
            <a:off x="8285089" y="4285358"/>
            <a:ext cx="31987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Completing the payments 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consumers would need just an app.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4AA5E2A3-43C1-4F05-886B-B1B6D8059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26" y="3047145"/>
            <a:ext cx="1822440" cy="123821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A387489-1EEC-464F-9896-8CE1B40A8B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951" y="773324"/>
            <a:ext cx="1127858" cy="102116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C00EDF8-F45F-4C12-A91C-23D039529E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381" y="4640427"/>
            <a:ext cx="662997" cy="937341"/>
          </a:xfrm>
          <a:prstGeom prst="rect">
            <a:avLst/>
          </a:prstGeom>
        </p:spPr>
      </p:pic>
      <p:pic>
        <p:nvPicPr>
          <p:cNvPr id="44" name="Picture 4" descr="Image result for ecommerce icon">
            <a:extLst>
              <a:ext uri="{FF2B5EF4-FFF2-40B4-BE49-F238E27FC236}">
                <a16:creationId xmlns:a16="http://schemas.microsoft.com/office/drawing/2014/main" id="{F4EB1E2A-F895-49A9-8C69-BFFDA9880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89" y="5642456"/>
            <a:ext cx="1173582" cy="117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95E3E596-D54F-4333-A43D-F8AA11CAD053}"/>
              </a:ext>
            </a:extLst>
          </p:cNvPr>
          <p:cNvSpPr/>
          <p:nvPr/>
        </p:nvSpPr>
        <p:spPr>
          <a:xfrm>
            <a:off x="447252" y="1770613"/>
            <a:ext cx="18941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Acquiring Processor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525DD3C-28C7-4B78-A707-47E69BFE6B94}"/>
              </a:ext>
            </a:extLst>
          </p:cNvPr>
          <p:cNvSpPr/>
          <p:nvPr/>
        </p:nvSpPr>
        <p:spPr>
          <a:xfrm>
            <a:off x="2665311" y="1288144"/>
            <a:ext cx="18549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Acquiring Fee -cost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CA903DF-17CA-4C98-9CE8-A46680D1542F}"/>
              </a:ext>
            </a:extLst>
          </p:cNvPr>
          <p:cNvSpPr/>
          <p:nvPr/>
        </p:nvSpPr>
        <p:spPr>
          <a:xfrm>
            <a:off x="2519609" y="3890040"/>
            <a:ext cx="26555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Card Authorization Fee- cost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343E1B3-4FB3-4545-A06A-1BC276A8EDE9}"/>
              </a:ext>
            </a:extLst>
          </p:cNvPr>
          <p:cNvSpPr/>
          <p:nvPr/>
        </p:nvSpPr>
        <p:spPr>
          <a:xfrm>
            <a:off x="2632290" y="6001306"/>
            <a:ext cx="9605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3DS-cost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B6C240F-ED20-4B07-BBEB-32ED9A35ED16}"/>
              </a:ext>
            </a:extLst>
          </p:cNvPr>
          <p:cNvSpPr/>
          <p:nvPr/>
        </p:nvSpPr>
        <p:spPr>
          <a:xfrm>
            <a:off x="2585240" y="4986611"/>
            <a:ext cx="13220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Terminal-cost</a:t>
            </a:r>
          </a:p>
        </p:txBody>
      </p:sp>
      <p:sp>
        <p:nvSpPr>
          <p:cNvPr id="39" name="Text Placeholder 1">
            <a:extLst>
              <a:ext uri="{FF2B5EF4-FFF2-40B4-BE49-F238E27FC236}">
                <a16:creationId xmlns:a16="http://schemas.microsoft.com/office/drawing/2014/main" id="{FC379186-8E87-4080-A64C-24DE7BBD31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936" y="175248"/>
            <a:ext cx="10368407" cy="535531"/>
          </a:xfrm>
        </p:spPr>
        <p:txBody>
          <a:bodyPr/>
          <a:lstStyle/>
          <a:p>
            <a:r>
              <a:rPr lang="en-US" sz="3200" dirty="0">
                <a:solidFill>
                  <a:srgbClr val="262262"/>
                </a:solidFill>
                <a:latin typeface="Avenir Next LT Pro Demi" panose="020B0604020202020204" pitchFamily="34" charset="0"/>
                <a:ea typeface="+mj-ea"/>
                <a:cs typeface="+mj-cs"/>
              </a:rPr>
              <a:t>Cost Comparison </a:t>
            </a:r>
            <a:r>
              <a:rPr lang="en-US" sz="3200" dirty="0">
                <a:solidFill>
                  <a:srgbClr val="FF0000"/>
                </a:solidFill>
                <a:latin typeface="Avenir Next LT Pro Demi" panose="020B0604020202020204" pitchFamily="34" charset="0"/>
                <a:ea typeface="+mj-ea"/>
                <a:cs typeface="+mj-cs"/>
              </a:rPr>
              <a:t>Card payment </a:t>
            </a:r>
            <a:r>
              <a:rPr lang="en-US" sz="3200" dirty="0">
                <a:solidFill>
                  <a:srgbClr val="262262"/>
                </a:solidFill>
                <a:latin typeface="Avenir Next LT Pro Demi" panose="020B0604020202020204" pitchFamily="34" charset="0"/>
                <a:ea typeface="+mj-ea"/>
                <a:cs typeface="+mj-cs"/>
              </a:rPr>
              <a:t>VS </a:t>
            </a:r>
            <a:r>
              <a:rPr lang="en-US" sz="3200" dirty="0" err="1">
                <a:solidFill>
                  <a:srgbClr val="FF0000"/>
                </a:solidFill>
                <a:latin typeface="Avenir Next LT Pro Demi" panose="020B0604020202020204" pitchFamily="34" charset="0"/>
                <a:ea typeface="+mj-ea"/>
                <a:cs typeface="+mj-cs"/>
              </a:rPr>
              <a:t>Openpay</a:t>
            </a:r>
            <a:endParaRPr lang="en-US" sz="3200" dirty="0">
              <a:solidFill>
                <a:srgbClr val="FF0000"/>
              </a:solidFill>
              <a:latin typeface="Avenir Next LT Pro Demi" panose="020B0604020202020204" pitchFamily="34" charset="0"/>
              <a:ea typeface="+mj-ea"/>
              <a:cs typeface="+mj-cs"/>
            </a:endParaRPr>
          </a:p>
        </p:txBody>
      </p:sp>
      <p:graphicFrame>
        <p:nvGraphicFramePr>
          <p:cNvPr id="55" name="Object 54">
            <a:extLst>
              <a:ext uri="{FF2B5EF4-FFF2-40B4-BE49-F238E27FC236}">
                <a16:creationId xmlns:a16="http://schemas.microsoft.com/office/drawing/2014/main" id="{C4D1A07C-E745-B26F-B913-ADA58EC15E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8130030"/>
              </p:ext>
            </p:extLst>
          </p:nvPr>
        </p:nvGraphicFramePr>
        <p:xfrm>
          <a:off x="6795130" y="1749921"/>
          <a:ext cx="1441450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7" imgW="1441440" imgH="1123920" progId="Paint.Picture">
                  <p:embed/>
                </p:oleObj>
              </mc:Choice>
              <mc:Fallback>
                <p:oleObj name="Bitmap Image" r:id="rId7" imgW="1441440" imgH="1123920" progId="Paint.Picture">
                  <p:embed/>
                  <p:pic>
                    <p:nvPicPr>
                      <p:cNvPr id="33" name="Object 32">
                        <a:extLst>
                          <a:ext uri="{FF2B5EF4-FFF2-40B4-BE49-F238E27FC236}">
                            <a16:creationId xmlns:a16="http://schemas.microsoft.com/office/drawing/2014/main" id="{CD1CA81E-860B-08CA-9EF9-856363260B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795130" y="1749921"/>
                        <a:ext cx="1441450" cy="1123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Rectangle 56">
            <a:extLst>
              <a:ext uri="{FF2B5EF4-FFF2-40B4-BE49-F238E27FC236}">
                <a16:creationId xmlns:a16="http://schemas.microsoft.com/office/drawing/2014/main" id="{C5F84277-6E7D-3E47-EDEE-F4BD4A43BD3E}"/>
              </a:ext>
            </a:extLst>
          </p:cNvPr>
          <p:cNvSpPr/>
          <p:nvPr/>
        </p:nvSpPr>
        <p:spPr>
          <a:xfrm>
            <a:off x="2621055" y="2572156"/>
            <a:ext cx="11947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Scheme Fee</a:t>
            </a:r>
          </a:p>
        </p:txBody>
      </p:sp>
    </p:spTree>
    <p:extLst>
      <p:ext uri="{BB962C8B-B14F-4D97-AF65-F5344CB8AC3E}">
        <p14:creationId xmlns:p14="http://schemas.microsoft.com/office/powerpoint/2010/main" val="2625214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1030">
            <a:extLst>
              <a:ext uri="{FF2B5EF4-FFF2-40B4-BE49-F238E27FC236}">
                <a16:creationId xmlns:a16="http://schemas.microsoft.com/office/drawing/2014/main" id="{59DBFC98-03A3-438C-97E2-443645B32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6249" y="1190888"/>
            <a:ext cx="5943600" cy="522922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A986EC-1734-4AD8-9484-9F975B1CB9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4575" y="156324"/>
            <a:ext cx="8519748" cy="535531"/>
          </a:xfrm>
        </p:spPr>
        <p:txBody>
          <a:bodyPr/>
          <a:lstStyle/>
          <a:p>
            <a:r>
              <a:rPr lang="en-US" sz="3200" dirty="0">
                <a:solidFill>
                  <a:srgbClr val="262262"/>
                </a:solidFill>
                <a:latin typeface="Avenir Next LT Pro Demi" panose="020B0604020202020204" pitchFamily="34" charset="0"/>
                <a:ea typeface="+mj-ea"/>
                <a:cs typeface="+mj-cs"/>
              </a:rPr>
              <a:t>Market</a:t>
            </a:r>
            <a:r>
              <a:rPr lang="en-US" sz="3200" dirty="0"/>
              <a:t>- </a:t>
            </a:r>
            <a:r>
              <a:rPr lang="en-US" sz="3200" dirty="0">
                <a:solidFill>
                  <a:srgbClr val="FF0000"/>
                </a:solidFill>
                <a:latin typeface="Avenir Next LT Pro Demi" panose="020B0704020202020204" pitchFamily="34" charset="0"/>
              </a:rPr>
              <a:t>Current Running Projects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BF52C2-498E-4955-A9A7-D5D01D9BD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921" y="2659502"/>
            <a:ext cx="1137137" cy="69920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CE8E409-1E08-44CC-9818-8450AACEAE2A}"/>
              </a:ext>
            </a:extLst>
          </p:cNvPr>
          <p:cNvSpPr txBox="1"/>
          <p:nvPr/>
        </p:nvSpPr>
        <p:spPr>
          <a:xfrm>
            <a:off x="990529" y="3434818"/>
            <a:ext cx="744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Albania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FE5039B-7E73-4E76-B079-80B69986C961}"/>
              </a:ext>
            </a:extLst>
          </p:cNvPr>
          <p:cNvCxnSpPr>
            <a:cxnSpLocks/>
          </p:cNvCxnSpPr>
          <p:nvPr/>
        </p:nvCxnSpPr>
        <p:spPr>
          <a:xfrm flipV="1">
            <a:off x="8295593" y="4110746"/>
            <a:ext cx="2677213" cy="97030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3E6237D-F768-485F-99ED-EC6A0C01F53E}"/>
              </a:ext>
            </a:extLst>
          </p:cNvPr>
          <p:cNvCxnSpPr>
            <a:cxnSpLocks/>
          </p:cNvCxnSpPr>
          <p:nvPr/>
        </p:nvCxnSpPr>
        <p:spPr>
          <a:xfrm flipV="1">
            <a:off x="8447631" y="4757077"/>
            <a:ext cx="2525175" cy="26465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4" name="Straight Arrow Connector 1023">
            <a:extLst>
              <a:ext uri="{FF2B5EF4-FFF2-40B4-BE49-F238E27FC236}">
                <a16:creationId xmlns:a16="http://schemas.microsoft.com/office/drawing/2014/main" id="{4CF68663-7D3D-4B62-A97B-B388556C3123}"/>
              </a:ext>
            </a:extLst>
          </p:cNvPr>
          <p:cNvCxnSpPr>
            <a:cxnSpLocks/>
          </p:cNvCxnSpPr>
          <p:nvPr/>
        </p:nvCxnSpPr>
        <p:spPr>
          <a:xfrm>
            <a:off x="8447631" y="5021731"/>
            <a:ext cx="1884152" cy="593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281D66A5-2E73-4AB6-9956-EAE9755F36F8}"/>
              </a:ext>
            </a:extLst>
          </p:cNvPr>
          <p:cNvSpPr/>
          <p:nvPr/>
        </p:nvSpPr>
        <p:spPr>
          <a:xfrm>
            <a:off x="2501937" y="2604782"/>
            <a:ext cx="2704466" cy="76906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1200" dirty="0"/>
              <a:t>Started the project with one bank</a:t>
            </a:r>
          </a:p>
          <a:p>
            <a:pPr marL="285750" indent="-285750">
              <a:buFontTx/>
              <a:buChar char="-"/>
            </a:pPr>
            <a:r>
              <a:rPr lang="en-US" sz="1200" dirty="0"/>
              <a:t>Integrated with 2700 POS and the largest ecommerce’s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81FFBFA-E534-4722-969F-DD6118835CBD}"/>
              </a:ext>
            </a:extLst>
          </p:cNvPr>
          <p:cNvSpPr txBox="1"/>
          <p:nvPr/>
        </p:nvSpPr>
        <p:spPr>
          <a:xfrm>
            <a:off x="4353982" y="3449125"/>
            <a:ext cx="476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Live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ED533A-959F-4B3B-947C-7B6ACFB19D3B}"/>
              </a:ext>
            </a:extLst>
          </p:cNvPr>
          <p:cNvSpPr txBox="1"/>
          <p:nvPr/>
        </p:nvSpPr>
        <p:spPr>
          <a:xfrm>
            <a:off x="4004319" y="4040611"/>
            <a:ext cx="2000741" cy="326884"/>
          </a:xfrm>
          <a:prstGeom prst="rect">
            <a:avLst/>
          </a:prstGeom>
          <a:noFill/>
        </p:spPr>
        <p:txBody>
          <a:bodyPr wrap="none" l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In progress 2 other banks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A41D85-8B28-4ECE-84F1-A142AABA3B14}"/>
              </a:ext>
            </a:extLst>
          </p:cNvPr>
          <p:cNvSpPr txBox="1"/>
          <p:nvPr/>
        </p:nvSpPr>
        <p:spPr>
          <a:xfrm>
            <a:off x="370239" y="1043479"/>
            <a:ext cx="5835192" cy="1246816"/>
          </a:xfrm>
          <a:prstGeom prst="rect">
            <a:avLst/>
          </a:prstGeom>
          <a:noFill/>
        </p:spPr>
        <p:txBody>
          <a:bodyPr wrap="square" l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The strategy to enter in international markets is through partners: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-Already established partnership in </a:t>
            </a:r>
            <a:r>
              <a:rPr lang="en-US" sz="16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N.Macedonia</a:t>
            </a:r>
            <a:r>
              <a:rPr lang="en-U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and Kosovo.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-Right now we are in discussion for a partnership in Bosnia and Montenegro and Croatia.</a:t>
            </a:r>
          </a:p>
        </p:txBody>
      </p:sp>
      <p:pic>
        <p:nvPicPr>
          <p:cNvPr id="22" name="Picture 6" descr="Image result for north macedonia flag">
            <a:extLst>
              <a:ext uri="{FF2B5EF4-FFF2-40B4-BE49-F238E27FC236}">
                <a16:creationId xmlns:a16="http://schemas.microsoft.com/office/drawing/2014/main" id="{09654551-F401-4EB9-A405-31CCFE6B7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16" y="5859751"/>
            <a:ext cx="1124499" cy="70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20710FF-04B9-4165-95FE-8AE272464C25}"/>
              </a:ext>
            </a:extLst>
          </p:cNvPr>
          <p:cNvSpPr txBox="1"/>
          <p:nvPr/>
        </p:nvSpPr>
        <p:spPr>
          <a:xfrm>
            <a:off x="608644" y="6592260"/>
            <a:ext cx="22593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North Macedonia</a:t>
            </a:r>
          </a:p>
        </p:txBody>
      </p:sp>
      <p:pic>
        <p:nvPicPr>
          <p:cNvPr id="26" name="Picture 8" descr="Image result for kosovo flag">
            <a:extLst>
              <a:ext uri="{FF2B5EF4-FFF2-40B4-BE49-F238E27FC236}">
                <a16:creationId xmlns:a16="http://schemas.microsoft.com/office/drawing/2014/main" id="{DC310127-331D-4CC8-BAE8-194860CD8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16" y="4498914"/>
            <a:ext cx="1138276" cy="69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D95CA81-C491-4DBA-AD71-CA69D5CCC2FF}"/>
              </a:ext>
            </a:extLst>
          </p:cNvPr>
          <p:cNvSpPr txBox="1"/>
          <p:nvPr/>
        </p:nvSpPr>
        <p:spPr>
          <a:xfrm>
            <a:off x="1036718" y="5198055"/>
            <a:ext cx="7293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Kosovo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9FEB9D8-FC36-4947-8D9C-D72D5CDAE33B}"/>
              </a:ext>
            </a:extLst>
          </p:cNvPr>
          <p:cNvSpPr/>
          <p:nvPr/>
        </p:nvSpPr>
        <p:spPr>
          <a:xfrm>
            <a:off x="2475463" y="4502477"/>
            <a:ext cx="2704465" cy="70173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1200" dirty="0"/>
              <a:t>Started the project with one bank</a:t>
            </a:r>
          </a:p>
          <a:p>
            <a:pPr marL="285750" indent="-285750">
              <a:buFontTx/>
              <a:buChar char="-"/>
            </a:pPr>
            <a:r>
              <a:rPr lang="en-US" sz="1200" dirty="0"/>
              <a:t>Integrated with 700 POS and the largest ecommerce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187503C-9D1B-4F90-9D33-43CA6075ADFE}"/>
              </a:ext>
            </a:extLst>
          </p:cNvPr>
          <p:cNvSpPr/>
          <p:nvPr/>
        </p:nvSpPr>
        <p:spPr>
          <a:xfrm>
            <a:off x="2475463" y="5828974"/>
            <a:ext cx="2704465" cy="70173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 In negotiation with one bank</a:t>
            </a:r>
          </a:p>
          <a:p>
            <a:pPr marL="285750" indent="-285750">
              <a:buFontTx/>
              <a:buChar char="-"/>
            </a:pPr>
            <a:r>
              <a:rPr lang="en-US" sz="1200" dirty="0"/>
              <a:t>Integrating with 500 Point of Sales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F868719-6147-4763-9FD7-211F225ECD6A}"/>
              </a:ext>
            </a:extLst>
          </p:cNvPr>
          <p:cNvSpPr txBox="1"/>
          <p:nvPr/>
        </p:nvSpPr>
        <p:spPr>
          <a:xfrm>
            <a:off x="2512515" y="6502245"/>
            <a:ext cx="923523" cy="326884"/>
          </a:xfrm>
          <a:prstGeom prst="rect">
            <a:avLst/>
          </a:prstGeom>
          <a:noFill/>
        </p:spPr>
        <p:txBody>
          <a:bodyPr wrap="none" l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In progress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82C0690B-3771-F13E-9B5A-56E58A993C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3751385"/>
              </p:ext>
            </p:extLst>
          </p:nvPr>
        </p:nvGraphicFramePr>
        <p:xfrm>
          <a:off x="7439855" y="4802797"/>
          <a:ext cx="965200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6" imgW="965160" imgH="844560" progId="Paint.Picture">
                  <p:embed/>
                </p:oleObj>
              </mc:Choice>
              <mc:Fallback>
                <p:oleObj name="Bitmap Image" r:id="rId6" imgW="965160" imgH="84456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439855" y="4802797"/>
                        <a:ext cx="965200" cy="844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CD1CA81E-860B-08CA-9EF9-856363260B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3553707"/>
              </p:ext>
            </p:extLst>
          </p:nvPr>
        </p:nvGraphicFramePr>
        <p:xfrm>
          <a:off x="10563617" y="43873"/>
          <a:ext cx="1441450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8" imgW="1441440" imgH="1123920" progId="Paint.Picture">
                  <p:embed/>
                </p:oleObj>
              </mc:Choice>
              <mc:Fallback>
                <p:oleObj name="Bitmap Image" r:id="rId8" imgW="1441440" imgH="1123920" progId="Paint.Picture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4CB3195E-A61D-A55D-E936-D087B17B21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563617" y="43873"/>
                        <a:ext cx="1441450" cy="1123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6" name="Picture 2" descr="OTP Bank - Wikipedia">
            <a:extLst>
              <a:ext uri="{FF2B5EF4-FFF2-40B4-BE49-F238E27FC236}">
                <a16:creationId xmlns:a16="http://schemas.microsoft.com/office/drawing/2014/main" id="{80CB10A8-42DB-529C-2E00-FFA548668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109" y="3891696"/>
            <a:ext cx="590937" cy="58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2F03875-D0F7-A0E5-9F1F-E68C53FC87DE}"/>
              </a:ext>
            </a:extLst>
          </p:cNvPr>
          <p:cNvSpPr txBox="1"/>
          <p:nvPr/>
        </p:nvSpPr>
        <p:spPr>
          <a:xfrm>
            <a:off x="4233545" y="5327116"/>
            <a:ext cx="1971886" cy="326884"/>
          </a:xfrm>
          <a:prstGeom prst="rect">
            <a:avLst/>
          </a:prstGeom>
          <a:noFill/>
        </p:spPr>
        <p:txBody>
          <a:bodyPr wrap="none" l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In progress 1 other bank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76CB3A7-BD1A-FB2E-C022-FB718796DB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410261"/>
              </p:ext>
            </p:extLst>
          </p:nvPr>
        </p:nvGraphicFramePr>
        <p:xfrm>
          <a:off x="2595647" y="3401829"/>
          <a:ext cx="1865908" cy="512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1" imgW="2311560" imgH="635040" progId="Paint.Picture">
                  <p:embed/>
                </p:oleObj>
              </mc:Choice>
              <mc:Fallback>
                <p:oleObj name="Bitmap Image" r:id="rId11" imgW="2311560" imgH="63504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595647" y="3401829"/>
                        <a:ext cx="1865908" cy="512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>
            <a:extLst>
              <a:ext uri="{FF2B5EF4-FFF2-40B4-BE49-F238E27FC236}">
                <a16:creationId xmlns:a16="http://schemas.microsoft.com/office/drawing/2014/main" id="{D74B03EE-337B-2266-B582-83F000647A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1409060"/>
              </p:ext>
            </p:extLst>
          </p:nvPr>
        </p:nvGraphicFramePr>
        <p:xfrm>
          <a:off x="2340232" y="5254807"/>
          <a:ext cx="1865908" cy="512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3" imgW="2311560" imgH="635040" progId="Paint.Picture">
                  <p:embed/>
                </p:oleObj>
              </mc:Choice>
              <mc:Fallback>
                <p:oleObj name="Bitmap Image" r:id="rId13" imgW="2311560" imgH="635040" progId="Paint.Picture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A76CB3A7-BD1A-FB2E-C022-FB718796DB7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340232" y="5254807"/>
                        <a:ext cx="1865908" cy="512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0767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7199" y="254661"/>
            <a:ext cx="8255000" cy="5355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rgbClr val="262262"/>
                </a:solidFill>
                <a:latin typeface="Avenir Next LT Pro Demi" panose="020B0604020202020204" pitchFamily="34" charset="0"/>
                <a:ea typeface="+mj-ea"/>
                <a:cs typeface="+mj-cs"/>
              </a:rPr>
              <a:t>Applied </a:t>
            </a:r>
            <a:r>
              <a:rPr lang="en-US" sz="3200" dirty="0">
                <a:solidFill>
                  <a:srgbClr val="FF0000"/>
                </a:solidFill>
                <a:latin typeface="Avenir Next LT Pro Demi" panose="020B0604020202020204" pitchFamily="34" charset="0"/>
                <a:ea typeface="+mj-ea"/>
                <a:cs typeface="+mj-cs"/>
              </a:rPr>
              <a:t>Industries</a:t>
            </a:r>
            <a:endParaRPr lang="fr-FR" sz="3200" dirty="0">
              <a:solidFill>
                <a:srgbClr val="FF0000"/>
              </a:solidFill>
              <a:latin typeface="Avenir Next LT Pro Demi" panose="020B0604020202020204" pitchFamily="34" charset="0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9ECBEF-9E9B-449F-B9F9-74711F3A7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2000" y="1426317"/>
            <a:ext cx="2637412" cy="15700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41B82D-8DD5-4A44-92B1-80E09F9ED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562" y="4001679"/>
            <a:ext cx="2718163" cy="16346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0DD397-B596-4FB5-BA05-EBA5D1FB3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1068" y="4013848"/>
            <a:ext cx="2366823" cy="16337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26FCAB-DB9C-4DA3-B737-F0799777C1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3397" y="1492663"/>
            <a:ext cx="2246722" cy="15036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E8322D-F7F4-43D2-AF32-DE3CADA2F9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262" y="4001679"/>
            <a:ext cx="2452700" cy="16351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051978-F938-4DAD-9AE9-DDEC675B20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262" y="1393757"/>
            <a:ext cx="2452699" cy="1635133"/>
          </a:xfrm>
          <a:prstGeom prst="rect">
            <a:avLst/>
          </a:prstGeom>
        </p:spPr>
      </p:pic>
      <p:sp>
        <p:nvSpPr>
          <p:cNvPr id="13" name="AutoShape 6" descr="Image result for supermarket photo cash register">
            <a:extLst>
              <a:ext uri="{FF2B5EF4-FFF2-40B4-BE49-F238E27FC236}">
                <a16:creationId xmlns:a16="http://schemas.microsoft.com/office/drawing/2014/main" id="{3C592198-2CE1-4E57-BAA8-D49106E4C69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846C79F-F1A5-41BB-939F-4F226B1506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1069" y="1426317"/>
            <a:ext cx="2366823" cy="1570012"/>
          </a:xfrm>
          <a:prstGeom prst="rect">
            <a:avLst/>
          </a:prstGeom>
        </p:spPr>
      </p:pic>
      <p:sp>
        <p:nvSpPr>
          <p:cNvPr id="17" name="AutoShape 10" descr="Image result for self service industry">
            <a:extLst>
              <a:ext uri="{FF2B5EF4-FFF2-40B4-BE49-F238E27FC236}">
                <a16:creationId xmlns:a16="http://schemas.microsoft.com/office/drawing/2014/main" id="{C0F32704-7918-4453-A3E8-9C898B444D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12" descr="Image result for self service industry qr">
            <a:extLst>
              <a:ext uri="{FF2B5EF4-FFF2-40B4-BE49-F238E27FC236}">
                <a16:creationId xmlns:a16="http://schemas.microsoft.com/office/drawing/2014/main" id="{0B74863B-00AF-4FCA-B3F8-265CE1FF8D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217478" y="6684588"/>
            <a:ext cx="100306" cy="10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DB55AC2-DA22-4E96-B0FD-91BFB55305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53397" y="4013848"/>
            <a:ext cx="2366823" cy="163513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5A51CA6-54FB-4CE1-822A-F9837FB6F393}"/>
              </a:ext>
            </a:extLst>
          </p:cNvPr>
          <p:cNvSpPr txBox="1"/>
          <p:nvPr/>
        </p:nvSpPr>
        <p:spPr>
          <a:xfrm>
            <a:off x="6709881" y="3076545"/>
            <a:ext cx="2017942" cy="400110"/>
          </a:xfrm>
          <a:prstGeom prst="rect">
            <a:avLst/>
          </a:prstGeom>
          <a:noFill/>
        </p:spPr>
        <p:txBody>
          <a:bodyPr wrap="square" lIns="0" rtlCol="0" anchor="t">
            <a:spAutoFit/>
          </a:bodyPr>
          <a:lstStyle/>
          <a:p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Retail shops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4ACB0F-3D20-4563-8A65-07D30A0DA688}"/>
              </a:ext>
            </a:extLst>
          </p:cNvPr>
          <p:cNvSpPr txBox="1"/>
          <p:nvPr/>
        </p:nvSpPr>
        <p:spPr>
          <a:xfrm>
            <a:off x="3925658" y="3028890"/>
            <a:ext cx="2017942" cy="400110"/>
          </a:xfrm>
          <a:prstGeom prst="rect">
            <a:avLst/>
          </a:prstGeom>
          <a:noFill/>
        </p:spPr>
        <p:txBody>
          <a:bodyPr wrap="square" lIns="0" rtlCol="0" anchor="t">
            <a:spAutoFit/>
          </a:bodyPr>
          <a:lstStyle/>
          <a:p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Supermarkets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4621906-B3D2-4C19-A647-E47814A56346}"/>
              </a:ext>
            </a:extLst>
          </p:cNvPr>
          <p:cNvSpPr txBox="1"/>
          <p:nvPr/>
        </p:nvSpPr>
        <p:spPr>
          <a:xfrm>
            <a:off x="689019" y="3115174"/>
            <a:ext cx="2017942" cy="400110"/>
          </a:xfrm>
          <a:prstGeom prst="rect">
            <a:avLst/>
          </a:prstGeom>
          <a:noFill/>
        </p:spPr>
        <p:txBody>
          <a:bodyPr wrap="square" lIns="0" rtlCol="0" anchor="t">
            <a:spAutoFit/>
          </a:bodyPr>
          <a:lstStyle/>
          <a:p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eCommerce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53C79DF-C121-4A9D-89B2-46D0BCA2E7EB}"/>
              </a:ext>
            </a:extLst>
          </p:cNvPr>
          <p:cNvSpPr txBox="1"/>
          <p:nvPr/>
        </p:nvSpPr>
        <p:spPr>
          <a:xfrm>
            <a:off x="9985158" y="3038974"/>
            <a:ext cx="2017942" cy="400110"/>
          </a:xfrm>
          <a:prstGeom prst="rect">
            <a:avLst/>
          </a:prstGeom>
          <a:noFill/>
        </p:spPr>
        <p:txBody>
          <a:bodyPr wrap="square" lIns="0" rtlCol="0" anchor="t">
            <a:spAutoFit/>
          </a:bodyPr>
          <a:lstStyle/>
          <a:p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Hotels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B51870C-0E3B-444E-BF57-FF0219D7EE17}"/>
              </a:ext>
            </a:extLst>
          </p:cNvPr>
          <p:cNvSpPr txBox="1"/>
          <p:nvPr/>
        </p:nvSpPr>
        <p:spPr>
          <a:xfrm>
            <a:off x="297199" y="5723098"/>
            <a:ext cx="2366823" cy="400110"/>
          </a:xfrm>
          <a:prstGeom prst="rect">
            <a:avLst/>
          </a:prstGeom>
          <a:noFill/>
        </p:spPr>
        <p:txBody>
          <a:bodyPr wrap="square" lIns="0" rtlCol="0" anchor="t">
            <a:spAutoFit/>
          </a:bodyPr>
          <a:lstStyle/>
          <a:p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Professional Service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2E22596-0FED-4A97-B721-D31F68646B54}"/>
              </a:ext>
            </a:extLst>
          </p:cNvPr>
          <p:cNvSpPr txBox="1"/>
          <p:nvPr/>
        </p:nvSpPr>
        <p:spPr>
          <a:xfrm>
            <a:off x="3315868" y="5699506"/>
            <a:ext cx="2366823" cy="400110"/>
          </a:xfrm>
          <a:prstGeom prst="rect">
            <a:avLst/>
          </a:prstGeom>
          <a:noFill/>
        </p:spPr>
        <p:txBody>
          <a:bodyPr wrap="square" lIns="0" rtlCol="0" anchor="t">
            <a:spAutoFit/>
          </a:bodyPr>
          <a:lstStyle/>
          <a:p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Bar/restaurants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E3BD6DC-C58D-49F9-B66C-CEADDDD28DDA}"/>
              </a:ext>
            </a:extLst>
          </p:cNvPr>
          <p:cNvSpPr txBox="1"/>
          <p:nvPr/>
        </p:nvSpPr>
        <p:spPr>
          <a:xfrm>
            <a:off x="7500706" y="5636813"/>
            <a:ext cx="981812" cy="400110"/>
          </a:xfrm>
          <a:prstGeom prst="rect">
            <a:avLst/>
          </a:prstGeom>
          <a:noFill/>
        </p:spPr>
        <p:txBody>
          <a:bodyPr wrap="square" lIns="0" rtlCol="0" anchor="t">
            <a:spAutoFit/>
          </a:bodyPr>
          <a:lstStyle/>
          <a:p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Taxis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C86AB26-A40B-427D-B317-02AA219E5FC8}"/>
              </a:ext>
            </a:extLst>
          </p:cNvPr>
          <p:cNvSpPr txBox="1"/>
          <p:nvPr/>
        </p:nvSpPr>
        <p:spPr>
          <a:xfrm>
            <a:off x="9728721" y="5715913"/>
            <a:ext cx="2274379" cy="1015663"/>
          </a:xfrm>
          <a:prstGeom prst="rect">
            <a:avLst/>
          </a:prstGeom>
          <a:noFill/>
        </p:spPr>
        <p:txBody>
          <a:bodyPr wrap="square" lIns="0" rtlCol="0" anchor="t">
            <a:spAutoFit/>
          </a:bodyPr>
          <a:lstStyle/>
          <a:p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Self Services for both Public and Private Sector</a:t>
            </a:r>
          </a:p>
        </p:txBody>
      </p:sp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BE4EEA6D-2EBD-3484-2353-199A717DEA8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563617" y="43873"/>
          <a:ext cx="1441450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0" imgW="1441440" imgH="1123920" progId="Paint.Picture">
                  <p:embed/>
                </p:oleObj>
              </mc:Choice>
              <mc:Fallback>
                <p:oleObj name="Bitmap Image" r:id="rId10" imgW="1441440" imgH="1123920" progId="Paint.Picture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C814B66F-E730-B701-0524-E619E5B033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563617" y="43873"/>
                        <a:ext cx="1441450" cy="1123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4648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6E2714-8550-4995-B114-91D197A487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3607" y="245620"/>
            <a:ext cx="4481512" cy="535531"/>
          </a:xfrm>
        </p:spPr>
        <p:txBody>
          <a:bodyPr/>
          <a:lstStyle/>
          <a:p>
            <a:r>
              <a:rPr lang="en-US" sz="3200" dirty="0">
                <a:solidFill>
                  <a:srgbClr val="262262"/>
                </a:solidFill>
                <a:latin typeface="Avenir Next LT Pro Demi" panose="020B0604020202020204" pitchFamily="34" charset="0"/>
                <a:ea typeface="+mj-ea"/>
                <a:cs typeface="+mj-cs"/>
              </a:rPr>
              <a:t>Merchants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ACDA85-2FE5-4DE8-887A-F82FBB30A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72" y="860505"/>
            <a:ext cx="9929813" cy="15075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BA369C-718C-4F6F-B46B-032546C54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291" y="2281238"/>
            <a:ext cx="9929813" cy="30155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E844CC-F877-419C-8225-511583F497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291" y="5299352"/>
            <a:ext cx="9929813" cy="1558648"/>
          </a:xfrm>
          <a:prstGeom prst="rect">
            <a:avLst/>
          </a:prstGeom>
        </p:spPr>
      </p:pic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8C174A1E-B226-B2E7-1BD0-67FEE4881E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9221323"/>
              </p:ext>
            </p:extLst>
          </p:nvPr>
        </p:nvGraphicFramePr>
        <p:xfrm>
          <a:off x="10750550" y="-8912"/>
          <a:ext cx="1441450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5" imgW="1441440" imgH="1123920" progId="Paint.Picture">
                  <p:embed/>
                </p:oleObj>
              </mc:Choice>
              <mc:Fallback>
                <p:oleObj name="Bitmap Image" r:id="rId5" imgW="1441440" imgH="1123920" progId="Paint.Picture">
                  <p:embed/>
                  <p:pic>
                    <p:nvPicPr>
                      <p:cNvPr id="31" name="Object 30">
                        <a:extLst>
                          <a:ext uri="{FF2B5EF4-FFF2-40B4-BE49-F238E27FC236}">
                            <a16:creationId xmlns:a16="http://schemas.microsoft.com/office/drawing/2014/main" id="{BE4EEA6D-2EBD-3484-2353-199A717DEA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750550" y="-8912"/>
                        <a:ext cx="1441450" cy="1123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42498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6E2714-8550-4995-B114-91D197A487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3607" y="245620"/>
            <a:ext cx="4481512" cy="535531"/>
          </a:xfrm>
        </p:spPr>
        <p:txBody>
          <a:bodyPr/>
          <a:lstStyle/>
          <a:p>
            <a:r>
              <a:rPr lang="en-US" sz="3200" dirty="0">
                <a:solidFill>
                  <a:srgbClr val="262262"/>
                </a:solidFill>
                <a:latin typeface="Avenir Next LT Pro Demi" panose="020B0604020202020204" pitchFamily="34" charset="0"/>
                <a:ea typeface="+mj-ea"/>
                <a:cs typeface="+mj-cs"/>
              </a:rPr>
              <a:t>Merchants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16222A-E318-4B83-8802-2BB29B2C8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19" y="980206"/>
            <a:ext cx="9820275" cy="5743934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C7CC3B9D-6C12-2F1F-EF54-1FCD9A2A2B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0868787"/>
              </p:ext>
            </p:extLst>
          </p:nvPr>
        </p:nvGraphicFramePr>
        <p:xfrm>
          <a:off x="10612755" y="113008"/>
          <a:ext cx="1441450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1441440" imgH="1123920" progId="Paint.Picture">
                  <p:embed/>
                </p:oleObj>
              </mc:Choice>
              <mc:Fallback>
                <p:oleObj name="Bitmap Image" r:id="rId3" imgW="1441440" imgH="1123920" progId="Paint.Picture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8C174A1E-B226-B2E7-1BD0-67FEE4881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612755" y="113008"/>
                        <a:ext cx="1441450" cy="1123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835439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1176</Words>
  <Application>Microsoft Office PowerPoint</Application>
  <PresentationFormat>Widescreen</PresentationFormat>
  <Paragraphs>176</Paragraphs>
  <Slides>25</Slides>
  <Notes>2</Notes>
  <HiddenSlides>0</HiddenSlides>
  <MMClips>3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Avenir Next LT Pro</vt:lpstr>
      <vt:lpstr>Avenir Next LT Pro Demi</vt:lpstr>
      <vt:lpstr>Calibri</vt:lpstr>
      <vt:lpstr>Calibri Light</vt:lpstr>
      <vt:lpstr>Segoe UI Light</vt:lpstr>
      <vt:lpstr>Times New Roman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Business Case: Public Sector projects</vt:lpstr>
      <vt:lpstr>PowerPoint Presentation</vt:lpstr>
      <vt:lpstr>Benefits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Dritan Mollanji</dc:creator>
  <cp:lastModifiedBy>Dritan Mollanji</cp:lastModifiedBy>
  <cp:revision>76</cp:revision>
  <dcterms:created xsi:type="dcterms:W3CDTF">2021-06-13T17:17:03Z</dcterms:created>
  <dcterms:modified xsi:type="dcterms:W3CDTF">2022-06-13T22:45:50Z</dcterms:modified>
</cp:coreProperties>
</file>